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71" r:id="rId2"/>
    <p:sldId id="275" r:id="rId3"/>
    <p:sldId id="256" r:id="rId4"/>
    <p:sldId id="272" r:id="rId5"/>
    <p:sldId id="276" r:id="rId6"/>
    <p:sldId id="274" r:id="rId7"/>
  </p:sldIdLst>
  <p:sldSz cx="6858000" cy="9906000" type="A4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50" d="100"/>
          <a:sy n="50" d="100"/>
        </p:scale>
        <p:origin x="2340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1621191"/>
            <a:ext cx="5829300" cy="3448756"/>
          </a:xfrm>
          <a:prstGeom prst="rect">
            <a:avLst/>
          </a:prstGeom>
        </p:spPr>
        <p:txBody>
          <a:bodyPr anchor="b"/>
          <a:lstStyle>
            <a:lvl1pPr algn="ctr">
              <a:defRPr sz="4499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250" y="5202944"/>
            <a:ext cx="5143500" cy="2391656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800"/>
            </a:lvl1pPr>
            <a:lvl2pPr marL="342886" indent="0" algn="ctr">
              <a:buNone/>
              <a:defRPr sz="1499"/>
            </a:lvl2pPr>
            <a:lvl3pPr marL="685771" indent="0" algn="ctr">
              <a:buNone/>
              <a:defRPr sz="1351"/>
            </a:lvl3pPr>
            <a:lvl4pPr marL="1028657" indent="0" algn="ctr">
              <a:buNone/>
              <a:defRPr sz="1200"/>
            </a:lvl4pPr>
            <a:lvl5pPr marL="1371543" indent="0" algn="ctr">
              <a:buNone/>
              <a:defRPr sz="1200"/>
            </a:lvl5pPr>
            <a:lvl6pPr marL="1714428" indent="0" algn="ctr">
              <a:buNone/>
              <a:defRPr sz="1200"/>
            </a:lvl6pPr>
            <a:lvl7pPr marL="2057314" indent="0" algn="ctr">
              <a:buNone/>
              <a:defRPr sz="1200"/>
            </a:lvl7pPr>
            <a:lvl8pPr marL="2400200" indent="0" algn="ctr">
              <a:buNone/>
              <a:defRPr sz="1200"/>
            </a:lvl8pPr>
            <a:lvl9pPr marL="2743085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1488" y="9181398"/>
            <a:ext cx="1543050" cy="527403"/>
          </a:xfrm>
          <a:prstGeom prst="rect">
            <a:avLst/>
          </a:prstGeom>
        </p:spPr>
        <p:txBody>
          <a:bodyPr/>
          <a:lstStyle/>
          <a:p>
            <a:fld id="{4C695FD7-6FF0-4672-8A0B-32189FAED17E}" type="datetimeFigureOut">
              <a:rPr lang="en-GB" smtClean="0"/>
              <a:t>05/09/2020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271714" y="9181398"/>
            <a:ext cx="2314575" cy="527403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843463" y="9181398"/>
            <a:ext cx="1543050" cy="527403"/>
          </a:xfrm>
          <a:prstGeom prst="rect">
            <a:avLst/>
          </a:prstGeom>
        </p:spPr>
        <p:txBody>
          <a:bodyPr/>
          <a:lstStyle/>
          <a:p>
            <a:fld id="{CE46F482-38D8-4B95-A6F6-97125591B80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079365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1489" y="527406"/>
            <a:ext cx="5915025" cy="1914702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1489" y="2637014"/>
            <a:ext cx="5915025" cy="6285266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1488" y="9181398"/>
            <a:ext cx="1543050" cy="527403"/>
          </a:xfrm>
          <a:prstGeom prst="rect">
            <a:avLst/>
          </a:prstGeom>
        </p:spPr>
        <p:txBody>
          <a:bodyPr/>
          <a:lstStyle/>
          <a:p>
            <a:fld id="{4C695FD7-6FF0-4672-8A0B-32189FAED17E}" type="datetimeFigureOut">
              <a:rPr lang="en-GB" smtClean="0"/>
              <a:t>05/09/2020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271714" y="9181398"/>
            <a:ext cx="2314575" cy="527403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843463" y="9181398"/>
            <a:ext cx="1543050" cy="527403"/>
          </a:xfrm>
          <a:prstGeom prst="rect">
            <a:avLst/>
          </a:prstGeom>
        </p:spPr>
        <p:txBody>
          <a:bodyPr/>
          <a:lstStyle/>
          <a:p>
            <a:fld id="{CE46F482-38D8-4B95-A6F6-97125591B80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718425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07757" y="527403"/>
            <a:ext cx="1478756" cy="8394877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1488" y="527403"/>
            <a:ext cx="4350544" cy="8394877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1488" y="9181398"/>
            <a:ext cx="1543050" cy="527403"/>
          </a:xfrm>
          <a:prstGeom prst="rect">
            <a:avLst/>
          </a:prstGeom>
        </p:spPr>
        <p:txBody>
          <a:bodyPr/>
          <a:lstStyle/>
          <a:p>
            <a:fld id="{4C695FD7-6FF0-4672-8A0B-32189FAED17E}" type="datetimeFigureOut">
              <a:rPr lang="en-GB" smtClean="0"/>
              <a:t>05/09/2020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271714" y="9181398"/>
            <a:ext cx="2314575" cy="527403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843463" y="9181398"/>
            <a:ext cx="1543050" cy="527403"/>
          </a:xfrm>
          <a:prstGeom prst="rect">
            <a:avLst/>
          </a:prstGeom>
        </p:spPr>
        <p:txBody>
          <a:bodyPr/>
          <a:lstStyle/>
          <a:p>
            <a:fld id="{CE46F482-38D8-4B95-A6F6-97125591B80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543021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1489" y="527406"/>
            <a:ext cx="5915025" cy="1914702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1489" y="2637014"/>
            <a:ext cx="5915025" cy="628526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1488" y="9181398"/>
            <a:ext cx="1543050" cy="527403"/>
          </a:xfrm>
          <a:prstGeom prst="rect">
            <a:avLst/>
          </a:prstGeom>
        </p:spPr>
        <p:txBody>
          <a:bodyPr/>
          <a:lstStyle/>
          <a:p>
            <a:fld id="{4C695FD7-6FF0-4672-8A0B-32189FAED17E}" type="datetimeFigureOut">
              <a:rPr lang="en-GB" smtClean="0"/>
              <a:t>05/09/2020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271714" y="9181398"/>
            <a:ext cx="2314575" cy="527403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843463" y="9181398"/>
            <a:ext cx="1543050" cy="527403"/>
          </a:xfrm>
          <a:prstGeom prst="rect">
            <a:avLst/>
          </a:prstGeom>
        </p:spPr>
        <p:txBody>
          <a:bodyPr/>
          <a:lstStyle/>
          <a:p>
            <a:fld id="{CE46F482-38D8-4B95-A6F6-97125591B80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547977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917" y="2469625"/>
            <a:ext cx="5915025" cy="4120620"/>
          </a:xfrm>
          <a:prstGeom prst="rect">
            <a:avLst/>
          </a:prstGeom>
        </p:spPr>
        <p:txBody>
          <a:bodyPr anchor="b"/>
          <a:lstStyle>
            <a:lvl1pPr>
              <a:defRPr sz="4499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917" y="6629228"/>
            <a:ext cx="5915025" cy="216693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342886" indent="0">
              <a:buNone/>
              <a:defRPr sz="1499">
                <a:solidFill>
                  <a:schemeClr val="tx1">
                    <a:tint val="75000"/>
                  </a:schemeClr>
                </a:solidFill>
              </a:defRPr>
            </a:lvl2pPr>
            <a:lvl3pPr marL="685771" indent="0">
              <a:buNone/>
              <a:defRPr sz="1351">
                <a:solidFill>
                  <a:schemeClr val="tx1">
                    <a:tint val="75000"/>
                  </a:schemeClr>
                </a:solidFill>
              </a:defRPr>
            </a:lvl3pPr>
            <a:lvl4pPr marL="1028657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543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428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314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085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1488" y="9181398"/>
            <a:ext cx="1543050" cy="527403"/>
          </a:xfrm>
          <a:prstGeom prst="rect">
            <a:avLst/>
          </a:prstGeom>
        </p:spPr>
        <p:txBody>
          <a:bodyPr/>
          <a:lstStyle/>
          <a:p>
            <a:fld id="{4C695FD7-6FF0-4672-8A0B-32189FAED17E}" type="datetimeFigureOut">
              <a:rPr lang="en-GB" smtClean="0"/>
              <a:t>05/09/2020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271714" y="9181398"/>
            <a:ext cx="2314575" cy="527403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843463" y="9181398"/>
            <a:ext cx="1543050" cy="527403"/>
          </a:xfrm>
          <a:prstGeom prst="rect">
            <a:avLst/>
          </a:prstGeom>
        </p:spPr>
        <p:txBody>
          <a:bodyPr/>
          <a:lstStyle/>
          <a:p>
            <a:fld id="{CE46F482-38D8-4B95-A6F6-97125591B80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641922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1489" y="527406"/>
            <a:ext cx="5915025" cy="1914702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488" y="2637014"/>
            <a:ext cx="2914650" cy="628526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71863" y="2637014"/>
            <a:ext cx="2914650" cy="628526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71488" y="9181398"/>
            <a:ext cx="1543050" cy="527403"/>
          </a:xfrm>
          <a:prstGeom prst="rect">
            <a:avLst/>
          </a:prstGeom>
        </p:spPr>
        <p:txBody>
          <a:bodyPr/>
          <a:lstStyle/>
          <a:p>
            <a:fld id="{4C695FD7-6FF0-4672-8A0B-32189FAED17E}" type="datetimeFigureOut">
              <a:rPr lang="en-GB" smtClean="0"/>
              <a:t>05/09/2020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271714" y="9181398"/>
            <a:ext cx="2314575" cy="527403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4843463" y="9181398"/>
            <a:ext cx="1543050" cy="527403"/>
          </a:xfrm>
          <a:prstGeom prst="rect">
            <a:avLst/>
          </a:prstGeom>
        </p:spPr>
        <p:txBody>
          <a:bodyPr/>
          <a:lstStyle/>
          <a:p>
            <a:fld id="{CE46F482-38D8-4B95-A6F6-97125591B80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390528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2" y="527406"/>
            <a:ext cx="5915025" cy="1914702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2382" y="2428348"/>
            <a:ext cx="2901255" cy="1190095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800" b="1"/>
            </a:lvl1pPr>
            <a:lvl2pPr marL="342886" indent="0">
              <a:buNone/>
              <a:defRPr sz="1499" b="1"/>
            </a:lvl2pPr>
            <a:lvl3pPr marL="685771" indent="0">
              <a:buNone/>
              <a:defRPr sz="1351" b="1"/>
            </a:lvl3pPr>
            <a:lvl4pPr marL="1028657" indent="0">
              <a:buNone/>
              <a:defRPr sz="1200" b="1"/>
            </a:lvl4pPr>
            <a:lvl5pPr marL="1371543" indent="0">
              <a:buNone/>
              <a:defRPr sz="1200" b="1"/>
            </a:lvl5pPr>
            <a:lvl6pPr marL="1714428" indent="0">
              <a:buNone/>
              <a:defRPr sz="1200" b="1"/>
            </a:lvl6pPr>
            <a:lvl7pPr marL="2057314" indent="0">
              <a:buNone/>
              <a:defRPr sz="1200" b="1"/>
            </a:lvl7pPr>
            <a:lvl8pPr marL="2400200" indent="0">
              <a:buNone/>
              <a:defRPr sz="1200" b="1"/>
            </a:lvl8pPr>
            <a:lvl9pPr marL="2743085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382" y="3618443"/>
            <a:ext cx="2901255" cy="532218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71864" y="2428348"/>
            <a:ext cx="2915543" cy="1190095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800" b="1"/>
            </a:lvl1pPr>
            <a:lvl2pPr marL="342886" indent="0">
              <a:buNone/>
              <a:defRPr sz="1499" b="1"/>
            </a:lvl2pPr>
            <a:lvl3pPr marL="685771" indent="0">
              <a:buNone/>
              <a:defRPr sz="1351" b="1"/>
            </a:lvl3pPr>
            <a:lvl4pPr marL="1028657" indent="0">
              <a:buNone/>
              <a:defRPr sz="1200" b="1"/>
            </a:lvl4pPr>
            <a:lvl5pPr marL="1371543" indent="0">
              <a:buNone/>
              <a:defRPr sz="1200" b="1"/>
            </a:lvl5pPr>
            <a:lvl6pPr marL="1714428" indent="0">
              <a:buNone/>
              <a:defRPr sz="1200" b="1"/>
            </a:lvl6pPr>
            <a:lvl7pPr marL="2057314" indent="0">
              <a:buNone/>
              <a:defRPr sz="1200" b="1"/>
            </a:lvl7pPr>
            <a:lvl8pPr marL="2400200" indent="0">
              <a:buNone/>
              <a:defRPr sz="1200" b="1"/>
            </a:lvl8pPr>
            <a:lvl9pPr marL="2743085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71864" y="3618443"/>
            <a:ext cx="2915543" cy="532218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71488" y="9181398"/>
            <a:ext cx="1543050" cy="527403"/>
          </a:xfrm>
          <a:prstGeom prst="rect">
            <a:avLst/>
          </a:prstGeom>
        </p:spPr>
        <p:txBody>
          <a:bodyPr/>
          <a:lstStyle/>
          <a:p>
            <a:fld id="{4C695FD7-6FF0-4672-8A0B-32189FAED17E}" type="datetimeFigureOut">
              <a:rPr lang="en-GB" smtClean="0"/>
              <a:t>05/09/2020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2271714" y="9181398"/>
            <a:ext cx="2314575" cy="527403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4843463" y="9181398"/>
            <a:ext cx="1543050" cy="527403"/>
          </a:xfrm>
          <a:prstGeom prst="rect">
            <a:avLst/>
          </a:prstGeom>
        </p:spPr>
        <p:txBody>
          <a:bodyPr/>
          <a:lstStyle/>
          <a:p>
            <a:fld id="{CE46F482-38D8-4B95-A6F6-97125591B80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245432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1489" y="527406"/>
            <a:ext cx="5915025" cy="1914702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71488" y="9181398"/>
            <a:ext cx="1543050" cy="527403"/>
          </a:xfrm>
          <a:prstGeom prst="rect">
            <a:avLst/>
          </a:prstGeom>
        </p:spPr>
        <p:txBody>
          <a:bodyPr/>
          <a:lstStyle/>
          <a:p>
            <a:fld id="{4C695FD7-6FF0-4672-8A0B-32189FAED17E}" type="datetimeFigureOut">
              <a:rPr lang="en-GB" smtClean="0"/>
              <a:t>05/09/2020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2271714" y="9181398"/>
            <a:ext cx="2314575" cy="527403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4843463" y="9181398"/>
            <a:ext cx="1543050" cy="527403"/>
          </a:xfrm>
          <a:prstGeom prst="rect">
            <a:avLst/>
          </a:prstGeom>
        </p:spPr>
        <p:txBody>
          <a:bodyPr/>
          <a:lstStyle/>
          <a:p>
            <a:fld id="{CE46F482-38D8-4B95-A6F6-97125591B80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828412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71488" y="9181398"/>
            <a:ext cx="1543050" cy="527403"/>
          </a:xfrm>
          <a:prstGeom prst="rect">
            <a:avLst/>
          </a:prstGeom>
        </p:spPr>
        <p:txBody>
          <a:bodyPr/>
          <a:lstStyle/>
          <a:p>
            <a:fld id="{4C695FD7-6FF0-4672-8A0B-32189FAED17E}" type="datetimeFigureOut">
              <a:rPr lang="en-GB" smtClean="0"/>
              <a:t>05/09/2020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2271714" y="9181398"/>
            <a:ext cx="2314575" cy="527403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4843463" y="9181398"/>
            <a:ext cx="1543050" cy="527403"/>
          </a:xfrm>
          <a:prstGeom prst="rect">
            <a:avLst/>
          </a:prstGeom>
        </p:spPr>
        <p:txBody>
          <a:bodyPr/>
          <a:lstStyle/>
          <a:p>
            <a:fld id="{CE46F482-38D8-4B95-A6F6-97125591B80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304941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  <a:prstGeom prst="rect">
            <a:avLst/>
          </a:prstGeom>
        </p:spPr>
        <p:txBody>
          <a:bodyPr anchor="b"/>
          <a:lstStyle>
            <a:lvl1pPr>
              <a:defRPr sz="240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5544" y="1426284"/>
            <a:ext cx="3471863" cy="7039681"/>
          </a:xfrm>
          <a:prstGeom prst="rect">
            <a:avLst/>
          </a:prstGeom>
        </p:spPr>
        <p:txBody>
          <a:bodyPr/>
          <a:lstStyle>
            <a:lvl1pPr>
              <a:defRPr sz="2401"/>
            </a:lvl1pPr>
            <a:lvl2pPr>
              <a:defRPr sz="2100"/>
            </a:lvl2pPr>
            <a:lvl3pPr>
              <a:defRPr sz="1800"/>
            </a:lvl3pPr>
            <a:lvl4pPr>
              <a:defRPr sz="1499"/>
            </a:lvl4pPr>
            <a:lvl5pPr>
              <a:defRPr sz="1499"/>
            </a:lvl5pPr>
            <a:lvl6pPr>
              <a:defRPr sz="1499"/>
            </a:lvl6pPr>
            <a:lvl7pPr>
              <a:defRPr sz="1499"/>
            </a:lvl7pPr>
            <a:lvl8pPr>
              <a:defRPr sz="1499"/>
            </a:lvl8pPr>
            <a:lvl9pPr>
              <a:defRPr sz="1499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/>
            </a:lvl1pPr>
            <a:lvl2pPr marL="342886" indent="0">
              <a:buNone/>
              <a:defRPr sz="1050"/>
            </a:lvl2pPr>
            <a:lvl3pPr marL="685771" indent="0">
              <a:buNone/>
              <a:defRPr sz="900"/>
            </a:lvl3pPr>
            <a:lvl4pPr marL="1028657" indent="0">
              <a:buNone/>
              <a:defRPr sz="750"/>
            </a:lvl4pPr>
            <a:lvl5pPr marL="1371543" indent="0">
              <a:buNone/>
              <a:defRPr sz="750"/>
            </a:lvl5pPr>
            <a:lvl6pPr marL="1714428" indent="0">
              <a:buNone/>
              <a:defRPr sz="750"/>
            </a:lvl6pPr>
            <a:lvl7pPr marL="2057314" indent="0">
              <a:buNone/>
              <a:defRPr sz="750"/>
            </a:lvl7pPr>
            <a:lvl8pPr marL="2400200" indent="0">
              <a:buNone/>
              <a:defRPr sz="750"/>
            </a:lvl8pPr>
            <a:lvl9pPr marL="2743085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71488" y="9181398"/>
            <a:ext cx="1543050" cy="527403"/>
          </a:xfrm>
          <a:prstGeom prst="rect">
            <a:avLst/>
          </a:prstGeom>
        </p:spPr>
        <p:txBody>
          <a:bodyPr/>
          <a:lstStyle/>
          <a:p>
            <a:fld id="{4C695FD7-6FF0-4672-8A0B-32189FAED17E}" type="datetimeFigureOut">
              <a:rPr lang="en-GB" smtClean="0"/>
              <a:t>05/09/2020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271714" y="9181398"/>
            <a:ext cx="2314575" cy="527403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4843463" y="9181398"/>
            <a:ext cx="1543050" cy="527403"/>
          </a:xfrm>
          <a:prstGeom prst="rect">
            <a:avLst/>
          </a:prstGeom>
        </p:spPr>
        <p:txBody>
          <a:bodyPr/>
          <a:lstStyle/>
          <a:p>
            <a:fld id="{CE46F482-38D8-4B95-A6F6-97125591B80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833750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  <a:prstGeom prst="rect">
            <a:avLst/>
          </a:prstGeom>
        </p:spPr>
        <p:txBody>
          <a:bodyPr anchor="b"/>
          <a:lstStyle>
            <a:lvl1pPr>
              <a:defRPr sz="240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915544" y="1426284"/>
            <a:ext cx="3471863" cy="7039681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2401"/>
            </a:lvl1pPr>
            <a:lvl2pPr marL="342886" indent="0">
              <a:buNone/>
              <a:defRPr sz="2100"/>
            </a:lvl2pPr>
            <a:lvl3pPr marL="685771" indent="0">
              <a:buNone/>
              <a:defRPr sz="1800"/>
            </a:lvl3pPr>
            <a:lvl4pPr marL="1028657" indent="0">
              <a:buNone/>
              <a:defRPr sz="1499"/>
            </a:lvl4pPr>
            <a:lvl5pPr marL="1371543" indent="0">
              <a:buNone/>
              <a:defRPr sz="1499"/>
            </a:lvl5pPr>
            <a:lvl6pPr marL="1714428" indent="0">
              <a:buNone/>
              <a:defRPr sz="1499"/>
            </a:lvl6pPr>
            <a:lvl7pPr marL="2057314" indent="0">
              <a:buNone/>
              <a:defRPr sz="1499"/>
            </a:lvl7pPr>
            <a:lvl8pPr marL="2400200" indent="0">
              <a:buNone/>
              <a:defRPr sz="1499"/>
            </a:lvl8pPr>
            <a:lvl9pPr marL="2743085" indent="0">
              <a:buNone/>
              <a:defRPr sz="1499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/>
            </a:lvl1pPr>
            <a:lvl2pPr marL="342886" indent="0">
              <a:buNone/>
              <a:defRPr sz="1050"/>
            </a:lvl2pPr>
            <a:lvl3pPr marL="685771" indent="0">
              <a:buNone/>
              <a:defRPr sz="900"/>
            </a:lvl3pPr>
            <a:lvl4pPr marL="1028657" indent="0">
              <a:buNone/>
              <a:defRPr sz="750"/>
            </a:lvl4pPr>
            <a:lvl5pPr marL="1371543" indent="0">
              <a:buNone/>
              <a:defRPr sz="750"/>
            </a:lvl5pPr>
            <a:lvl6pPr marL="1714428" indent="0">
              <a:buNone/>
              <a:defRPr sz="750"/>
            </a:lvl6pPr>
            <a:lvl7pPr marL="2057314" indent="0">
              <a:buNone/>
              <a:defRPr sz="750"/>
            </a:lvl7pPr>
            <a:lvl8pPr marL="2400200" indent="0">
              <a:buNone/>
              <a:defRPr sz="750"/>
            </a:lvl8pPr>
            <a:lvl9pPr marL="2743085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71488" y="9181398"/>
            <a:ext cx="1543050" cy="527403"/>
          </a:xfrm>
          <a:prstGeom prst="rect">
            <a:avLst/>
          </a:prstGeom>
        </p:spPr>
        <p:txBody>
          <a:bodyPr/>
          <a:lstStyle/>
          <a:p>
            <a:fld id="{4C695FD7-6FF0-4672-8A0B-32189FAED17E}" type="datetimeFigureOut">
              <a:rPr lang="en-GB" smtClean="0"/>
              <a:t>05/09/2020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271714" y="9181398"/>
            <a:ext cx="2314575" cy="527403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4843463" y="9181398"/>
            <a:ext cx="1543050" cy="527403"/>
          </a:xfrm>
          <a:prstGeom prst="rect">
            <a:avLst/>
          </a:prstGeom>
        </p:spPr>
        <p:txBody>
          <a:bodyPr/>
          <a:lstStyle/>
          <a:p>
            <a:fld id="{CE46F482-38D8-4B95-A6F6-97125591B80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357359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hyperlink" Target="http://www.yahmad.co.uk/Pages/5.html" TargetMode="Externa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hyperlink" Target="http://www.alice.org/get-alice/alice-3/" TargetMode="Externa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4" name="Table 13">
            <a:extLst>
              <a:ext uri="{FF2B5EF4-FFF2-40B4-BE49-F238E27FC236}">
                <a16:creationId xmlns:a16="http://schemas.microsoft.com/office/drawing/2014/main" id="{F9602519-1D23-443F-8825-050DD542E092}"/>
              </a:ext>
            </a:extLst>
          </p:cNvPr>
          <p:cNvGraphicFramePr>
            <a:graphicFrameLocks noGrp="1"/>
          </p:cNvGraphicFramePr>
          <p:nvPr userDrawn="1">
            <p:extLst>
              <p:ext uri="{D42A27DB-BD31-4B8C-83A1-F6EECF244321}">
                <p14:modId xmlns:p14="http://schemas.microsoft.com/office/powerpoint/2010/main" val="2954751246"/>
              </p:ext>
            </p:extLst>
          </p:nvPr>
        </p:nvGraphicFramePr>
        <p:xfrm>
          <a:off x="606742" y="162562"/>
          <a:ext cx="6172200" cy="770465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6172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99626">
                <a:tc>
                  <a:txBody>
                    <a:bodyPr/>
                    <a:lstStyle/>
                    <a:p>
                      <a:r>
                        <a:rPr lang="en-GB" sz="2000" b="1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Tutorial</a:t>
                      </a:r>
                      <a:endParaRPr lang="en-GB" sz="20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7030A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39">
                <a:tc>
                  <a:txBody>
                    <a:bodyPr/>
                    <a:lstStyle/>
                    <a:p>
                      <a:pPr algn="l"/>
                      <a:r>
                        <a:rPr lang="en-GB" sz="17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  <a:hlinkClick r:id="" action="ppaction://hlinkshowjump?jump=firstslide"/>
                        </a:rPr>
                        <a:t>IF Statements Part 2</a:t>
                      </a:r>
                      <a:endParaRPr lang="en-GB" sz="16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15" name="TextBox 14">
            <a:extLst>
              <a:ext uri="{FF2B5EF4-FFF2-40B4-BE49-F238E27FC236}">
                <a16:creationId xmlns:a16="http://schemas.microsoft.com/office/drawing/2014/main" id="{1BF29A76-5D06-4569-9692-87E133C53640}"/>
              </a:ext>
            </a:extLst>
          </p:cNvPr>
          <p:cNvSpPr txBox="1"/>
          <p:nvPr userDrawn="1"/>
        </p:nvSpPr>
        <p:spPr>
          <a:xfrm>
            <a:off x="79059" y="0"/>
            <a:ext cx="492443" cy="9906000"/>
          </a:xfrm>
          <a:prstGeom prst="rect">
            <a:avLst/>
          </a:prstGeom>
          <a:solidFill>
            <a:schemeClr val="bg2"/>
          </a:solidFill>
        </p:spPr>
        <p:txBody>
          <a:bodyPr vert="vert" wrap="square" rtlCol="0">
            <a:spAutoFit/>
          </a:bodyPr>
          <a:lstStyle/>
          <a:p>
            <a:pPr algn="ctr"/>
            <a:r>
              <a:rPr lang="en-GB" sz="20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Alice 3</a:t>
            </a:r>
            <a:endParaRPr lang="en-GB" sz="1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Rectangle 15">
            <a:hlinkClick r:id="rId13"/>
            <a:extLst>
              <a:ext uri="{FF2B5EF4-FFF2-40B4-BE49-F238E27FC236}">
                <a16:creationId xmlns:a16="http://schemas.microsoft.com/office/drawing/2014/main" id="{B7EDA8B0-C482-448C-9027-D07A3B8AA970}"/>
              </a:ext>
            </a:extLst>
          </p:cNvPr>
          <p:cNvSpPr/>
          <p:nvPr userDrawn="1"/>
        </p:nvSpPr>
        <p:spPr>
          <a:xfrm>
            <a:off x="-38100" y="9514840"/>
            <a:ext cx="2781300" cy="228601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dirty="0"/>
              <a:t>WWW.YAHMAD.CO.UK</a:t>
            </a:r>
          </a:p>
        </p:txBody>
      </p:sp>
      <p:pic>
        <p:nvPicPr>
          <p:cNvPr id="17" name="Picture 16">
            <a:hlinkClick r:id="rId14"/>
            <a:extLst>
              <a:ext uri="{FF2B5EF4-FFF2-40B4-BE49-F238E27FC236}">
                <a16:creationId xmlns:a16="http://schemas.microsoft.com/office/drawing/2014/main" id="{58BE7803-6F5A-4DDF-93A5-DCF6BA31B71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5"/>
          <a:srcRect l="17485" t="6129" r="15644" b="7419"/>
          <a:stretch/>
        </p:blipFill>
        <p:spPr>
          <a:xfrm>
            <a:off x="5769292" y="9122830"/>
            <a:ext cx="1009651" cy="6206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00003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685771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43" indent="-171443" algn="l" defTabSz="685771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29" indent="-171443" algn="l" defTabSz="685771" rtl="0" eaLnBrk="1" latinLnBrk="0" hangingPunct="1">
        <a:lnSpc>
          <a:spcPct val="90000"/>
        </a:lnSpc>
        <a:spcBef>
          <a:spcPts val="376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14" indent="-171443" algn="l" defTabSz="685771" rtl="0" eaLnBrk="1" latinLnBrk="0" hangingPunct="1">
        <a:lnSpc>
          <a:spcPct val="90000"/>
        </a:lnSpc>
        <a:spcBef>
          <a:spcPts val="376"/>
        </a:spcBef>
        <a:buFont typeface="Arial" panose="020B0604020202020204" pitchFamily="34" charset="0"/>
        <a:buChar char="•"/>
        <a:defRPr sz="1499" kern="1200">
          <a:solidFill>
            <a:schemeClr val="tx1"/>
          </a:solidFill>
          <a:latin typeface="+mn-lt"/>
          <a:ea typeface="+mn-ea"/>
          <a:cs typeface="+mn-cs"/>
        </a:defRPr>
      </a:lvl3pPr>
      <a:lvl4pPr marL="1200100" indent="-171443" algn="l" defTabSz="685771" rtl="0" eaLnBrk="1" latinLnBrk="0" hangingPunct="1">
        <a:lnSpc>
          <a:spcPct val="90000"/>
        </a:lnSpc>
        <a:spcBef>
          <a:spcPts val="376"/>
        </a:spcBef>
        <a:buFont typeface="Arial" panose="020B0604020202020204" pitchFamily="34" charset="0"/>
        <a:buChar char="•"/>
        <a:defRPr sz="1351" kern="1200">
          <a:solidFill>
            <a:schemeClr val="tx1"/>
          </a:solidFill>
          <a:latin typeface="+mn-lt"/>
          <a:ea typeface="+mn-ea"/>
          <a:cs typeface="+mn-cs"/>
        </a:defRPr>
      </a:lvl4pPr>
      <a:lvl5pPr marL="1542986" indent="-171443" algn="l" defTabSz="685771" rtl="0" eaLnBrk="1" latinLnBrk="0" hangingPunct="1">
        <a:lnSpc>
          <a:spcPct val="90000"/>
        </a:lnSpc>
        <a:spcBef>
          <a:spcPts val="376"/>
        </a:spcBef>
        <a:buFont typeface="Arial" panose="020B0604020202020204" pitchFamily="34" charset="0"/>
        <a:buChar char="•"/>
        <a:defRPr sz="1351" kern="1200">
          <a:solidFill>
            <a:schemeClr val="tx1"/>
          </a:solidFill>
          <a:latin typeface="+mn-lt"/>
          <a:ea typeface="+mn-ea"/>
          <a:cs typeface="+mn-cs"/>
        </a:defRPr>
      </a:lvl5pPr>
      <a:lvl6pPr marL="1885871" indent="-171443" algn="l" defTabSz="685771" rtl="0" eaLnBrk="1" latinLnBrk="0" hangingPunct="1">
        <a:lnSpc>
          <a:spcPct val="90000"/>
        </a:lnSpc>
        <a:spcBef>
          <a:spcPts val="376"/>
        </a:spcBef>
        <a:buFont typeface="Arial" panose="020B0604020202020204" pitchFamily="34" charset="0"/>
        <a:buChar char="•"/>
        <a:defRPr sz="1351" kern="1200">
          <a:solidFill>
            <a:schemeClr val="tx1"/>
          </a:solidFill>
          <a:latin typeface="+mn-lt"/>
          <a:ea typeface="+mn-ea"/>
          <a:cs typeface="+mn-cs"/>
        </a:defRPr>
      </a:lvl6pPr>
      <a:lvl7pPr marL="2228757" indent="-171443" algn="l" defTabSz="685771" rtl="0" eaLnBrk="1" latinLnBrk="0" hangingPunct="1">
        <a:lnSpc>
          <a:spcPct val="90000"/>
        </a:lnSpc>
        <a:spcBef>
          <a:spcPts val="376"/>
        </a:spcBef>
        <a:buFont typeface="Arial" panose="020B0604020202020204" pitchFamily="34" charset="0"/>
        <a:buChar char="•"/>
        <a:defRPr sz="1351" kern="1200">
          <a:solidFill>
            <a:schemeClr val="tx1"/>
          </a:solidFill>
          <a:latin typeface="+mn-lt"/>
          <a:ea typeface="+mn-ea"/>
          <a:cs typeface="+mn-cs"/>
        </a:defRPr>
      </a:lvl7pPr>
      <a:lvl8pPr marL="2571643" indent="-171443" algn="l" defTabSz="685771" rtl="0" eaLnBrk="1" latinLnBrk="0" hangingPunct="1">
        <a:lnSpc>
          <a:spcPct val="90000"/>
        </a:lnSpc>
        <a:spcBef>
          <a:spcPts val="376"/>
        </a:spcBef>
        <a:buFont typeface="Arial" panose="020B0604020202020204" pitchFamily="34" charset="0"/>
        <a:buChar char="•"/>
        <a:defRPr sz="1351" kern="1200">
          <a:solidFill>
            <a:schemeClr val="tx1"/>
          </a:solidFill>
          <a:latin typeface="+mn-lt"/>
          <a:ea typeface="+mn-ea"/>
          <a:cs typeface="+mn-cs"/>
        </a:defRPr>
      </a:lvl8pPr>
      <a:lvl9pPr marL="2914528" indent="-171443" algn="l" defTabSz="685771" rtl="0" eaLnBrk="1" latinLnBrk="0" hangingPunct="1">
        <a:lnSpc>
          <a:spcPct val="90000"/>
        </a:lnSpc>
        <a:spcBef>
          <a:spcPts val="376"/>
        </a:spcBef>
        <a:buFont typeface="Arial" panose="020B0604020202020204" pitchFamily="34" charset="0"/>
        <a:buChar char="•"/>
        <a:defRPr sz="1351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771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1pPr>
      <a:lvl2pPr marL="342886" algn="l" defTabSz="685771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2pPr>
      <a:lvl3pPr marL="685771" algn="l" defTabSz="685771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3pPr>
      <a:lvl4pPr marL="1028657" algn="l" defTabSz="685771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4pPr>
      <a:lvl5pPr marL="1371543" algn="l" defTabSz="685771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5pPr>
      <a:lvl6pPr marL="1714428" algn="l" defTabSz="685771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6pPr>
      <a:lvl7pPr marL="2057314" algn="l" defTabSz="685771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7pPr>
      <a:lvl8pPr marL="2400200" algn="l" defTabSz="685771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8pPr>
      <a:lvl9pPr marL="2743085" algn="l" defTabSz="685771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9B42254F-AE86-4B3F-9D7F-E1F6E629909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75741908"/>
              </p:ext>
            </p:extLst>
          </p:nvPr>
        </p:nvGraphicFramePr>
        <p:xfrm>
          <a:off x="704597" y="1002522"/>
          <a:ext cx="5981955" cy="2038638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598195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465666">
                <a:tc>
                  <a:txBody>
                    <a:bodyPr/>
                    <a:lstStyle/>
                    <a:p>
                      <a:r>
                        <a:rPr lang="en-GB" sz="2500" dirty="0"/>
                        <a:t>Objectives </a:t>
                      </a:r>
                    </a:p>
                  </a:txBody>
                  <a:tcPr marL="91441" marR="91441"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>
                        <a:alpha val="8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39"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GB" sz="1700" dirty="0">
                          <a:latin typeface="+mn-lt"/>
                          <a:cs typeface="Arial" charset="0"/>
                        </a:rPr>
                        <a:t>Understand the use of IF and Nested IF statements in Alice 3.</a:t>
                      </a:r>
                      <a:endParaRPr lang="en-GB" sz="1700" dirty="0">
                        <a:latin typeface="+mn-lt"/>
                      </a:endParaRPr>
                    </a:p>
                  </a:txBody>
                  <a:tcPr marL="91441" marR="91441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9D9D9">
                        <a:alpha val="8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39"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GB" sz="1700" dirty="0">
                          <a:latin typeface="+mn-lt"/>
                          <a:cs typeface="Arial" charset="0"/>
                        </a:rPr>
                        <a:t>Understand the use of the different operators in Alice 3.</a:t>
                      </a:r>
                      <a:endParaRPr lang="en-GB" sz="1700" dirty="0">
                        <a:latin typeface="+mn-lt"/>
                      </a:endParaRPr>
                    </a:p>
                  </a:txBody>
                  <a:tcPr marL="91441" marR="91441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9D9D9">
                        <a:alpha val="8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12260"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GB" sz="1700" dirty="0">
                          <a:latin typeface="+mn-lt"/>
                          <a:cs typeface="Arial" charset="0"/>
                        </a:rPr>
                        <a:t>Understand the following terms, IF and ELSE.</a:t>
                      </a:r>
                      <a:endParaRPr lang="en-GB" sz="1700" dirty="0">
                        <a:latin typeface="+mn-lt"/>
                      </a:endParaRPr>
                    </a:p>
                  </a:txBody>
                  <a:tcPr marL="91441" marR="91441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9D9D9">
                        <a:alpha val="8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12260"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GB" sz="1700" dirty="0"/>
                        <a:t>Understand how to create a procedure (method) in Alice.</a:t>
                      </a:r>
                      <a:endParaRPr lang="en-GB" sz="1700" dirty="0">
                        <a:latin typeface="+mn-lt"/>
                      </a:endParaRPr>
                    </a:p>
                  </a:txBody>
                  <a:tcPr marL="91441" marR="91441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9D9D9">
                        <a:alpha val="8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75327293"/>
                  </a:ext>
                </a:extLst>
              </a:tr>
            </a:tbl>
          </a:graphicData>
        </a:graphic>
      </p:graphicFrame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11C67720-7BF1-44FC-BF5B-9F8314701F1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51626642"/>
              </p:ext>
            </p:extLst>
          </p:nvPr>
        </p:nvGraphicFramePr>
        <p:xfrm>
          <a:off x="704596" y="3214729"/>
          <a:ext cx="5981955" cy="1584957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80757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17437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65666">
                <a:tc gridSpan="2">
                  <a:txBody>
                    <a:bodyPr/>
                    <a:lstStyle/>
                    <a:p>
                      <a:r>
                        <a:rPr lang="en-GB" sz="2500" dirty="0"/>
                        <a:t>Outcomes</a:t>
                      </a:r>
                    </a:p>
                  </a:txBody>
                  <a:tcPr marL="91441" marR="91441"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>
                        <a:alpha val="80000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B56B">
                        <a:alpha val="8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39">
                <a:tc>
                  <a:txBody>
                    <a:bodyPr/>
                    <a:lstStyle/>
                    <a:p>
                      <a:r>
                        <a:rPr lang="en-GB" sz="1700" b="1" dirty="0"/>
                        <a:t>Task 1</a:t>
                      </a:r>
                    </a:p>
                  </a:txBody>
                  <a:tcPr marL="91441" marR="91441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9D9D9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700" dirty="0">
                          <a:latin typeface="+mn-lt"/>
                          <a:cs typeface="Arial" charset="0"/>
                        </a:rPr>
                        <a:t>Create dance procedures</a:t>
                      </a:r>
                    </a:p>
                  </a:txBody>
                  <a:tcPr marL="91441" marR="91441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9D9D9">
                        <a:alpha val="8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39">
                <a:tc>
                  <a:txBody>
                    <a:bodyPr/>
                    <a:lstStyle/>
                    <a:p>
                      <a:r>
                        <a:rPr lang="en-GB" sz="1700" b="1" dirty="0"/>
                        <a:t>Task 2</a:t>
                      </a:r>
                    </a:p>
                  </a:txBody>
                  <a:tcPr marL="91441" marR="91441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9D9D9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700" dirty="0">
                          <a:latin typeface="+mn-lt"/>
                          <a:cs typeface="Arial" charset="0"/>
                        </a:rPr>
                        <a:t>Create dance options Nested IF</a:t>
                      </a:r>
                    </a:p>
                  </a:txBody>
                  <a:tcPr marL="91441" marR="91441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9D9D9">
                        <a:alpha val="8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91014901"/>
                  </a:ext>
                </a:extLst>
              </a:tr>
              <a:tr h="370839">
                <a:tc>
                  <a:txBody>
                    <a:bodyPr/>
                    <a:lstStyle/>
                    <a:p>
                      <a:r>
                        <a:rPr lang="en-GB" sz="1700" b="1" dirty="0"/>
                        <a:t>Task 3</a:t>
                      </a:r>
                    </a:p>
                  </a:txBody>
                  <a:tcPr marL="91441" marR="91441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9D9D9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700" dirty="0">
                          <a:latin typeface="+mn-lt"/>
                          <a:cs typeface="Arial" charset="0"/>
                        </a:rPr>
                        <a:t>Extension (Create your own program)</a:t>
                      </a:r>
                    </a:p>
                  </a:txBody>
                  <a:tcPr marL="91441" marR="91441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9D9D9">
                        <a:alpha val="8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11897688"/>
                  </a:ext>
                </a:extLst>
              </a:tr>
            </a:tbl>
          </a:graphicData>
        </a:graphic>
      </p:graphicFrame>
      <p:pic>
        <p:nvPicPr>
          <p:cNvPr id="3" name="Picture 2">
            <a:extLst>
              <a:ext uri="{FF2B5EF4-FFF2-40B4-BE49-F238E27FC236}">
                <a16:creationId xmlns:a16="http://schemas.microsoft.com/office/drawing/2014/main" id="{553760C3-353C-4481-AA55-4D2690C9502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7500" t="57678" r="31761" b="20136"/>
          <a:stretch/>
        </p:blipFill>
        <p:spPr>
          <a:xfrm>
            <a:off x="704597" y="5495454"/>
            <a:ext cx="2933953" cy="3408024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A67DBBD8-477C-4719-AF64-5698CBFA85CB}"/>
              </a:ext>
            </a:extLst>
          </p:cNvPr>
          <p:cNvSpPr/>
          <p:nvPr/>
        </p:nvSpPr>
        <p:spPr>
          <a:xfrm>
            <a:off x="704597" y="4946784"/>
            <a:ext cx="1314703" cy="400110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r>
              <a:rPr lang="en-GB" sz="2000" b="1" dirty="0">
                <a:solidFill>
                  <a:srgbClr val="FF0000"/>
                </a:solidFill>
                <a:cs typeface="Arial" charset="0"/>
              </a:rPr>
              <a:t>Operators</a:t>
            </a:r>
            <a:endParaRPr lang="en-GB" b="1" dirty="0">
              <a:solidFill>
                <a:srgbClr val="FF0000"/>
              </a:solidFill>
              <a:cs typeface="Arial" charset="0"/>
            </a:endParaRPr>
          </a:p>
        </p:txBody>
      </p: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E357801C-EDDB-4DA2-A525-4092F23BEA25}"/>
              </a:ext>
            </a:extLst>
          </p:cNvPr>
          <p:cNvCxnSpPr>
            <a:cxnSpLocks/>
          </p:cNvCxnSpPr>
          <p:nvPr/>
        </p:nvCxnSpPr>
        <p:spPr>
          <a:xfrm flipH="1" flipV="1">
            <a:off x="2291078" y="5895564"/>
            <a:ext cx="1462151" cy="6652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98D1949A-D33B-4E0B-A20F-B0EE20CC00C9}"/>
              </a:ext>
            </a:extLst>
          </p:cNvPr>
          <p:cNvCxnSpPr>
            <a:cxnSpLocks/>
          </p:cNvCxnSpPr>
          <p:nvPr/>
        </p:nvCxnSpPr>
        <p:spPr>
          <a:xfrm flipH="1">
            <a:off x="2314954" y="6417963"/>
            <a:ext cx="1400175" cy="0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>
            <a:extLst>
              <a:ext uri="{FF2B5EF4-FFF2-40B4-BE49-F238E27FC236}">
                <a16:creationId xmlns:a16="http://schemas.microsoft.com/office/drawing/2014/main" id="{A2977BC7-1CAE-42D0-B891-2C3CBEC7E2D3}"/>
              </a:ext>
            </a:extLst>
          </p:cNvPr>
          <p:cNvCxnSpPr>
            <a:cxnSpLocks/>
          </p:cNvCxnSpPr>
          <p:nvPr/>
        </p:nvCxnSpPr>
        <p:spPr>
          <a:xfrm flipH="1">
            <a:off x="2353054" y="6970473"/>
            <a:ext cx="1400175" cy="0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>
            <a:extLst>
              <a:ext uri="{FF2B5EF4-FFF2-40B4-BE49-F238E27FC236}">
                <a16:creationId xmlns:a16="http://schemas.microsoft.com/office/drawing/2014/main" id="{4FCDFEF8-F117-4416-9EED-301357B56CAF}"/>
              </a:ext>
            </a:extLst>
          </p:cNvPr>
          <p:cNvCxnSpPr>
            <a:cxnSpLocks/>
          </p:cNvCxnSpPr>
          <p:nvPr/>
        </p:nvCxnSpPr>
        <p:spPr>
          <a:xfrm flipH="1">
            <a:off x="2376930" y="7517481"/>
            <a:ext cx="1400175" cy="0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>
            <a:extLst>
              <a:ext uri="{FF2B5EF4-FFF2-40B4-BE49-F238E27FC236}">
                <a16:creationId xmlns:a16="http://schemas.microsoft.com/office/drawing/2014/main" id="{025DCECE-DB58-4CFB-92AA-847908D9DA5C}"/>
              </a:ext>
            </a:extLst>
          </p:cNvPr>
          <p:cNvCxnSpPr>
            <a:cxnSpLocks/>
          </p:cNvCxnSpPr>
          <p:nvPr/>
        </p:nvCxnSpPr>
        <p:spPr>
          <a:xfrm flipH="1">
            <a:off x="2376930" y="8083147"/>
            <a:ext cx="1400175" cy="0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>
            <a:extLst>
              <a:ext uri="{FF2B5EF4-FFF2-40B4-BE49-F238E27FC236}">
                <a16:creationId xmlns:a16="http://schemas.microsoft.com/office/drawing/2014/main" id="{50274AD3-3410-478F-AEE9-97B6CDA48191}"/>
              </a:ext>
            </a:extLst>
          </p:cNvPr>
          <p:cNvCxnSpPr>
            <a:cxnSpLocks/>
          </p:cNvCxnSpPr>
          <p:nvPr/>
        </p:nvCxnSpPr>
        <p:spPr>
          <a:xfrm flipH="1">
            <a:off x="2376930" y="8631997"/>
            <a:ext cx="1400175" cy="0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Rectangle 14">
            <a:extLst>
              <a:ext uri="{FF2B5EF4-FFF2-40B4-BE49-F238E27FC236}">
                <a16:creationId xmlns:a16="http://schemas.microsoft.com/office/drawing/2014/main" id="{EC45E9A4-3AE6-4147-BEA3-DD6A871C0064}"/>
              </a:ext>
            </a:extLst>
          </p:cNvPr>
          <p:cNvSpPr/>
          <p:nvPr/>
        </p:nvSpPr>
        <p:spPr>
          <a:xfrm>
            <a:off x="3777105" y="5673556"/>
            <a:ext cx="2596132" cy="40011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r>
              <a:rPr lang="en-GB" sz="2000" b="1" dirty="0">
                <a:solidFill>
                  <a:srgbClr val="FF0000"/>
                </a:solidFill>
                <a:cs typeface="Arial" charset="0"/>
              </a:rPr>
              <a:t>Less </a:t>
            </a:r>
            <a:r>
              <a:rPr lang="en-GB" sz="2000" b="1" dirty="0">
                <a:cs typeface="Arial" charset="0"/>
              </a:rPr>
              <a:t>Than</a:t>
            </a:r>
            <a:endParaRPr lang="en-GB" b="1" dirty="0">
              <a:cs typeface="Arial" charset="0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D4EBC56D-7359-4936-B09F-CDF214344D2F}"/>
              </a:ext>
            </a:extLst>
          </p:cNvPr>
          <p:cNvSpPr/>
          <p:nvPr/>
        </p:nvSpPr>
        <p:spPr>
          <a:xfrm>
            <a:off x="3777105" y="6216659"/>
            <a:ext cx="2600704" cy="40011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r>
              <a:rPr lang="en-GB" sz="2000" b="1" dirty="0">
                <a:solidFill>
                  <a:srgbClr val="FF0000"/>
                </a:solidFill>
                <a:cs typeface="Arial" charset="0"/>
              </a:rPr>
              <a:t>Equal </a:t>
            </a:r>
            <a:r>
              <a:rPr lang="en-GB" sz="2000" b="1" dirty="0">
                <a:cs typeface="Arial" charset="0"/>
              </a:rPr>
              <a:t>to or </a:t>
            </a:r>
            <a:r>
              <a:rPr lang="en-GB" sz="2000" b="1" dirty="0">
                <a:solidFill>
                  <a:srgbClr val="FF0000"/>
                </a:solidFill>
                <a:cs typeface="Arial" charset="0"/>
              </a:rPr>
              <a:t>Less </a:t>
            </a:r>
            <a:r>
              <a:rPr lang="en-GB" sz="2000" b="1" dirty="0">
                <a:cs typeface="Arial" charset="0"/>
              </a:rPr>
              <a:t>Than</a:t>
            </a:r>
            <a:endParaRPr lang="en-GB" b="1" dirty="0">
              <a:cs typeface="Arial" charset="0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61249C08-8E2D-410D-9AD1-CB50846EEED2}"/>
              </a:ext>
            </a:extLst>
          </p:cNvPr>
          <p:cNvSpPr/>
          <p:nvPr/>
        </p:nvSpPr>
        <p:spPr>
          <a:xfrm>
            <a:off x="3777105" y="6780972"/>
            <a:ext cx="2596132" cy="40011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r>
              <a:rPr lang="en-GB" sz="2000" b="1" dirty="0">
                <a:solidFill>
                  <a:srgbClr val="FF0000"/>
                </a:solidFill>
                <a:cs typeface="Arial" charset="0"/>
              </a:rPr>
              <a:t>More </a:t>
            </a:r>
            <a:r>
              <a:rPr lang="en-GB" sz="2000" b="1" dirty="0">
                <a:cs typeface="Arial" charset="0"/>
              </a:rPr>
              <a:t>Than</a:t>
            </a:r>
            <a:endParaRPr lang="en-GB" b="1" dirty="0">
              <a:cs typeface="Arial" charset="0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9CB239C0-8513-4EDA-B74A-727FF4E2F47E}"/>
              </a:ext>
            </a:extLst>
          </p:cNvPr>
          <p:cNvSpPr/>
          <p:nvPr/>
        </p:nvSpPr>
        <p:spPr>
          <a:xfrm>
            <a:off x="3777105" y="7290174"/>
            <a:ext cx="2600704" cy="40011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r>
              <a:rPr lang="en-GB" sz="2000" b="1" dirty="0">
                <a:solidFill>
                  <a:srgbClr val="FF0000"/>
                </a:solidFill>
                <a:cs typeface="Arial" charset="0"/>
              </a:rPr>
              <a:t>Equal </a:t>
            </a:r>
            <a:r>
              <a:rPr lang="en-GB" sz="2000" b="1" dirty="0">
                <a:cs typeface="Arial" charset="0"/>
              </a:rPr>
              <a:t>to or </a:t>
            </a:r>
            <a:r>
              <a:rPr lang="en-GB" sz="2000" b="1" dirty="0">
                <a:solidFill>
                  <a:srgbClr val="FF0000"/>
                </a:solidFill>
                <a:cs typeface="Arial" charset="0"/>
              </a:rPr>
              <a:t>More </a:t>
            </a:r>
            <a:r>
              <a:rPr lang="en-GB" sz="2000" b="1" dirty="0">
                <a:cs typeface="Arial" charset="0"/>
              </a:rPr>
              <a:t>Than</a:t>
            </a:r>
            <a:endParaRPr lang="en-GB" b="1" dirty="0">
              <a:cs typeface="Arial" charset="0"/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973ED1AF-7FF5-48B5-9752-85AABB6300F5}"/>
              </a:ext>
            </a:extLst>
          </p:cNvPr>
          <p:cNvSpPr/>
          <p:nvPr/>
        </p:nvSpPr>
        <p:spPr>
          <a:xfrm>
            <a:off x="3777105" y="7854487"/>
            <a:ext cx="2596132" cy="40011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r>
              <a:rPr lang="en-GB" sz="2000" b="1" dirty="0">
                <a:solidFill>
                  <a:srgbClr val="FF0000"/>
                </a:solidFill>
                <a:cs typeface="Arial" charset="0"/>
              </a:rPr>
              <a:t>Equal </a:t>
            </a:r>
            <a:endParaRPr lang="en-GB" b="1" dirty="0">
              <a:solidFill>
                <a:srgbClr val="FF0000"/>
              </a:solidFill>
              <a:cs typeface="Arial" charset="0"/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81BD6C98-A97A-4746-877F-239883B1C313}"/>
              </a:ext>
            </a:extLst>
          </p:cNvPr>
          <p:cNvSpPr/>
          <p:nvPr/>
        </p:nvSpPr>
        <p:spPr>
          <a:xfrm>
            <a:off x="3777105" y="8403337"/>
            <a:ext cx="2596132" cy="40011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r>
              <a:rPr lang="en-GB" sz="2000" b="1" dirty="0">
                <a:solidFill>
                  <a:srgbClr val="FF0000"/>
                </a:solidFill>
                <a:cs typeface="Arial" charset="0"/>
              </a:rPr>
              <a:t>Not Equal</a:t>
            </a:r>
            <a:endParaRPr lang="en-GB" b="1" dirty="0">
              <a:solidFill>
                <a:srgbClr val="FF0000"/>
              </a:solidFill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6558729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383067AC-4A1E-445D-B250-B2714E95DC3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6944" t="4546" r="39445" b="62846"/>
          <a:stretch/>
        </p:blipFill>
        <p:spPr>
          <a:xfrm>
            <a:off x="666750" y="2441340"/>
            <a:ext cx="5010150" cy="2732809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0F916E3E-16D0-4F02-B249-A783E66AA47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61667" b="55929"/>
          <a:stretch/>
        </p:blipFill>
        <p:spPr>
          <a:xfrm>
            <a:off x="666750" y="5391150"/>
            <a:ext cx="5010150" cy="3238466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324E2313-6943-4791-B56B-2E42303B27DA}"/>
              </a:ext>
            </a:extLst>
          </p:cNvPr>
          <p:cNvSpPr/>
          <p:nvPr/>
        </p:nvSpPr>
        <p:spPr>
          <a:xfrm>
            <a:off x="666750" y="1480983"/>
            <a:ext cx="6057900" cy="64633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>
            <a:spAutoFit/>
          </a:bodyPr>
          <a:lstStyle/>
          <a:p>
            <a:r>
              <a:rPr lang="en-GB" b="1" dirty="0">
                <a:solidFill>
                  <a:srgbClr val="FF0000"/>
                </a:solidFill>
                <a:latin typeface="arial" panose="020B0604020202020204" pitchFamily="34" charset="0"/>
              </a:rPr>
              <a:t>Click the ICON to left of Scene &gt;&gt; Biped &gt;&gt; Add Biped Procedure</a:t>
            </a:r>
            <a:endParaRPr lang="en-GB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4A854041-1711-446B-8689-431C4EA1CB11}"/>
              </a:ext>
            </a:extLst>
          </p:cNvPr>
          <p:cNvSpPr/>
          <p:nvPr/>
        </p:nvSpPr>
        <p:spPr>
          <a:xfrm>
            <a:off x="1819275" y="7197758"/>
            <a:ext cx="3352800" cy="36933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>
            <a:spAutoFit/>
          </a:bodyPr>
          <a:lstStyle/>
          <a:p>
            <a:r>
              <a:rPr lang="en-GB" b="1" dirty="0">
                <a:solidFill>
                  <a:srgbClr val="FF0000"/>
                </a:solidFill>
                <a:latin typeface="arial" panose="020B0604020202020204" pitchFamily="34" charset="0"/>
              </a:rPr>
              <a:t>Name the procedure</a:t>
            </a:r>
            <a:endParaRPr lang="en-GB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4A28BB97-150B-4735-92C5-717268FF52F7}"/>
              </a:ext>
            </a:extLst>
          </p:cNvPr>
          <p:cNvSpPr/>
          <p:nvPr/>
        </p:nvSpPr>
        <p:spPr>
          <a:xfrm>
            <a:off x="1149255" y="2459588"/>
            <a:ext cx="670020" cy="535003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A5BBC5F3-D435-4275-A846-6010BC4A8763}"/>
              </a:ext>
            </a:extLst>
          </p:cNvPr>
          <p:cNvSpPr/>
          <p:nvPr/>
        </p:nvSpPr>
        <p:spPr>
          <a:xfrm>
            <a:off x="3171825" y="3898338"/>
            <a:ext cx="1771650" cy="315454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19276212-16E8-4AE0-B608-F44CAC074CD1}"/>
              </a:ext>
            </a:extLst>
          </p:cNvPr>
          <p:cNvSpPr/>
          <p:nvPr/>
        </p:nvSpPr>
        <p:spPr>
          <a:xfrm>
            <a:off x="977805" y="6550015"/>
            <a:ext cx="1451069" cy="430741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A2304324-B4EB-4C88-8AFD-21E7C4855182}"/>
              </a:ext>
            </a:extLst>
          </p:cNvPr>
          <p:cNvSpPr/>
          <p:nvPr/>
        </p:nvSpPr>
        <p:spPr>
          <a:xfrm>
            <a:off x="644360" y="975549"/>
            <a:ext cx="6057900" cy="400110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r>
              <a:rPr lang="en-GB" sz="2000" b="1" dirty="0">
                <a:solidFill>
                  <a:srgbClr val="FF0000"/>
                </a:solidFill>
                <a:cs typeface="Arial" charset="0"/>
              </a:rPr>
              <a:t>Task 1: Create your dance procedures</a:t>
            </a:r>
          </a:p>
        </p:txBody>
      </p:sp>
    </p:spTree>
    <p:extLst>
      <p:ext uri="{BB962C8B-B14F-4D97-AF65-F5344CB8AC3E}">
        <p14:creationId xmlns:p14="http://schemas.microsoft.com/office/powerpoint/2010/main" val="32729717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DFD6D6B3-30DD-4451-8DFE-3AE0EF179BA5}"/>
              </a:ext>
            </a:extLst>
          </p:cNvPr>
          <p:cNvSpPr/>
          <p:nvPr/>
        </p:nvSpPr>
        <p:spPr>
          <a:xfrm>
            <a:off x="644360" y="975549"/>
            <a:ext cx="6057900" cy="400110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r>
              <a:rPr lang="en-GB" sz="2000" b="1" dirty="0">
                <a:solidFill>
                  <a:srgbClr val="FF0000"/>
                </a:solidFill>
                <a:cs typeface="Arial" charset="0"/>
              </a:rPr>
              <a:t>Task 1: Create your dance procedures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600566F1-B865-46BB-853C-12416B4DB63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0278" t="11821" r="27778" b="46047"/>
          <a:stretch/>
        </p:blipFill>
        <p:spPr>
          <a:xfrm>
            <a:off x="644360" y="1531888"/>
            <a:ext cx="5584990" cy="3154043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B248F1A9-F992-4749-9A4B-92284A0B1C2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0000" t="10969" r="41389" b="66304"/>
          <a:stretch/>
        </p:blipFill>
        <p:spPr>
          <a:xfrm>
            <a:off x="644360" y="4842160"/>
            <a:ext cx="4613440" cy="2060371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EAE7106F-BCE9-4E68-BDBD-CA56756C4190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30278" t="10969" r="40278" b="66798"/>
          <a:stretch/>
        </p:blipFill>
        <p:spPr>
          <a:xfrm>
            <a:off x="644360" y="7058760"/>
            <a:ext cx="4613440" cy="19585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206547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DFD6D6B3-30DD-4451-8DFE-3AE0EF179BA5}"/>
              </a:ext>
            </a:extLst>
          </p:cNvPr>
          <p:cNvSpPr/>
          <p:nvPr/>
        </p:nvSpPr>
        <p:spPr>
          <a:xfrm>
            <a:off x="644360" y="975549"/>
            <a:ext cx="6057900" cy="2339102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r>
              <a:rPr lang="en-GB" sz="2000" b="1" dirty="0">
                <a:solidFill>
                  <a:srgbClr val="FF0000"/>
                </a:solidFill>
                <a:cs typeface="Arial" charset="0"/>
              </a:rPr>
              <a:t>Task 2: Dance Options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>
                <a:cs typeface="Arial" charset="0"/>
              </a:rPr>
              <a:t>Create a program which will allow you to choose a dance option.</a:t>
            </a:r>
          </a:p>
          <a:p>
            <a:endParaRPr lang="en-GB" b="1" u="sng" dirty="0">
              <a:cs typeface="Arial" charset="0"/>
            </a:endParaRPr>
          </a:p>
          <a:p>
            <a:r>
              <a:rPr lang="en-GB" b="1" dirty="0">
                <a:solidFill>
                  <a:srgbClr val="00B050"/>
                </a:solidFill>
                <a:cs typeface="Arial" charset="0"/>
              </a:rPr>
              <a:t>TRUE: </a:t>
            </a:r>
            <a:r>
              <a:rPr lang="en-GB" b="1" u="sng" dirty="0">
                <a:cs typeface="Arial" charset="0"/>
              </a:rPr>
              <a:t>Option equal to 1 </a:t>
            </a:r>
            <a:r>
              <a:rPr lang="en-GB" dirty="0">
                <a:cs typeface="Arial" charset="0"/>
              </a:rPr>
              <a:t>– </a:t>
            </a:r>
            <a:r>
              <a:rPr lang="en-GB" b="1" dirty="0">
                <a:solidFill>
                  <a:srgbClr val="FF0000"/>
                </a:solidFill>
                <a:cs typeface="Arial" charset="0"/>
              </a:rPr>
              <a:t>Floss</a:t>
            </a:r>
          </a:p>
          <a:p>
            <a:r>
              <a:rPr lang="en-GB" b="1" dirty="0">
                <a:solidFill>
                  <a:srgbClr val="00B050"/>
                </a:solidFill>
                <a:cs typeface="Arial" charset="0"/>
              </a:rPr>
              <a:t>TRUE: </a:t>
            </a:r>
            <a:r>
              <a:rPr lang="en-GB" b="1" u="sng" dirty="0">
                <a:cs typeface="Arial" charset="0"/>
              </a:rPr>
              <a:t>Option equal to 2 </a:t>
            </a:r>
            <a:r>
              <a:rPr lang="en-GB" dirty="0">
                <a:cs typeface="Arial" charset="0"/>
              </a:rPr>
              <a:t>– </a:t>
            </a:r>
            <a:r>
              <a:rPr lang="en-GB" b="1" dirty="0">
                <a:solidFill>
                  <a:srgbClr val="FF0000"/>
                </a:solidFill>
                <a:cs typeface="Arial" charset="0"/>
              </a:rPr>
              <a:t>Jump</a:t>
            </a:r>
          </a:p>
          <a:p>
            <a:r>
              <a:rPr lang="en-GB" b="1" dirty="0">
                <a:solidFill>
                  <a:srgbClr val="00B050"/>
                </a:solidFill>
                <a:cs typeface="Arial" charset="0"/>
              </a:rPr>
              <a:t>TRUE: </a:t>
            </a:r>
            <a:r>
              <a:rPr lang="en-GB" b="1" u="sng" dirty="0">
                <a:cs typeface="Arial" charset="0"/>
              </a:rPr>
              <a:t>Option equal to 3 </a:t>
            </a:r>
            <a:r>
              <a:rPr lang="en-GB" dirty="0">
                <a:cs typeface="Arial" charset="0"/>
              </a:rPr>
              <a:t>– </a:t>
            </a:r>
            <a:r>
              <a:rPr lang="en-GB" b="1" dirty="0">
                <a:solidFill>
                  <a:srgbClr val="FF0000"/>
                </a:solidFill>
                <a:cs typeface="Arial" charset="0"/>
              </a:rPr>
              <a:t>Slide</a:t>
            </a:r>
          </a:p>
          <a:p>
            <a:r>
              <a:rPr lang="en-GB" b="1" u="sng" dirty="0">
                <a:solidFill>
                  <a:srgbClr val="FF0000"/>
                </a:solidFill>
                <a:cs typeface="Arial" charset="0"/>
              </a:rPr>
              <a:t>ELSE </a:t>
            </a:r>
            <a:r>
              <a:rPr lang="en-GB" dirty="0">
                <a:cs typeface="Arial" charset="0"/>
              </a:rPr>
              <a:t>– </a:t>
            </a:r>
            <a:r>
              <a:rPr lang="en-GB" b="1" dirty="0">
                <a:solidFill>
                  <a:srgbClr val="FF0000"/>
                </a:solidFill>
                <a:cs typeface="Arial" charset="0"/>
              </a:rPr>
              <a:t>All dances will be performed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D17117B-39F3-4954-BA42-7A311FA78E6D}"/>
              </a:ext>
            </a:extLst>
          </p:cNvPr>
          <p:cNvSpPr txBox="1"/>
          <p:nvPr/>
        </p:nvSpPr>
        <p:spPr>
          <a:xfrm>
            <a:off x="5058367" y="1924050"/>
            <a:ext cx="1581150" cy="1200329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GB" dirty="0"/>
              <a:t>Nested IF Statement</a:t>
            </a:r>
          </a:p>
          <a:p>
            <a:r>
              <a:rPr lang="en-GB" b="1" dirty="0"/>
              <a:t>Multiple Logical Tests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495839E-8E72-4352-B597-1DD26AB0FB2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9721" t="10968" r="20001" b="12451"/>
          <a:stretch/>
        </p:blipFill>
        <p:spPr>
          <a:xfrm>
            <a:off x="644360" y="3548825"/>
            <a:ext cx="5995157" cy="51339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756852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7754503B-F75C-4A78-80A7-53C4B35939CB}"/>
              </a:ext>
            </a:extLst>
          </p:cNvPr>
          <p:cNvSpPr txBox="1"/>
          <p:nvPr/>
        </p:nvSpPr>
        <p:spPr>
          <a:xfrm>
            <a:off x="689112" y="1200151"/>
            <a:ext cx="5946913" cy="7848302"/>
          </a:xfrm>
          <a:prstGeom prst="rect">
            <a:avLst/>
          </a:prstGeom>
          <a:noFill/>
          <a:ln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r>
              <a:rPr lang="en-GB" dirty="0"/>
              <a:t>Write down the steps to create the program shown in </a:t>
            </a:r>
            <a:r>
              <a:rPr lang="en-GB" b="1" dirty="0">
                <a:solidFill>
                  <a:srgbClr val="FF0000"/>
                </a:solidFill>
              </a:rPr>
              <a:t>Task 2</a:t>
            </a:r>
            <a:r>
              <a:rPr lang="en-GB" dirty="0"/>
              <a:t>:</a:t>
            </a:r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08492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DFD6D6B3-30DD-4451-8DFE-3AE0EF179BA5}"/>
              </a:ext>
            </a:extLst>
          </p:cNvPr>
          <p:cNvSpPr/>
          <p:nvPr/>
        </p:nvSpPr>
        <p:spPr>
          <a:xfrm>
            <a:off x="644360" y="975549"/>
            <a:ext cx="6057900" cy="3970318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pPr algn="ctr"/>
            <a:r>
              <a:rPr lang="en-GB" sz="4800" b="1" dirty="0">
                <a:solidFill>
                  <a:srgbClr val="FF0000"/>
                </a:solidFill>
                <a:cs typeface="Arial" charset="0"/>
              </a:rPr>
              <a:t>Extension</a:t>
            </a:r>
          </a:p>
          <a:p>
            <a:pPr algn="ctr"/>
            <a:endParaRPr lang="en-GB" sz="2800" b="1" dirty="0">
              <a:solidFill>
                <a:srgbClr val="FF0000"/>
              </a:solidFill>
              <a:cs typeface="Arial" charset="0"/>
            </a:endParaRPr>
          </a:p>
          <a:p>
            <a:pPr algn="ctr"/>
            <a:r>
              <a:rPr lang="en-GB" sz="4400" dirty="0"/>
              <a:t>Can you make your own program containing variables, procedures and If/Nested Statements?</a:t>
            </a:r>
            <a:endParaRPr lang="en-GB" sz="4400" b="1" dirty="0">
              <a:solidFill>
                <a:srgbClr val="FF0000"/>
              </a:solidFill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3768425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1080</TotalTime>
  <Words>201</Words>
  <Application>Microsoft Office PowerPoint</Application>
  <PresentationFormat>A4 Paper (210x297 mm)</PresentationFormat>
  <Paragraphs>61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1" baseType="lpstr">
      <vt:lpstr>Arial</vt:lpstr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yahmad</dc:creator>
  <cp:lastModifiedBy>yahmad</cp:lastModifiedBy>
  <cp:revision>64</cp:revision>
  <dcterms:created xsi:type="dcterms:W3CDTF">2020-03-21T07:43:09Z</dcterms:created>
  <dcterms:modified xsi:type="dcterms:W3CDTF">2020-09-05T17:47:14Z</dcterms:modified>
</cp:coreProperties>
</file>