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92" r:id="rId3"/>
    <p:sldId id="298" r:id="rId4"/>
    <p:sldId id="293" r:id="rId5"/>
    <p:sldId id="300" r:id="rId6"/>
    <p:sldId id="301" r:id="rId7"/>
    <p:sldId id="295" r:id="rId8"/>
    <p:sldId id="315" r:id="rId9"/>
    <p:sldId id="289" r:id="rId10"/>
    <p:sldId id="290" r:id="rId11"/>
    <p:sldId id="316" r:id="rId12"/>
    <p:sldId id="317" r:id="rId13"/>
    <p:sldId id="291" r:id="rId14"/>
    <p:sldId id="304" r:id="rId15"/>
    <p:sldId id="302" r:id="rId16"/>
    <p:sldId id="303" r:id="rId17"/>
    <p:sldId id="296" r:id="rId18"/>
    <p:sldId id="285" r:id="rId19"/>
    <p:sldId id="284" r:id="rId20"/>
    <p:sldId id="310" r:id="rId21"/>
    <p:sldId id="297" r:id="rId22"/>
    <p:sldId id="311" r:id="rId23"/>
    <p:sldId id="313" r:id="rId24"/>
    <p:sldId id="314" r:id="rId25"/>
    <p:sldId id="312" r:id="rId26"/>
    <p:sldId id="306" r:id="rId27"/>
    <p:sldId id="307" r:id="rId28"/>
    <p:sldId id="308" r:id="rId29"/>
    <p:sldId id="309" r:id="rId30"/>
    <p:sldId id="294" r:id="rId31"/>
    <p:sldId id="299" r:id="rId32"/>
    <p:sldId id="320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318" r:id="rId42"/>
    <p:sldId id="31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CDB"/>
    <a:srgbClr val="000000"/>
    <a:srgbClr val="FF3399"/>
    <a:srgbClr val="EBF1DE"/>
    <a:srgbClr val="35EB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8822" autoAdjust="0"/>
  </p:normalViewPr>
  <p:slideViewPr>
    <p:cSldViewPr>
      <p:cViewPr varScale="1">
        <p:scale>
          <a:sx n="73" d="100"/>
          <a:sy n="73" d="100"/>
        </p:scale>
        <p:origin x="-12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F8162-BBF5-4D5D-81D5-58587652D225}" type="datetimeFigureOut">
              <a:rPr lang="en-GB" smtClean="0"/>
              <a:t>18/02/2017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0C4B4-5A53-4F0D-9E58-25243E225B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373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EDC9A-5564-49B4-A1C2-3D00A722941B}" type="datetimeFigureOut">
              <a:rPr lang="en-GB" smtClean="0"/>
              <a:t>18/02/2017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96B04-3952-441D-AEF3-5138B0F0D9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38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594360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410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1816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594360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410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1816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594360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410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1816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1600" y="594360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410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1816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594360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410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1816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0" y="11430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371600" y="594360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5410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51816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0" y="11430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71600" y="594360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410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1816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71600" y="594360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5410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1816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594360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410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1816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594360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54102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518160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1066800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05157100"/>
              </p:ext>
            </p:extLst>
          </p:nvPr>
        </p:nvGraphicFramePr>
        <p:xfrm>
          <a:off x="685800" y="162560"/>
          <a:ext cx="8229600" cy="792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229600"/>
              </a:tblGrid>
              <a:tr h="38100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ICT IGCSE</a:t>
                      </a:r>
                      <a:r>
                        <a:rPr lang="en-GB" sz="2000" baseline="0" dirty="0" smtClean="0"/>
                        <a:t> Practical – Revision Presentation</a:t>
                      </a:r>
                      <a:endParaRPr lang="en-GB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Word Processing</a:t>
                      </a:r>
                      <a:endParaRPr lang="en-GB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 userDrawn="1"/>
        </p:nvSpPr>
        <p:spPr>
          <a:xfrm>
            <a:off x="152400" y="0"/>
            <a:ext cx="381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09835" y="0"/>
            <a:ext cx="461665" cy="685800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GB" sz="18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Chapter 17: </a:t>
            </a:r>
            <a:r>
              <a:rPr lang="en-GB" sz="18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Document Production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3810000" cy="2286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WWW.YAHMAD.CO.UK</a:t>
            </a:r>
            <a:endParaRPr lang="en-GB" sz="14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97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97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931467"/>
              </p:ext>
            </p:extLst>
          </p:nvPr>
        </p:nvGraphicFramePr>
        <p:xfrm>
          <a:off x="720434" y="1066800"/>
          <a:ext cx="8194965" cy="44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4965"/>
              </a:tblGrid>
              <a:tr h="38100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Page Layout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Header &amp; Footer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Font Styles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Image wrapping</a:t>
                      </a:r>
                      <a:endParaRPr lang="en-GB" sz="16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List Styles</a:t>
                      </a:r>
                      <a:endParaRPr lang="en-GB" sz="16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Indentation &amp; Spacing</a:t>
                      </a:r>
                      <a:endParaRPr lang="en-GB" sz="16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Find &amp; Replace</a:t>
                      </a:r>
                      <a:endParaRPr lang="en-GB" sz="16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Create/Format Table</a:t>
                      </a:r>
                      <a:endParaRPr lang="en-GB" sz="16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Common</a:t>
                      </a:r>
                      <a:r>
                        <a:rPr lang="en-GB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Mistakes</a:t>
                      </a:r>
                      <a:endParaRPr lang="en-GB" sz="16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Orphan</a:t>
                      </a:r>
                      <a:r>
                        <a:rPr lang="en-GB" sz="1600" b="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Widows</a:t>
                      </a:r>
                      <a:endParaRPr lang="en-GB" sz="16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Completed Example</a:t>
                      </a:r>
                      <a:endParaRPr lang="en-GB" sz="16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Mail Merge </a:t>
                      </a:r>
                      <a:endParaRPr lang="en-GB" sz="1600" b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08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3" t="3880" r="949" b="23922"/>
          <a:stretch/>
        </p:blipFill>
        <p:spPr bwMode="auto">
          <a:xfrm>
            <a:off x="3681248" y="1071577"/>
            <a:ext cx="433475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0" t="17026" r="2543" b="40751"/>
          <a:stretch/>
        </p:blipFill>
        <p:spPr bwMode="auto">
          <a:xfrm>
            <a:off x="762000" y="1483272"/>
            <a:ext cx="2517228" cy="308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3184634"/>
            <a:ext cx="25146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30171" y="4667071"/>
            <a:ext cx="2549057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Existing Styles can also be modified </a:t>
            </a:r>
            <a:r>
              <a:rPr lang="en-US" sz="2400" u="sng" dirty="0" smtClean="0">
                <a:solidFill>
                  <a:srgbClr val="FF0000"/>
                </a:solidFill>
              </a:rPr>
              <a:t>e.g. Title</a:t>
            </a:r>
            <a:endParaRPr lang="en-US" sz="2400" u="sng" dirty="0"/>
          </a:p>
        </p:txBody>
      </p:sp>
      <p:sp>
        <p:nvSpPr>
          <p:cNvPr id="8" name="Rectangle 7"/>
          <p:cNvSpPr/>
          <p:nvPr/>
        </p:nvSpPr>
        <p:spPr>
          <a:xfrm>
            <a:off x="4924098" y="2860924"/>
            <a:ext cx="838200" cy="1839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>
            <a:stCxn id="11" idx="0"/>
          </p:cNvCxnSpPr>
          <p:nvPr/>
        </p:nvCxnSpPr>
        <p:spPr>
          <a:xfrm flipH="1" flipV="1">
            <a:off x="5295900" y="3225362"/>
            <a:ext cx="1485900" cy="26640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68173" y="5889413"/>
            <a:ext cx="1827254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Line Spacing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34288" y="5889412"/>
            <a:ext cx="1827254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Alignment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73754" y="2863811"/>
            <a:ext cx="1103045" cy="1681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4287176" y="3092668"/>
            <a:ext cx="560739" cy="27967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773754" y="2362200"/>
            <a:ext cx="3008046" cy="432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7102376" y="3295829"/>
            <a:ext cx="1827254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Text Formatting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629400" y="2861441"/>
            <a:ext cx="685800" cy="6437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4367" y="1000579"/>
            <a:ext cx="28970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Font Styles (Modifying Style)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91877" y="1558854"/>
            <a:ext cx="1618323" cy="219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7114089" y="1512249"/>
            <a:ext cx="1827254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Style Name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439760" y="1668606"/>
            <a:ext cx="1674329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70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231" t="36459" r="37702" b="51283"/>
          <a:stretch/>
        </p:blipFill>
        <p:spPr>
          <a:xfrm>
            <a:off x="1386527" y="1536595"/>
            <a:ext cx="4953001" cy="896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3845" t="36415" r="38088" b="52082"/>
          <a:stretch/>
        </p:blipFill>
        <p:spPr>
          <a:xfrm>
            <a:off x="1386527" y="2607860"/>
            <a:ext cx="4953000" cy="841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646" t="36459" r="38287" b="51752"/>
          <a:stretch/>
        </p:blipFill>
        <p:spPr>
          <a:xfrm>
            <a:off x="1386527" y="3604345"/>
            <a:ext cx="4953000" cy="862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646" t="47918" r="64641" b="20833"/>
          <a:stretch/>
        </p:blipFill>
        <p:spPr>
          <a:xfrm>
            <a:off x="617932" y="4604683"/>
            <a:ext cx="1149841" cy="1724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64600" t="17841" r="20351" b="71823"/>
          <a:stretch/>
        </p:blipFill>
        <p:spPr>
          <a:xfrm>
            <a:off x="1905000" y="4710949"/>
            <a:ext cx="1958027" cy="756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5403" t="40625" r="39459" b="48958"/>
          <a:stretch/>
        </p:blipFill>
        <p:spPr>
          <a:xfrm>
            <a:off x="4000254" y="4710949"/>
            <a:ext cx="5127564" cy="854594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1636735" y="1832212"/>
            <a:ext cx="6824" cy="601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863027" y="2981610"/>
            <a:ext cx="8672" cy="5235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951703" y="4035522"/>
            <a:ext cx="6824" cy="467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109112" y="4946672"/>
            <a:ext cx="6824" cy="6188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881280" y="4946672"/>
            <a:ext cx="6824" cy="6188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630" t="7936" r="93714" b="68601"/>
          <a:stretch/>
        </p:blipFill>
        <p:spPr>
          <a:xfrm>
            <a:off x="685800" y="1905000"/>
            <a:ext cx="609600" cy="457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27131" t="37045" r="71210" b="59652"/>
          <a:stretch/>
        </p:blipFill>
        <p:spPr>
          <a:xfrm>
            <a:off x="725908" y="2640732"/>
            <a:ext cx="533400" cy="5973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29387" t="37187" r="68856" b="59688"/>
          <a:stretch/>
        </p:blipFill>
        <p:spPr>
          <a:xfrm>
            <a:off x="727910" y="3761295"/>
            <a:ext cx="531398" cy="53139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371600" y="1565061"/>
            <a:ext cx="362871" cy="251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1731677" y="2643526"/>
            <a:ext cx="362871" cy="251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2057400" y="3647473"/>
            <a:ext cx="362871" cy="2517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/>
          <p:cNvSpPr txBox="1"/>
          <p:nvPr/>
        </p:nvSpPr>
        <p:spPr>
          <a:xfrm>
            <a:off x="684367" y="1048707"/>
            <a:ext cx="1410181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Alignment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43982" y="2063992"/>
            <a:ext cx="2337297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Left </a:t>
            </a:r>
            <a:r>
              <a:rPr lang="en-US" b="1" dirty="0" smtClean="0"/>
              <a:t>Alignment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43982" y="3063272"/>
            <a:ext cx="2337297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Centre </a:t>
            </a:r>
            <a:r>
              <a:rPr lang="en-US" b="1" dirty="0" smtClean="0"/>
              <a:t>Alignment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43981" y="3931078"/>
            <a:ext cx="2337298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Right </a:t>
            </a:r>
            <a:r>
              <a:rPr lang="en-US" b="1" dirty="0" smtClean="0"/>
              <a:t>Alignment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905000" y="4939088"/>
            <a:ext cx="1958027" cy="294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648271" y="4751574"/>
            <a:ext cx="1083406" cy="250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617932" y="6071908"/>
            <a:ext cx="641376" cy="2575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2333686" y="5638379"/>
            <a:ext cx="1019114" cy="36933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Justified</a:t>
            </a:r>
            <a:endParaRPr lang="en-US" b="1" dirty="0" smtClean="0"/>
          </a:p>
        </p:txBody>
      </p:sp>
      <p:sp>
        <p:nvSpPr>
          <p:cNvPr id="49" name="TextBox 48"/>
          <p:cNvSpPr txBox="1"/>
          <p:nvPr/>
        </p:nvSpPr>
        <p:spPr>
          <a:xfrm>
            <a:off x="2337521" y="1048707"/>
            <a:ext cx="657787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Line spacing changes the space between lines or paragraphs.  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41137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684367" y="1048707"/>
            <a:ext cx="13730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Line Spacing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645" t="36459" r="38562" b="48958"/>
          <a:stretch/>
        </p:blipFill>
        <p:spPr>
          <a:xfrm>
            <a:off x="1526579" y="1645202"/>
            <a:ext cx="6322022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132" t="36459" r="38554" b="46858"/>
          <a:stretch/>
        </p:blipFill>
        <p:spPr>
          <a:xfrm>
            <a:off x="1538609" y="3113437"/>
            <a:ext cx="6309991" cy="15861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4232" t="36459" r="38536" b="46402"/>
          <a:stretch/>
        </p:blipFill>
        <p:spPr>
          <a:xfrm>
            <a:off x="1558377" y="4780195"/>
            <a:ext cx="6262150" cy="162060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038546" y="1650166"/>
            <a:ext cx="457200" cy="404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GB" dirty="0"/>
          </a:p>
        </p:txBody>
      </p:sp>
      <p:sp>
        <p:nvSpPr>
          <p:cNvPr id="32" name="Rectangle 31"/>
          <p:cNvSpPr/>
          <p:nvPr/>
        </p:nvSpPr>
        <p:spPr>
          <a:xfrm>
            <a:off x="3395482" y="3113437"/>
            <a:ext cx="457200" cy="404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3776478" y="4780195"/>
            <a:ext cx="457200" cy="404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688378" y="2109514"/>
            <a:ext cx="1152218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Single </a:t>
            </a:r>
            <a:r>
              <a:rPr lang="en-US" b="1" dirty="0" smtClean="0"/>
              <a:t>Line Spacing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8378" y="3597799"/>
            <a:ext cx="1152218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1.5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Line Spacing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8378" y="5415098"/>
            <a:ext cx="1152218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Double </a:t>
            </a:r>
            <a:r>
              <a:rPr lang="en-US" b="1" dirty="0" smtClean="0"/>
              <a:t>Line Spacing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467600" y="5694595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620000" y="5778816"/>
            <a:ext cx="0" cy="2628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720260" y="5270286"/>
            <a:ext cx="1373033" cy="107721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Spacing between the lines increases</a:t>
            </a:r>
            <a:endParaRPr lang="en-GB" sz="1600" b="1" dirty="0">
              <a:solidFill>
                <a:srgbClr val="FF0000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7467600" y="395118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620000" y="4035401"/>
            <a:ext cx="0" cy="2628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337521" y="1048707"/>
            <a:ext cx="657787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Line spacing changes the space between lines or paragraphs.  </a:t>
            </a:r>
            <a:endParaRPr lang="en-US" b="1" u="sng" dirty="0"/>
          </a:p>
        </p:txBody>
      </p:sp>
      <p:sp>
        <p:nvSpPr>
          <p:cNvPr id="14" name="Down Arrow 13"/>
          <p:cNvSpPr/>
          <p:nvPr/>
        </p:nvSpPr>
        <p:spPr>
          <a:xfrm>
            <a:off x="8255094" y="3671523"/>
            <a:ext cx="304800" cy="143658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6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6" t="35057" r="28167" b="24138"/>
          <a:stretch/>
        </p:blipFill>
        <p:spPr bwMode="auto">
          <a:xfrm>
            <a:off x="3226676" y="1066800"/>
            <a:ext cx="1789386" cy="298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9" t="17707" r="13535" b="10525"/>
          <a:stretch/>
        </p:blipFill>
        <p:spPr bwMode="auto">
          <a:xfrm>
            <a:off x="5163206" y="1066800"/>
            <a:ext cx="3752194" cy="524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7472" y="1678922"/>
            <a:ext cx="198120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add spacing click on </a:t>
            </a:r>
            <a:r>
              <a:rPr lang="en-US" sz="2400" dirty="0" smtClean="0">
                <a:solidFill>
                  <a:srgbClr val="FF0000"/>
                </a:solidFill>
              </a:rPr>
              <a:t>Format &gt;&gt; Paragraph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0400" y="1875279"/>
            <a:ext cx="1760483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266090" y="3581400"/>
            <a:ext cx="897322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590800" y="2971800"/>
            <a:ext cx="5334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4116" y="4157008"/>
            <a:ext cx="3888827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Edit </a:t>
            </a:r>
            <a:r>
              <a:rPr lang="en-US" sz="2400" dirty="0" smtClean="0">
                <a:solidFill>
                  <a:srgbClr val="FF0000"/>
                </a:solidFill>
              </a:rPr>
              <a:t>After</a:t>
            </a:r>
            <a:r>
              <a:rPr lang="en-US" sz="2400" dirty="0" smtClean="0"/>
              <a:t> to add spacing after a text style.  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Tip: Refer to current font size or style sheet (house style)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57800" y="3581400"/>
            <a:ext cx="15240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557548" y="4343400"/>
            <a:ext cx="700252" cy="5168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4367" y="1048707"/>
            <a:ext cx="24398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Spacing (Before &amp; After)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8" t="10451" r="46658" b="74614"/>
          <a:stretch/>
        </p:blipFill>
        <p:spPr bwMode="auto">
          <a:xfrm>
            <a:off x="3158114" y="2106473"/>
            <a:ext cx="2803161" cy="10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4352203" y="2356387"/>
            <a:ext cx="180019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953419" y="1992518"/>
            <a:ext cx="267224" cy="37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729880" y="2472241"/>
            <a:ext cx="592134" cy="3159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52402" y="2186018"/>
            <a:ext cx="234193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Select Line Spacing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66992" y="1798696"/>
            <a:ext cx="119323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Justify 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83864" y="2170124"/>
            <a:ext cx="685458" cy="297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914400" y="2614962"/>
            <a:ext cx="176903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Left, Centre &amp; Right </a:t>
            </a:r>
            <a:endParaRPr lang="en-GB" sz="1400" b="1" dirty="0">
              <a:solidFill>
                <a:srgbClr val="FF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1639" r="46658" b="49188"/>
          <a:stretch/>
        </p:blipFill>
        <p:spPr bwMode="auto">
          <a:xfrm>
            <a:off x="838200" y="3617566"/>
            <a:ext cx="3382443" cy="277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23422" r="53874" b="44076"/>
          <a:stretch/>
        </p:blipFill>
        <p:spPr bwMode="auto">
          <a:xfrm>
            <a:off x="4376508" y="3617566"/>
            <a:ext cx="3481791" cy="179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777719" y="4743681"/>
            <a:ext cx="1442924" cy="297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376508" y="5459535"/>
            <a:ext cx="442081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Wrapping Text around an image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 smtClean="0"/>
              <a:t>Select the image and then click on Format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 smtClean="0"/>
              <a:t>Wrap Text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 smtClean="0"/>
              <a:t>Select Tight</a:t>
            </a:r>
            <a:endParaRPr lang="en-GB" sz="1400" b="1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3608668" y="4869455"/>
            <a:ext cx="767840" cy="59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095830" y="4748658"/>
            <a:ext cx="312946" cy="6597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4367" y="1048707"/>
            <a:ext cx="24398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Formatting Options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4366" y="3166646"/>
            <a:ext cx="2439834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Image Wrapping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2277" y="1046629"/>
            <a:ext cx="574312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Additional formatting can also be applied to text by highlighting the text and click on the relevant icon.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9970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545" t="3127" r="61128" b="84373"/>
          <a:stretch/>
        </p:blipFill>
        <p:spPr>
          <a:xfrm>
            <a:off x="762000" y="1590870"/>
            <a:ext cx="4038600" cy="14685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5988" t="7291" r="45316" b="42708"/>
          <a:stretch/>
        </p:blipFill>
        <p:spPr>
          <a:xfrm>
            <a:off x="762000" y="3191069"/>
            <a:ext cx="3276600" cy="32097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7745" t="41667" r="54685" b="43750"/>
          <a:stretch/>
        </p:blipFill>
        <p:spPr>
          <a:xfrm>
            <a:off x="2667000" y="4843968"/>
            <a:ext cx="2286000" cy="1143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5989" t="7291" r="51171" b="42708"/>
          <a:stretch/>
        </p:blipFill>
        <p:spPr>
          <a:xfrm>
            <a:off x="5105400" y="3191069"/>
            <a:ext cx="2607906" cy="32097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27160" t="41667" r="54685" b="42708"/>
          <a:stretch/>
        </p:blipFill>
        <p:spPr>
          <a:xfrm>
            <a:off x="6532206" y="4843968"/>
            <a:ext cx="2362200" cy="1143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1" name="Rectangle 20"/>
          <p:cNvSpPr/>
          <p:nvPr/>
        </p:nvSpPr>
        <p:spPr>
          <a:xfrm>
            <a:off x="1726820" y="3584950"/>
            <a:ext cx="484054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925298" y="3584950"/>
            <a:ext cx="1788007" cy="8451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045333" y="2471292"/>
            <a:ext cx="1480921" cy="11099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4215245" y="2471292"/>
            <a:ext cx="1710052" cy="11099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77245" y="1216913"/>
            <a:ext cx="3941406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To </a:t>
            </a:r>
            <a:r>
              <a:rPr lang="en-US" sz="2000" b="1" dirty="0" smtClean="0">
                <a:solidFill>
                  <a:srgbClr val="FF0000"/>
                </a:solidFill>
              </a:rPr>
              <a:t>apply a list style </a:t>
            </a:r>
            <a:r>
              <a:rPr lang="en-US" sz="2000" b="1" dirty="0" smtClean="0"/>
              <a:t>you need to highlight the text ad then select the relevant style icon. </a:t>
            </a:r>
            <a:r>
              <a:rPr lang="en-US" sz="2000" b="1" dirty="0" smtClean="0">
                <a:solidFill>
                  <a:srgbClr val="FF0000"/>
                </a:solidFill>
              </a:rPr>
              <a:t>You can click on the arrow for further options.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367" y="1048707"/>
            <a:ext cx="24398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List Styles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5501" y="6062246"/>
            <a:ext cx="140649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Bulleted List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1" y="6062246"/>
            <a:ext cx="1558554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Numbered List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26254" y="2209800"/>
            <a:ext cx="132419" cy="24206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4037808" y="2216345"/>
            <a:ext cx="132419" cy="24206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6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844" t="52083" r="28917" b="44686"/>
          <a:stretch/>
        </p:blipFill>
        <p:spPr>
          <a:xfrm>
            <a:off x="639651" y="1464677"/>
            <a:ext cx="8229600" cy="381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402" t="11459" r="45315" b="19792"/>
          <a:stretch/>
        </p:blipFill>
        <p:spPr>
          <a:xfrm>
            <a:off x="609600" y="2133600"/>
            <a:ext cx="2743200" cy="3621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645" t="11459" r="45315" b="23958"/>
          <a:stretch/>
        </p:blipFill>
        <p:spPr>
          <a:xfrm>
            <a:off x="3475662" y="2133600"/>
            <a:ext cx="2993825" cy="3505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73462" y="1631398"/>
            <a:ext cx="2655754" cy="2530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828799" y="2133600"/>
            <a:ext cx="396585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828798" y="3652234"/>
            <a:ext cx="1524002" cy="2339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36324" y="4800600"/>
            <a:ext cx="2057400" cy="838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8873" t="11459" r="44729" b="62500"/>
          <a:stretch/>
        </p:blipFill>
        <p:spPr>
          <a:xfrm>
            <a:off x="6462535" y="4556746"/>
            <a:ext cx="2406716" cy="21488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462535" y="4563495"/>
            <a:ext cx="396585" cy="3125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088524" y="2362200"/>
            <a:ext cx="4236076" cy="2286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69086" y="5813947"/>
            <a:ext cx="140649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Before with Space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3701" y="5822774"/>
            <a:ext cx="140649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Space Removed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4367" y="1048707"/>
            <a:ext cx="24398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Remove Spacing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52126" y="2150281"/>
            <a:ext cx="2514600" cy="17927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Highlight Text</a:t>
            </a:r>
          </a:p>
          <a:p>
            <a:endParaRPr lang="en-GB" b="1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b="1" dirty="0" smtClean="0"/>
              <a:t>Click on </a:t>
            </a:r>
            <a:r>
              <a:rPr lang="en-GB" sz="1600" b="1" dirty="0" smtClean="0">
                <a:solidFill>
                  <a:srgbClr val="FF0000"/>
                </a:solidFill>
              </a:rPr>
              <a:t>Line Spacing Icon.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600" b="1" dirty="0" smtClean="0"/>
              <a:t>Click on </a:t>
            </a:r>
            <a:r>
              <a:rPr lang="en-GB" sz="1600" b="1" dirty="0" smtClean="0">
                <a:solidFill>
                  <a:srgbClr val="FF0000"/>
                </a:solidFill>
              </a:rPr>
              <a:t>Remove Space After Paragraph.</a:t>
            </a:r>
          </a:p>
          <a:p>
            <a:pPr marL="342900" indent="-342900">
              <a:buFont typeface="+mj-lt"/>
              <a:buAutoNum type="arabicPeriod"/>
            </a:pPr>
            <a:endParaRPr lang="en-GB" sz="10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1844" t="53112" r="28917" b="43919"/>
          <a:stretch/>
        </p:blipFill>
        <p:spPr>
          <a:xfrm>
            <a:off x="671964" y="1461637"/>
            <a:ext cx="6564087" cy="279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9546" t="50180" r="50586" b="23777"/>
          <a:stretch/>
        </p:blipFill>
        <p:spPr>
          <a:xfrm>
            <a:off x="768794" y="4724400"/>
            <a:ext cx="3422206" cy="16775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9547" t="3125" r="40416" b="24838"/>
          <a:stretch/>
        </p:blipFill>
        <p:spPr>
          <a:xfrm>
            <a:off x="827431" y="1829744"/>
            <a:ext cx="2824374" cy="2857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62884" t="10416" r="4905" b="30209"/>
          <a:stretch/>
        </p:blipFill>
        <p:spPr>
          <a:xfrm>
            <a:off x="5562600" y="1905945"/>
            <a:ext cx="2426369" cy="2514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73920" t="17217" b="50122"/>
          <a:stretch/>
        </p:blipFill>
        <p:spPr>
          <a:xfrm>
            <a:off x="3844111" y="1905945"/>
            <a:ext cx="1639947" cy="2133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64056" t="31250" r="23645" b="63542"/>
          <a:stretch/>
        </p:blipFill>
        <p:spPr>
          <a:xfrm>
            <a:off x="6588230" y="3906547"/>
            <a:ext cx="2158787" cy="51399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19545" t="53125" r="48830" b="16667"/>
          <a:stretch/>
        </p:blipFill>
        <p:spPr>
          <a:xfrm>
            <a:off x="4427775" y="4750723"/>
            <a:ext cx="3124200" cy="167781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02074" y="2313266"/>
            <a:ext cx="222126" cy="2022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957789" y="1935756"/>
            <a:ext cx="222126" cy="2022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628543" y="2762820"/>
            <a:ext cx="959687" cy="2861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1295400" y="5486400"/>
            <a:ext cx="236776" cy="8762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295400" y="5029200"/>
            <a:ext cx="0" cy="1371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84367" y="1473584"/>
            <a:ext cx="4332154" cy="2703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Arrow Connector 27"/>
          <p:cNvCxnSpPr>
            <a:stCxn id="21" idx="3"/>
            <a:endCxn id="23" idx="1"/>
          </p:cNvCxnSpPr>
          <p:nvPr/>
        </p:nvCxnSpPr>
        <p:spPr>
          <a:xfrm flipV="1">
            <a:off x="3124200" y="2036895"/>
            <a:ext cx="833589" cy="3775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588230" y="3111407"/>
            <a:ext cx="422170" cy="7041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345549" y="5486400"/>
            <a:ext cx="18662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876800" y="5052810"/>
            <a:ext cx="0" cy="1371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4367" y="1048707"/>
            <a:ext cx="24398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Indentation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0" r="43086" b="64140"/>
          <a:stretch/>
        </p:blipFill>
        <p:spPr bwMode="auto">
          <a:xfrm>
            <a:off x="731161" y="2539529"/>
            <a:ext cx="6048672" cy="107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b="86424"/>
          <a:stretch/>
        </p:blipFill>
        <p:spPr bwMode="auto">
          <a:xfrm>
            <a:off x="731161" y="1531417"/>
            <a:ext cx="6048672" cy="65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18978" y="1860735"/>
            <a:ext cx="576064" cy="329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86864" y="2025395"/>
            <a:ext cx="3672888" cy="8021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34201" y="1440619"/>
            <a:ext cx="2057400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Find Tool: Find </a:t>
            </a:r>
            <a:r>
              <a:rPr lang="en-GB" sz="1600" b="1" dirty="0"/>
              <a:t>S</a:t>
            </a:r>
            <a:r>
              <a:rPr lang="en-GB" sz="1600" b="1" dirty="0" smtClean="0"/>
              <a:t>pecific text in your document. This tool is useful in exams as sometimes you are asked to insert items (tables, images etc.) at certain points.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9" t="52889" r="21187" b="17213"/>
          <a:stretch/>
        </p:blipFill>
        <p:spPr bwMode="auto">
          <a:xfrm>
            <a:off x="2284026" y="4066768"/>
            <a:ext cx="3878563" cy="159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5601895" y="4419578"/>
            <a:ext cx="787044" cy="125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78033" y="4066768"/>
            <a:ext cx="2631939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Find and Replace: </a:t>
            </a:r>
            <a:r>
              <a:rPr lang="en-GB" sz="1600" b="1" dirty="0" smtClean="0"/>
              <a:t>Will find specific text and will replace it with the text you require in the entire document.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86864" y="4463465"/>
            <a:ext cx="2566136" cy="311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386864" y="4860162"/>
            <a:ext cx="2566136" cy="311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826108" y="4419578"/>
            <a:ext cx="140649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Find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6107" y="4829920"/>
            <a:ext cx="140649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Replace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946807" y="4588856"/>
            <a:ext cx="440057" cy="165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946806" y="4978016"/>
            <a:ext cx="440057" cy="165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4367" y="1048707"/>
            <a:ext cx="24398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Find &amp; Replace Tool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6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t="3893" r="73617" b="57787"/>
          <a:stretch/>
        </p:blipFill>
        <p:spPr bwMode="auto">
          <a:xfrm>
            <a:off x="822291" y="1512880"/>
            <a:ext cx="1619426" cy="199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1" t="32428" r="13593" b="39703"/>
          <a:stretch/>
        </p:blipFill>
        <p:spPr bwMode="auto">
          <a:xfrm>
            <a:off x="4897381" y="1335428"/>
            <a:ext cx="3725561" cy="151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0" t="26075" r="56797" b="37655"/>
          <a:stretch/>
        </p:blipFill>
        <p:spPr bwMode="auto">
          <a:xfrm>
            <a:off x="2552845" y="1500867"/>
            <a:ext cx="1745460" cy="2016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4" t="7634" r="22811" b="68596"/>
          <a:stretch/>
        </p:blipFill>
        <p:spPr bwMode="auto">
          <a:xfrm>
            <a:off x="632358" y="4585741"/>
            <a:ext cx="2833141" cy="173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5" t="7224" r="29608" b="70177"/>
          <a:stretch/>
        </p:blipFill>
        <p:spPr bwMode="auto">
          <a:xfrm>
            <a:off x="5456894" y="4390995"/>
            <a:ext cx="1888761" cy="165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9518" y="3566175"/>
            <a:ext cx="4755368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Inserting Table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 smtClean="0"/>
              <a:t>Click on Table &gt;&gt; insert table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 smtClean="0"/>
              <a:t>Select the number of rows and columns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9756" y="3452336"/>
            <a:ext cx="3221844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Merging Rows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 smtClean="0"/>
              <a:t>Highlight the row &gt;&gt; right click mouse  &gt;&gt; select merge cells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422700" y="1923171"/>
            <a:ext cx="1019018" cy="16430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21" idx="2"/>
          </p:cNvCxnSpPr>
          <p:nvPr/>
        </p:nvCxnSpPr>
        <p:spPr>
          <a:xfrm flipH="1" flipV="1">
            <a:off x="6286018" y="2851221"/>
            <a:ext cx="4714" cy="6011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62993" y="4369475"/>
            <a:ext cx="1821893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Applying Borders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 smtClean="0"/>
              <a:t>Highlight the table and apply the appropriate border settings. You can also change the weight of the border.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357711" y="4850730"/>
            <a:ext cx="122588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422700" y="5003130"/>
            <a:ext cx="2160893" cy="913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27458" y="4374790"/>
            <a:ext cx="1664142" cy="22467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Applying Shading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 smtClean="0"/>
              <a:t>Highlight the row that needs to be shaded. Select the colour making sure you have selected the correct percentage.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185086" y="5670934"/>
            <a:ext cx="61294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92672" y="1038726"/>
            <a:ext cx="24398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Create a Table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15503" y="1643342"/>
            <a:ext cx="468560" cy="5664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2576110" y="1734887"/>
            <a:ext cx="1310090" cy="5506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5712961" y="2593256"/>
            <a:ext cx="1146113" cy="2579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6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403" t="19792" r="24817" b="58863"/>
          <a:stretch/>
        </p:blipFill>
        <p:spPr>
          <a:xfrm>
            <a:off x="609600" y="1377352"/>
            <a:ext cx="6858000" cy="1653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125" r="73060" b="81250"/>
          <a:stretch/>
        </p:blipFill>
        <p:spPr>
          <a:xfrm>
            <a:off x="5029200" y="1915662"/>
            <a:ext cx="35052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200" t="3125" r="72254" b="54167"/>
          <a:stretch/>
        </p:blipFill>
        <p:spPr>
          <a:xfrm>
            <a:off x="838200" y="3358552"/>
            <a:ext cx="2543175" cy="312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3125" r="86896" b="70833"/>
          <a:stretch/>
        </p:blipFill>
        <p:spPr>
          <a:xfrm>
            <a:off x="3581400" y="3358552"/>
            <a:ext cx="1704975" cy="190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6800" y="1994057"/>
            <a:ext cx="1394493" cy="2219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172200" y="2177333"/>
            <a:ext cx="403147" cy="6478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66800" y="2279948"/>
            <a:ext cx="1676400" cy="202842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550467" y="2177332"/>
            <a:ext cx="583096" cy="64781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66800" y="2523510"/>
            <a:ext cx="3175388" cy="50710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079642" y="2167674"/>
            <a:ext cx="432188" cy="6574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838200" y="6012673"/>
            <a:ext cx="22860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038600" y="4334306"/>
            <a:ext cx="1247775" cy="39584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37314" t="55391" r="56163" b="30209"/>
          <a:stretch/>
        </p:blipFill>
        <p:spPr>
          <a:xfrm>
            <a:off x="6050223" y="3596972"/>
            <a:ext cx="2484177" cy="3082737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6405465" y="3596972"/>
            <a:ext cx="0" cy="30827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209581" y="3596972"/>
            <a:ext cx="0" cy="308273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50223" y="3896799"/>
            <a:ext cx="24841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050223" y="6322320"/>
            <a:ext cx="24841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779326" y="3295773"/>
            <a:ext cx="110543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Top Margin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531944" y="6397823"/>
            <a:ext cx="16002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Bottom Margin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93569" y="4727451"/>
            <a:ext cx="85495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Left Margin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299733" y="4764480"/>
            <a:ext cx="85495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Right Margin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09800" y="3302211"/>
            <a:ext cx="1143000" cy="345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3379850" y="5415337"/>
            <a:ext cx="2580222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Click on the </a:t>
            </a:r>
            <a:r>
              <a:rPr lang="en-GB" sz="1400" b="1" dirty="0" smtClean="0">
                <a:solidFill>
                  <a:srgbClr val="FF0000"/>
                </a:solidFill>
              </a:rPr>
              <a:t>Page Layout </a:t>
            </a:r>
            <a:r>
              <a:rPr lang="en-GB" sz="1400" b="1" dirty="0" smtClean="0"/>
              <a:t>tab to make changes to the page (Size, Orientation and margins).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3205535" y="3474768"/>
            <a:ext cx="215504" cy="20886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84367" y="1000579"/>
            <a:ext cx="31256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Page Layout (Size &amp; Orientation)</a:t>
            </a:r>
          </a:p>
        </p:txBody>
      </p:sp>
    </p:spTree>
    <p:extLst>
      <p:ext uri="{BB962C8B-B14F-4D97-AF65-F5344CB8AC3E}">
        <p14:creationId xmlns:p14="http://schemas.microsoft.com/office/powerpoint/2010/main" val="68846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741" t="23958" r="51757" b="60417"/>
          <a:stretch/>
        </p:blipFill>
        <p:spPr>
          <a:xfrm>
            <a:off x="762000" y="1423825"/>
            <a:ext cx="4114800" cy="1225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016" t="28125" r="50586" b="50000"/>
          <a:stretch/>
        </p:blipFill>
        <p:spPr>
          <a:xfrm>
            <a:off x="1112520" y="2660950"/>
            <a:ext cx="223520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1845" t="27000" r="50000" b="46875"/>
          <a:stretch/>
        </p:blipFill>
        <p:spPr>
          <a:xfrm>
            <a:off x="3347720" y="2660950"/>
            <a:ext cx="2362200" cy="1911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3016" t="28125" r="50586" b="51042"/>
          <a:stretch/>
        </p:blipFill>
        <p:spPr>
          <a:xfrm>
            <a:off x="5989320" y="2749182"/>
            <a:ext cx="224028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36048" t="11459" r="42606" b="66105"/>
          <a:stretch/>
        </p:blipFill>
        <p:spPr>
          <a:xfrm>
            <a:off x="735517" y="4863439"/>
            <a:ext cx="2237377" cy="13221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2430" t="27083" r="50586" b="51042"/>
          <a:stretch/>
        </p:blipFill>
        <p:spPr>
          <a:xfrm>
            <a:off x="5392998" y="4759592"/>
            <a:ext cx="2209800" cy="160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2672" y="1038726"/>
            <a:ext cx="24398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Formatting Table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1584" y="2605368"/>
            <a:ext cx="7600416" cy="200225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67936" y="2036450"/>
            <a:ext cx="154424" cy="21805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501069" y="1186094"/>
            <a:ext cx="3993659" cy="9662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1. Top row merged </a:t>
            </a:r>
            <a:r>
              <a:rPr lang="en-GB" dirty="0" smtClean="0">
                <a:solidFill>
                  <a:schemeClr val="tx1"/>
                </a:solidFill>
              </a:rPr>
              <a:t>(Highlight row </a:t>
            </a:r>
            <a:r>
              <a:rPr lang="en-GB" b="1" dirty="0" smtClean="0">
                <a:solidFill>
                  <a:srgbClr val="FF0000"/>
                </a:solidFill>
              </a:rPr>
              <a:t>&gt;&gt;</a:t>
            </a:r>
            <a:r>
              <a:rPr lang="en-GB" dirty="0" smtClean="0">
                <a:solidFill>
                  <a:schemeClr val="tx1"/>
                </a:solidFill>
              </a:rPr>
              <a:t> Right Click </a:t>
            </a:r>
            <a:r>
              <a:rPr lang="en-GB" b="1" dirty="0" smtClean="0">
                <a:solidFill>
                  <a:srgbClr val="FF0000"/>
                </a:solidFill>
              </a:rPr>
              <a:t>&gt;&gt; </a:t>
            </a:r>
            <a:r>
              <a:rPr lang="en-GB" dirty="0" smtClean="0">
                <a:solidFill>
                  <a:schemeClr val="tx1"/>
                </a:solidFill>
              </a:rPr>
              <a:t>Merge Cells)</a:t>
            </a:r>
          </a:p>
          <a:p>
            <a:r>
              <a:rPr lang="en-GB" b="1" dirty="0" smtClean="0">
                <a:solidFill>
                  <a:schemeClr val="tx1"/>
                </a:solidFill>
              </a:rPr>
              <a:t>2. Text</a:t>
            </a:r>
            <a:r>
              <a:rPr lang="en-GB" dirty="0" smtClean="0">
                <a:solidFill>
                  <a:schemeClr val="tx1"/>
                </a:solidFill>
              </a:rPr>
              <a:t> has been </a:t>
            </a:r>
            <a:r>
              <a:rPr lang="en-GB" b="1" dirty="0" smtClean="0">
                <a:solidFill>
                  <a:schemeClr val="tx1"/>
                </a:solidFill>
              </a:rPr>
              <a:t>centre aligned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2672" y="4759592"/>
            <a:ext cx="2655048" cy="15650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781869" y="5098574"/>
            <a:ext cx="2499359" cy="914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3. Top row selected </a:t>
            </a:r>
            <a:r>
              <a:rPr lang="en-GB" dirty="0" smtClean="0">
                <a:solidFill>
                  <a:schemeClr val="tx1"/>
                </a:solidFill>
              </a:rPr>
              <a:t>and </a:t>
            </a:r>
            <a:r>
              <a:rPr lang="en-GB" b="1" dirty="0" smtClean="0">
                <a:solidFill>
                  <a:schemeClr val="tx1"/>
                </a:solidFill>
              </a:rPr>
              <a:t>grey shading </a:t>
            </a:r>
            <a:r>
              <a:rPr lang="en-GB" dirty="0" smtClean="0">
                <a:solidFill>
                  <a:schemeClr val="tx1"/>
                </a:solidFill>
              </a:rPr>
              <a:t>selected from the </a:t>
            </a:r>
            <a:r>
              <a:rPr lang="en-GB" b="1" dirty="0" smtClean="0">
                <a:solidFill>
                  <a:schemeClr val="tx1"/>
                </a:solidFill>
              </a:rPr>
              <a:t>fill bucket</a:t>
            </a:r>
            <a:r>
              <a:rPr lang="en-GB" dirty="0" smtClean="0">
                <a:solidFill>
                  <a:schemeClr val="tx1"/>
                </a:solidFill>
              </a:rPr>
              <a:t>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5648" y="2296550"/>
            <a:ext cx="154424" cy="218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979921" y="5271157"/>
            <a:ext cx="1935480" cy="9144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4. Text has been highlighted and formatted.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75648" y="1757462"/>
            <a:ext cx="154424" cy="21805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1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845" t="27083" r="36530" b="41667"/>
          <a:stretch/>
        </p:blipFill>
        <p:spPr>
          <a:xfrm>
            <a:off x="762000" y="1465217"/>
            <a:ext cx="41148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3016" t="28125" r="50586" b="48958"/>
          <a:stretch/>
        </p:blipFill>
        <p:spPr>
          <a:xfrm>
            <a:off x="914400" y="3128554"/>
            <a:ext cx="2133600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1845" t="27722" r="34187" b="42709"/>
          <a:stretch/>
        </p:blipFill>
        <p:spPr>
          <a:xfrm>
            <a:off x="5102167" y="2807810"/>
            <a:ext cx="3855187" cy="1886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2430" t="27083" r="50586" b="50000"/>
          <a:stretch/>
        </p:blipFill>
        <p:spPr>
          <a:xfrm>
            <a:off x="5142444" y="4569504"/>
            <a:ext cx="2209800" cy="1676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02852" y="2159725"/>
            <a:ext cx="1327524" cy="9144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92628" y="4345581"/>
            <a:ext cx="2129246" cy="228600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92672" y="1038726"/>
            <a:ext cx="41841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Formatting Table (Insert and Deleting Rows)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9830" y="3345561"/>
            <a:ext cx="1327524" cy="109619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92672" y="5098573"/>
            <a:ext cx="4184128" cy="107362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Highlight the row you would like to insert the row from (Above/Below)</a:t>
            </a:r>
          </a:p>
          <a:p>
            <a:pPr marL="342900" indent="-342900">
              <a:buAutoNum type="arabicPeriod"/>
            </a:pPr>
            <a:r>
              <a:rPr lang="en-GB" dirty="0" smtClean="0">
                <a:solidFill>
                  <a:schemeClr val="tx1"/>
                </a:solidFill>
              </a:rPr>
              <a:t>Right Click </a:t>
            </a:r>
            <a:r>
              <a:rPr lang="en-GB" dirty="0" smtClean="0">
                <a:solidFill>
                  <a:srgbClr val="FF0000"/>
                </a:solidFill>
              </a:rPr>
              <a:t>&gt;&gt;</a:t>
            </a:r>
            <a:r>
              <a:rPr lang="en-GB" dirty="0" smtClean="0">
                <a:solidFill>
                  <a:schemeClr val="tx1"/>
                </a:solidFill>
              </a:rPr>
              <a:t> Insert </a:t>
            </a:r>
            <a:r>
              <a:rPr lang="en-GB" dirty="0" smtClean="0">
                <a:solidFill>
                  <a:srgbClr val="FF0000"/>
                </a:solidFill>
              </a:rPr>
              <a:t>&gt;&gt;</a:t>
            </a:r>
            <a:r>
              <a:rPr lang="en-GB" dirty="0" smtClean="0">
                <a:solidFill>
                  <a:schemeClr val="tx1"/>
                </a:solidFill>
              </a:rPr>
              <a:t> Insert Above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6526" y="2769325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02852" y="1771601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96012" y="2694162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98017" y="4258193"/>
            <a:ext cx="1299788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New row created</a:t>
            </a:r>
            <a:endParaRPr lang="en-GB" b="1" dirty="0" smtClean="0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flipH="1" flipV="1">
            <a:off x="2786743" y="4424375"/>
            <a:ext cx="411274" cy="15698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182721" y="5607622"/>
            <a:ext cx="2129246" cy="54972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730567" y="5559316"/>
            <a:ext cx="112604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Row deleted</a:t>
            </a:r>
            <a:endParaRPr lang="en-GB" b="1" dirty="0" smtClean="0"/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 flipV="1">
            <a:off x="7375384" y="5840960"/>
            <a:ext cx="355183" cy="415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142444" y="3814354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28117" y="3193161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34365" y="4271063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02167" y="1194347"/>
            <a:ext cx="3855187" cy="141387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GB" b="1" dirty="0" smtClean="0">
                <a:solidFill>
                  <a:schemeClr val="tx1"/>
                </a:solidFill>
              </a:rPr>
              <a:t>Highlight the row you would like to </a:t>
            </a:r>
            <a:r>
              <a:rPr lang="en-GB" b="1" dirty="0" smtClean="0">
                <a:solidFill>
                  <a:srgbClr val="FF0000"/>
                </a:solidFill>
              </a:rPr>
              <a:t>delete</a:t>
            </a:r>
            <a:r>
              <a:rPr lang="en-GB" b="1" dirty="0" smtClean="0">
                <a:solidFill>
                  <a:schemeClr val="tx1"/>
                </a:solidFill>
              </a:rPr>
              <a:t>. </a:t>
            </a:r>
          </a:p>
          <a:p>
            <a:pPr marL="342900" indent="-342900">
              <a:buAutoNum type="arabicPeriod"/>
            </a:pPr>
            <a:r>
              <a:rPr lang="en-GB" b="1" dirty="0" smtClean="0">
                <a:solidFill>
                  <a:schemeClr val="tx1"/>
                </a:solidFill>
              </a:rPr>
              <a:t>Right Click </a:t>
            </a:r>
            <a:r>
              <a:rPr lang="en-GB" b="1" dirty="0" smtClean="0">
                <a:solidFill>
                  <a:srgbClr val="FF0000"/>
                </a:solidFill>
              </a:rPr>
              <a:t>&gt;&gt;</a:t>
            </a:r>
            <a:r>
              <a:rPr lang="en-GB" b="1" dirty="0" smtClean="0">
                <a:solidFill>
                  <a:schemeClr val="tx1"/>
                </a:solidFill>
              </a:rPr>
              <a:t> Delete</a:t>
            </a:r>
            <a:r>
              <a:rPr lang="en-GB" b="1" dirty="0" smtClean="0">
                <a:solidFill>
                  <a:srgbClr val="FF0000"/>
                </a:solidFill>
              </a:rPr>
              <a:t>&gt;&gt;</a:t>
            </a:r>
            <a:r>
              <a:rPr lang="en-GB" b="1" dirty="0" smtClean="0">
                <a:solidFill>
                  <a:schemeClr val="tx1"/>
                </a:solidFill>
              </a:rPr>
              <a:t> Delete Rows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1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040" t="19792" r="41435" b="35416"/>
          <a:stretch/>
        </p:blipFill>
        <p:spPr>
          <a:xfrm>
            <a:off x="762000" y="1600200"/>
            <a:ext cx="3283315" cy="3003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2430" t="28125" r="45315" b="50000"/>
          <a:stretch/>
        </p:blipFill>
        <p:spPr>
          <a:xfrm>
            <a:off x="955857" y="4724400"/>
            <a:ext cx="289560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1844" t="26042" r="48829" b="29166"/>
          <a:stretch/>
        </p:blipFill>
        <p:spPr>
          <a:xfrm>
            <a:off x="4572000" y="3200400"/>
            <a:ext cx="2514600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672" y="1038726"/>
            <a:ext cx="44127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Formatting Table (Inserting &amp; Mergin</a:t>
            </a:r>
            <a:r>
              <a:rPr lang="en-GB" sz="1600" b="1" dirty="0" smtClean="0">
                <a:solidFill>
                  <a:srgbClr val="FF0000"/>
                </a:solidFill>
              </a:rPr>
              <a:t>g Columns)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69822" y="1515578"/>
            <a:ext cx="4269377" cy="168482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GB" b="1" dirty="0" smtClean="0">
                <a:solidFill>
                  <a:schemeClr val="tx1"/>
                </a:solidFill>
              </a:rPr>
              <a:t>Click on the first column</a:t>
            </a:r>
          </a:p>
          <a:p>
            <a:pPr marL="342900" indent="-342900">
              <a:buAutoNum type="arabicPeriod"/>
            </a:pPr>
            <a:r>
              <a:rPr lang="en-GB" b="1" dirty="0" smtClean="0">
                <a:solidFill>
                  <a:schemeClr val="tx1"/>
                </a:solidFill>
              </a:rPr>
              <a:t>Right Click </a:t>
            </a:r>
            <a:r>
              <a:rPr lang="en-GB" b="1" dirty="0" smtClean="0">
                <a:solidFill>
                  <a:srgbClr val="FF0000"/>
                </a:solidFill>
              </a:rPr>
              <a:t>&gt;&gt;</a:t>
            </a:r>
            <a:r>
              <a:rPr lang="en-GB" b="1" dirty="0" smtClean="0">
                <a:solidFill>
                  <a:schemeClr val="tx1"/>
                </a:solidFill>
              </a:rPr>
              <a:t> Insert </a:t>
            </a:r>
            <a:r>
              <a:rPr lang="en-GB" b="1" dirty="0" smtClean="0">
                <a:solidFill>
                  <a:srgbClr val="FF0000"/>
                </a:solidFill>
              </a:rPr>
              <a:t>&gt;&gt;</a:t>
            </a:r>
            <a:r>
              <a:rPr lang="en-GB" b="1" dirty="0" smtClean="0">
                <a:solidFill>
                  <a:schemeClr val="tx1"/>
                </a:solidFill>
              </a:rPr>
              <a:t> Insert Columns to the left (or right)</a:t>
            </a:r>
          </a:p>
          <a:p>
            <a:pPr marL="342900" indent="-342900">
              <a:buAutoNum type="arabicPeriod"/>
            </a:pPr>
            <a:r>
              <a:rPr lang="en-GB" b="1" dirty="0" smtClean="0">
                <a:solidFill>
                  <a:schemeClr val="tx1"/>
                </a:solidFill>
              </a:rPr>
              <a:t>Highlight the newly created column</a:t>
            </a:r>
          </a:p>
          <a:p>
            <a:pPr marL="342900" indent="-342900">
              <a:buFontTx/>
              <a:buAutoNum type="arabicPeriod"/>
            </a:pPr>
            <a:r>
              <a:rPr lang="en-GB" b="1" dirty="0">
                <a:solidFill>
                  <a:schemeClr val="tx1"/>
                </a:solidFill>
              </a:rPr>
              <a:t>Right Click </a:t>
            </a:r>
            <a:r>
              <a:rPr lang="en-GB" b="1" dirty="0">
                <a:solidFill>
                  <a:srgbClr val="FF0000"/>
                </a:solidFill>
              </a:rPr>
              <a:t>&gt;&gt;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smtClean="0">
                <a:solidFill>
                  <a:schemeClr val="tx1"/>
                </a:solidFill>
              </a:rPr>
              <a:t>Merge Cells</a:t>
            </a:r>
            <a:endParaRPr lang="en-GB" b="1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7983" y="1899991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909" y="4621500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6133" y="4081568"/>
            <a:ext cx="2969182" cy="30102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23881" y="4670258"/>
            <a:ext cx="843642" cy="165434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985658" y="6080030"/>
            <a:ext cx="1262742" cy="40807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3016" t="28125" r="45315" b="51042"/>
          <a:stretch/>
        </p:blipFill>
        <p:spPr>
          <a:xfrm>
            <a:off x="6324600" y="5127458"/>
            <a:ext cx="2819400" cy="1524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39000" y="4552041"/>
            <a:ext cx="144980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Merged Cells</a:t>
            </a:r>
            <a:endParaRPr lang="en-GB" b="1" dirty="0" smtClean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783977" y="4912664"/>
            <a:ext cx="534490" cy="76200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28954" y="5106778"/>
            <a:ext cx="910046" cy="1544679"/>
          </a:xfrm>
          <a:prstGeom prst="rec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348355" y="3422469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9822" y="6131665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4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0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016" t="4167" r="41215" b="51042"/>
          <a:stretch/>
        </p:blipFill>
        <p:spPr>
          <a:xfrm>
            <a:off x="762000" y="1627043"/>
            <a:ext cx="2362200" cy="2308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3016" t="27083" r="45315" b="51042"/>
          <a:stretch/>
        </p:blipFill>
        <p:spPr>
          <a:xfrm>
            <a:off x="3207415" y="2003773"/>
            <a:ext cx="281940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3016" t="3125" r="41215" b="51042"/>
          <a:stretch/>
        </p:blipFill>
        <p:spPr>
          <a:xfrm>
            <a:off x="762000" y="4038600"/>
            <a:ext cx="2286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2797" t="28125" r="45534" b="51042"/>
          <a:stretch/>
        </p:blipFill>
        <p:spPr>
          <a:xfrm>
            <a:off x="3200884" y="4419600"/>
            <a:ext cx="2819400" cy="152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672" y="1038726"/>
            <a:ext cx="44127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Formatting Table (Outside Border</a:t>
            </a:r>
            <a:r>
              <a:rPr lang="en-GB" sz="1600" b="1" dirty="0" smtClean="0">
                <a:solidFill>
                  <a:srgbClr val="FF0000"/>
                </a:solidFill>
              </a:rPr>
              <a:t>)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72201" y="1377280"/>
            <a:ext cx="2820368" cy="407778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dirty="0" smtClean="0">
                <a:solidFill>
                  <a:srgbClr val="FF0000"/>
                </a:solidFill>
              </a:rPr>
              <a:t>External Border (outside)</a:t>
            </a:r>
          </a:p>
          <a:p>
            <a:endParaRPr lang="en-GB" b="1" dirty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en-GB" b="1" dirty="0" smtClean="0">
                <a:solidFill>
                  <a:schemeClr val="tx1"/>
                </a:solidFill>
              </a:rPr>
              <a:t>Highlight th</a:t>
            </a:r>
            <a:r>
              <a:rPr lang="en-GB" b="1" dirty="0" smtClean="0">
                <a:solidFill>
                  <a:schemeClr val="tx1"/>
                </a:solidFill>
              </a:rPr>
              <a:t>e table and </a:t>
            </a:r>
            <a:r>
              <a:rPr lang="en-GB" b="1" dirty="0">
                <a:solidFill>
                  <a:schemeClr val="tx1"/>
                </a:solidFill>
              </a:rPr>
              <a:t>c</a:t>
            </a:r>
            <a:r>
              <a:rPr lang="en-GB" b="1" dirty="0" smtClean="0">
                <a:solidFill>
                  <a:schemeClr val="tx1"/>
                </a:solidFill>
              </a:rPr>
              <a:t>lick on the border icon.</a:t>
            </a:r>
          </a:p>
          <a:p>
            <a:pPr marL="342900" indent="-342900">
              <a:buAutoNum type="arabicParenR"/>
            </a:pPr>
            <a:endParaRPr lang="en-GB" b="1" dirty="0" smtClean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en-GB" b="1" dirty="0" smtClean="0">
                <a:solidFill>
                  <a:schemeClr val="tx1"/>
                </a:solidFill>
              </a:rPr>
              <a:t>Remove the border (including internal border).</a:t>
            </a:r>
          </a:p>
          <a:p>
            <a:pPr marL="342900" indent="-342900">
              <a:buAutoNum type="arabicParenR"/>
            </a:pPr>
            <a:endParaRPr lang="en-GB" b="1" dirty="0" smtClean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endParaRPr lang="en-GB" b="1" dirty="0" smtClean="0">
              <a:solidFill>
                <a:schemeClr val="tx1"/>
              </a:solidFill>
            </a:endParaRPr>
          </a:p>
          <a:p>
            <a:pPr marL="342900" indent="-342900">
              <a:buAutoNum type="arabicParenR"/>
            </a:pPr>
            <a:r>
              <a:rPr lang="en-GB" b="1" dirty="0" smtClean="0">
                <a:solidFill>
                  <a:schemeClr val="tx1"/>
                </a:solidFill>
              </a:rPr>
              <a:t>Then select the outside border option.</a:t>
            </a:r>
            <a:endParaRPr lang="en-GB" b="1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77670" r="11781" b="6716"/>
          <a:stretch/>
        </p:blipFill>
        <p:spPr bwMode="auto">
          <a:xfrm>
            <a:off x="3048000" y="6039394"/>
            <a:ext cx="5944569" cy="3471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27010" y="3940236"/>
            <a:ext cx="22098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Outside Border </a:t>
            </a:r>
            <a:endParaRPr lang="en-GB" b="1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05200" y="4235545"/>
            <a:ext cx="0" cy="2711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52601" y="2003773"/>
            <a:ext cx="304800" cy="2060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752601" y="2781301"/>
            <a:ext cx="1295399" cy="2667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752601" y="5584035"/>
            <a:ext cx="1146435" cy="12950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295400" y="1905001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62961" y="2743201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76024" y="5496387"/>
            <a:ext cx="330948" cy="30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44985" t="28338" r="48400" b="69328"/>
          <a:stretch/>
        </p:blipFill>
        <p:spPr>
          <a:xfrm>
            <a:off x="6381791" y="3712191"/>
            <a:ext cx="1645336" cy="326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44871" t="34434" r="46507" b="63136"/>
          <a:stretch/>
        </p:blipFill>
        <p:spPr>
          <a:xfrm>
            <a:off x="6326791" y="4831307"/>
            <a:ext cx="2210937" cy="35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211" t="3125" r="10175" b="50000"/>
          <a:stretch/>
        </p:blipFill>
        <p:spPr>
          <a:xfrm>
            <a:off x="737906" y="1524000"/>
            <a:ext cx="5497195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2440" t="5197" r="23060" b="60360"/>
          <a:stretch/>
        </p:blipFill>
        <p:spPr>
          <a:xfrm>
            <a:off x="6400800" y="1045813"/>
            <a:ext cx="1852895" cy="24746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1845" t="26042" r="43558" b="50000"/>
          <a:stretch/>
        </p:blipFill>
        <p:spPr>
          <a:xfrm>
            <a:off x="4014506" y="4724400"/>
            <a:ext cx="3200400" cy="17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1845" t="28125" r="42972" b="48958"/>
          <a:stretch/>
        </p:blipFill>
        <p:spPr>
          <a:xfrm>
            <a:off x="585506" y="4648200"/>
            <a:ext cx="3276600" cy="167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2672" y="1038726"/>
            <a:ext cx="44127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Formatting Table (Editing Border Widths</a:t>
            </a:r>
            <a:r>
              <a:rPr lang="en-GB" sz="1600" b="1" dirty="0" smtClean="0">
                <a:solidFill>
                  <a:srgbClr val="FF0000"/>
                </a:solidFill>
              </a:rPr>
              <a:t>)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67201" y="1563989"/>
            <a:ext cx="761999" cy="71912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3633506" y="5555730"/>
            <a:ext cx="762000" cy="4894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5400000">
            <a:off x="1700119" y="4072818"/>
            <a:ext cx="557903" cy="4894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004377" y="5321719"/>
            <a:ext cx="175862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Borders have been applied</a:t>
            </a:r>
            <a:endParaRPr lang="en-GB" b="1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692672" y="6045199"/>
            <a:ext cx="2940834" cy="20320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65024" y="3520424"/>
            <a:ext cx="4648198" cy="129780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 smtClean="0">
                <a:solidFill>
                  <a:schemeClr val="tx1"/>
                </a:solidFill>
              </a:rPr>
              <a:t>Design </a:t>
            </a:r>
            <a:r>
              <a:rPr lang="en-GB" b="1" dirty="0" smtClean="0">
                <a:solidFill>
                  <a:srgbClr val="FF0000"/>
                </a:solidFill>
              </a:rPr>
              <a:t>&gt;&gt;</a:t>
            </a:r>
            <a:r>
              <a:rPr lang="en-GB" b="1" dirty="0" smtClean="0">
                <a:solidFill>
                  <a:schemeClr val="tx1"/>
                </a:solidFill>
              </a:rPr>
              <a:t> Border Painter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Border Painter can be used to customize the border (internal and external) on a table. The weight of the border can also be specifically set.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00" y="2115884"/>
            <a:ext cx="11430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Border Painter </a:t>
            </a:r>
            <a:endParaRPr lang="en-GB" b="1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7676370" y="1086907"/>
            <a:ext cx="629577" cy="85630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234897" y="1902117"/>
            <a:ext cx="299503" cy="2137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325427" y="1524001"/>
            <a:ext cx="573609" cy="228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34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11" t="2083" r="8638" b="50000"/>
          <a:stretch/>
        </p:blipFill>
        <p:spPr>
          <a:xfrm>
            <a:off x="844776" y="1590988"/>
            <a:ext cx="4409013" cy="2008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845" t="2084" r="11347" b="51042"/>
          <a:stretch/>
        </p:blipFill>
        <p:spPr>
          <a:xfrm>
            <a:off x="924987" y="4288116"/>
            <a:ext cx="4180413" cy="1939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1761" t="8257" b="29812"/>
          <a:stretch/>
        </p:blipFill>
        <p:spPr>
          <a:xfrm>
            <a:off x="6320589" y="1743388"/>
            <a:ext cx="2290011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69432" t="2294" r="7103" b="42878"/>
          <a:stretch/>
        </p:blipFill>
        <p:spPr>
          <a:xfrm>
            <a:off x="6320588" y="4149704"/>
            <a:ext cx="2290011" cy="2479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3016" t="28125" r="45315" b="51042"/>
          <a:stretch/>
        </p:blipFill>
        <p:spPr>
          <a:xfrm>
            <a:off x="3958389" y="5476103"/>
            <a:ext cx="2133600" cy="11532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2672" y="1038726"/>
            <a:ext cx="441272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Formatting Table (Text Direction &amp; Alignment</a:t>
            </a:r>
            <a:r>
              <a:rPr lang="en-GB" sz="1600" b="1" dirty="0" smtClean="0">
                <a:solidFill>
                  <a:srgbClr val="FF0000"/>
                </a:solidFill>
              </a:rPr>
              <a:t>)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320589" y="1468621"/>
            <a:ext cx="762000" cy="2447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/>
          <p:cNvSpPr/>
          <p:nvPr/>
        </p:nvSpPr>
        <p:spPr>
          <a:xfrm rot="5400000">
            <a:off x="7242139" y="4754433"/>
            <a:ext cx="762000" cy="2447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320588" y="1713355"/>
            <a:ext cx="603881" cy="881665"/>
          </a:xfrm>
          <a:prstGeom prst="rect">
            <a:avLst/>
          </a:prstGeom>
          <a:solidFill>
            <a:srgbClr val="F2DCDB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038601" y="1767281"/>
            <a:ext cx="301940" cy="440832"/>
          </a:xfrm>
          <a:prstGeom prst="rect">
            <a:avLst/>
          </a:prstGeom>
          <a:solidFill>
            <a:srgbClr val="F2DCDB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105346" y="4431683"/>
            <a:ext cx="301940" cy="440832"/>
          </a:xfrm>
          <a:prstGeom prst="rect">
            <a:avLst/>
          </a:prstGeom>
          <a:solidFill>
            <a:srgbClr val="F2DCDB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400755" y="2234256"/>
            <a:ext cx="1847645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00755" y="4508532"/>
            <a:ext cx="2681834" cy="1435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399649" y="4795266"/>
            <a:ext cx="301940" cy="310134"/>
          </a:xfrm>
          <a:prstGeom prst="rect">
            <a:avLst/>
          </a:prstGeom>
          <a:solidFill>
            <a:srgbClr val="F2DCDB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400755" y="4999071"/>
            <a:ext cx="1998894" cy="9658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518036" y="1590988"/>
            <a:ext cx="381000" cy="220416"/>
          </a:xfrm>
          <a:prstGeom prst="rect">
            <a:avLst/>
          </a:prstGeom>
          <a:solidFill>
            <a:srgbClr val="F2DCDB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604203" y="4288116"/>
            <a:ext cx="381000" cy="220416"/>
          </a:xfrm>
          <a:prstGeom prst="rect">
            <a:avLst/>
          </a:prstGeom>
          <a:solidFill>
            <a:srgbClr val="F2DCDB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 rot="5400000">
            <a:off x="3657601" y="5930384"/>
            <a:ext cx="762000" cy="2447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ight Arrow 23"/>
          <p:cNvSpPr/>
          <p:nvPr/>
        </p:nvSpPr>
        <p:spPr>
          <a:xfrm>
            <a:off x="972138" y="2420401"/>
            <a:ext cx="364209" cy="2447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708535" y="3017095"/>
            <a:ext cx="3475785" cy="11639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 dirty="0" smtClean="0">
                <a:solidFill>
                  <a:schemeClr val="tx1"/>
                </a:solidFill>
              </a:rPr>
              <a:t>Layout </a:t>
            </a:r>
            <a:r>
              <a:rPr lang="en-GB" b="1" dirty="0" smtClean="0">
                <a:solidFill>
                  <a:srgbClr val="FF0000"/>
                </a:solidFill>
              </a:rPr>
              <a:t>&gt;&gt;</a:t>
            </a:r>
            <a:r>
              <a:rPr lang="en-GB" b="1" dirty="0" smtClean="0">
                <a:solidFill>
                  <a:schemeClr val="tx1"/>
                </a:solidFill>
              </a:rPr>
              <a:t> Text Direction</a:t>
            </a:r>
          </a:p>
          <a:p>
            <a:r>
              <a:rPr lang="en-GB" dirty="0" smtClean="0">
                <a:solidFill>
                  <a:schemeClr val="tx1"/>
                </a:solidFill>
              </a:rPr>
              <a:t>The text direction can be set using the Text Direction Icon. Text alignment can also be set.</a:t>
            </a:r>
          </a:p>
        </p:txBody>
      </p:sp>
    </p:spTree>
    <p:extLst>
      <p:ext uri="{BB962C8B-B14F-4D97-AF65-F5344CB8AC3E}">
        <p14:creationId xmlns:p14="http://schemas.microsoft.com/office/powerpoint/2010/main" val="37846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23425" t="36458" r="53734" b="15625"/>
          <a:stretch/>
        </p:blipFill>
        <p:spPr>
          <a:xfrm>
            <a:off x="1244533" y="2874574"/>
            <a:ext cx="2666605" cy="3145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141" y="4930519"/>
            <a:ext cx="469433" cy="463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646" t="43750" r="51171" b="32292"/>
          <a:stretch/>
        </p:blipFill>
        <p:spPr>
          <a:xfrm>
            <a:off x="5573088" y="3177919"/>
            <a:ext cx="3276600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8375" t="42708" r="46486" b="38542"/>
          <a:stretch/>
        </p:blipFill>
        <p:spPr>
          <a:xfrm>
            <a:off x="685488" y="1485541"/>
            <a:ext cx="4330454" cy="1299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005" y="4886857"/>
            <a:ext cx="469433" cy="4633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226" y="4669350"/>
            <a:ext cx="469433" cy="463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849" y="2952781"/>
            <a:ext cx="469433" cy="463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095" y="3608765"/>
            <a:ext cx="293065" cy="2774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7673" y="5593512"/>
            <a:ext cx="293065" cy="2774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833" y="5793520"/>
            <a:ext cx="293065" cy="2774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06733" y="5720230"/>
            <a:ext cx="152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Numbers not right aligned</a:t>
            </a:r>
            <a:endParaRPr lang="en-GB" b="1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3630294" y="3988390"/>
            <a:ext cx="152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Inside border is displayed</a:t>
            </a:r>
            <a:endParaRPr lang="en-GB" b="1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875020" y="5932237"/>
            <a:ext cx="170281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Text is wrapped</a:t>
            </a:r>
            <a:endParaRPr lang="en-GB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53125" r="45649" b="26562"/>
          <a:stretch/>
        </p:blipFill>
        <p:spPr bwMode="auto">
          <a:xfrm>
            <a:off x="5324736" y="1369871"/>
            <a:ext cx="353583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468" y="4907395"/>
            <a:ext cx="293065" cy="2774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9600" y="4072385"/>
            <a:ext cx="99022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Row not deleted</a:t>
            </a:r>
            <a:endParaRPr lang="en-GB" b="1" dirty="0" smtClean="0"/>
          </a:p>
        </p:txBody>
      </p:sp>
      <p:sp>
        <p:nvSpPr>
          <p:cNvPr id="24" name="Rectangle 23"/>
          <p:cNvSpPr/>
          <p:nvPr/>
        </p:nvSpPr>
        <p:spPr>
          <a:xfrm>
            <a:off x="2172115" y="4410312"/>
            <a:ext cx="1091718" cy="460123"/>
          </a:xfrm>
          <a:prstGeom prst="rect">
            <a:avLst/>
          </a:prstGeom>
          <a:solidFill>
            <a:srgbClr val="F2DCDB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888" y="4699304"/>
            <a:ext cx="293065" cy="27743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283365" y="2958357"/>
            <a:ext cx="3114470" cy="318243"/>
          </a:xfrm>
          <a:prstGeom prst="rect">
            <a:avLst/>
          </a:prstGeom>
          <a:solidFill>
            <a:srgbClr val="F2DCDB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3630294" y="2880512"/>
            <a:ext cx="152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Top row not formatted</a:t>
            </a:r>
            <a:endParaRPr lang="en-GB" b="1" dirty="0" smtClean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255" y="3766799"/>
            <a:ext cx="469433" cy="46333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90913" y="5262695"/>
            <a:ext cx="2532714" cy="170757"/>
          </a:xfrm>
          <a:prstGeom prst="rect">
            <a:avLst/>
          </a:prstGeom>
          <a:solidFill>
            <a:srgbClr val="F2DCDB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3635835" y="4787121"/>
            <a:ext cx="152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Table style not applied</a:t>
            </a:r>
            <a:endParaRPr lang="en-GB" b="1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5626170" y="5574268"/>
            <a:ext cx="3234403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Corrections have been made.</a:t>
            </a:r>
            <a:endParaRPr lang="en-GB" b="1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685488" y="1076832"/>
            <a:ext cx="280581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Common Mistakes (Table)</a:t>
            </a:r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9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718" t="21875" r="51757" b="11459"/>
          <a:stretch/>
        </p:blipFill>
        <p:spPr>
          <a:xfrm>
            <a:off x="762000" y="1524000"/>
            <a:ext cx="3581400" cy="487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718" t="21875" r="51757" b="9375"/>
          <a:stretch/>
        </p:blipFill>
        <p:spPr>
          <a:xfrm>
            <a:off x="4495800" y="1524000"/>
            <a:ext cx="3581400" cy="502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05" y="5943600"/>
            <a:ext cx="293065" cy="27743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635" y="2958117"/>
            <a:ext cx="293065" cy="2774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3096835"/>
            <a:ext cx="469433" cy="463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488" y="1076832"/>
            <a:ext cx="280581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Common Mistakes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799" y="3435812"/>
            <a:ext cx="22098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Table split over two columns</a:t>
            </a:r>
            <a:endParaRPr lang="en-GB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661789" y="3840793"/>
            <a:ext cx="2209800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Table now appears in one column </a:t>
            </a:r>
            <a:endParaRPr lang="en-GB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17789" t="46875" r="46486" b="45833"/>
          <a:stretch/>
        </p:blipFill>
        <p:spPr>
          <a:xfrm>
            <a:off x="3417436" y="5595149"/>
            <a:ext cx="5454153" cy="62588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6541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586" t="20833" r="21889" b="9375"/>
          <a:stretch/>
        </p:blipFill>
        <p:spPr>
          <a:xfrm>
            <a:off x="967472" y="1586516"/>
            <a:ext cx="3375929" cy="4812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0585" t="18749" r="21889" b="11459"/>
          <a:stretch/>
        </p:blipFill>
        <p:spPr>
          <a:xfrm>
            <a:off x="4973825" y="1586516"/>
            <a:ext cx="3375928" cy="48124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5867400"/>
            <a:ext cx="293065" cy="277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426" y="1779834"/>
            <a:ext cx="293065" cy="2774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2286000"/>
            <a:ext cx="381250" cy="376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7789" t="46875" r="46486" b="45833"/>
          <a:stretch/>
        </p:blipFill>
        <p:spPr>
          <a:xfrm>
            <a:off x="2895599" y="5679890"/>
            <a:ext cx="5454153" cy="62588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85488" y="1076832"/>
            <a:ext cx="280581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Common Mistakes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0592" y="3048000"/>
            <a:ext cx="22098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List split over two columns</a:t>
            </a:r>
            <a:endParaRPr lang="en-GB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661789" y="3840793"/>
            <a:ext cx="220980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Complete list now appears in one column 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55777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176" t="27083" r="52928" b="9375"/>
          <a:stretch/>
        </p:blipFill>
        <p:spPr>
          <a:xfrm>
            <a:off x="762000" y="1586517"/>
            <a:ext cx="4800600" cy="46482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62300" y="2424717"/>
            <a:ext cx="2476500" cy="838200"/>
          </a:xfrm>
          <a:prstGeom prst="rect">
            <a:avLst/>
          </a:prstGeom>
          <a:solidFill>
            <a:srgbClr val="F2DCDB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174332" y="5244117"/>
            <a:ext cx="2388268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66310" y="3872517"/>
            <a:ext cx="2476500" cy="1303422"/>
          </a:xfrm>
          <a:prstGeom prst="rect">
            <a:avLst/>
          </a:prstGeom>
          <a:solidFill>
            <a:srgbClr val="F2DCDB">
              <a:alpha val="1019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267" y="4101117"/>
            <a:ext cx="293065" cy="2774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168" y="2705099"/>
            <a:ext cx="293065" cy="277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99" y="5297905"/>
            <a:ext cx="293065" cy="2774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488" y="1076832"/>
            <a:ext cx="280581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Common Mistakes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5580" y="2458156"/>
            <a:ext cx="22098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Inconsistent spacing between Items</a:t>
            </a:r>
            <a:endParaRPr lang="en-GB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945580" y="3928014"/>
            <a:ext cx="22098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Inconsistent text styles applied</a:t>
            </a:r>
            <a:endParaRPr lang="en-GB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5945580" y="5149551"/>
            <a:ext cx="22098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Inconsistent spacing between Items</a:t>
            </a: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7045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" t="3125" r="73599" b="28125"/>
          <a:stretch/>
        </p:blipFill>
        <p:spPr>
          <a:xfrm>
            <a:off x="698318" y="1524000"/>
            <a:ext cx="2654481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430" t="9375" r="31845" b="16667"/>
          <a:stretch/>
        </p:blipFill>
        <p:spPr>
          <a:xfrm>
            <a:off x="5791200" y="3048000"/>
            <a:ext cx="3037767" cy="3535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3602" t="14583" r="33602" b="68750"/>
          <a:stretch/>
        </p:blipFill>
        <p:spPr>
          <a:xfrm>
            <a:off x="3608600" y="1419050"/>
            <a:ext cx="5220367" cy="14915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367" y="1000579"/>
            <a:ext cx="31256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Page Layout (Margins)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1587" y="5113219"/>
            <a:ext cx="2108557" cy="3451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84367" y="1475866"/>
            <a:ext cx="458633" cy="8101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092145" y="3048000"/>
            <a:ext cx="2518462" cy="33009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Margins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Click on </a:t>
            </a:r>
            <a:r>
              <a:rPr lang="en-GB" b="1" dirty="0" smtClean="0">
                <a:solidFill>
                  <a:srgbClr val="FF0000"/>
                </a:solidFill>
              </a:rPr>
              <a:t>Page layout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Click on </a:t>
            </a:r>
            <a:r>
              <a:rPr lang="en-GB" b="1" dirty="0" smtClean="0">
                <a:solidFill>
                  <a:srgbClr val="FF0000"/>
                </a:solidFill>
              </a:rPr>
              <a:t>Margins 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Click on </a:t>
            </a:r>
            <a:r>
              <a:rPr lang="en-GB" b="1" dirty="0" smtClean="0">
                <a:solidFill>
                  <a:srgbClr val="FF0000"/>
                </a:solidFill>
              </a:rPr>
              <a:t>Custom Margins</a:t>
            </a:r>
          </a:p>
          <a:p>
            <a:pPr marL="342900" indent="-342900">
              <a:buFont typeface="+mj-lt"/>
              <a:buAutoNum type="arabicPeriod"/>
            </a:pPr>
            <a:endParaRPr lang="en-GB" sz="1050" b="1" dirty="0">
              <a:solidFill>
                <a:srgbClr val="FF0000"/>
              </a:solidFill>
            </a:endParaRPr>
          </a:p>
          <a:p>
            <a:r>
              <a:rPr lang="en-GB" b="1" dirty="0" smtClean="0"/>
              <a:t>Enter the margins in </a:t>
            </a:r>
            <a:r>
              <a:rPr lang="en-GB" b="1" dirty="0" smtClean="0">
                <a:solidFill>
                  <a:srgbClr val="FF0000"/>
                </a:solidFill>
              </a:rPr>
              <a:t>CM</a:t>
            </a:r>
            <a:r>
              <a:rPr lang="en-GB" b="1" dirty="0" smtClean="0"/>
              <a:t>. </a:t>
            </a:r>
          </a:p>
          <a:p>
            <a:endParaRPr lang="en-GB" sz="1050" b="1" dirty="0"/>
          </a:p>
          <a:p>
            <a:r>
              <a:rPr lang="en-GB" b="1" dirty="0" smtClean="0"/>
              <a:t>The top, bottom, left and right may have different margins.</a:t>
            </a:r>
            <a:endParaRPr lang="en-GB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147697" y="4343400"/>
            <a:ext cx="1205102" cy="9189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610827" y="1524001"/>
            <a:ext cx="755923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3622551" y="1752600"/>
            <a:ext cx="5140449" cy="7619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862608" y="3467101"/>
            <a:ext cx="2900392" cy="4953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7528201" y="2331592"/>
            <a:ext cx="413054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488" y="1076832"/>
            <a:ext cx="280581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Orphan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4" t="5174" r="53111" b="68398"/>
          <a:stretch/>
        </p:blipFill>
        <p:spPr bwMode="auto">
          <a:xfrm>
            <a:off x="3729379" y="1084434"/>
            <a:ext cx="2942891" cy="186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488" y="3262090"/>
            <a:ext cx="3077080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If a </a:t>
            </a:r>
            <a:r>
              <a:rPr lang="en-GB" sz="1600" b="1" dirty="0" smtClean="0">
                <a:solidFill>
                  <a:srgbClr val="FF0000"/>
                </a:solidFill>
              </a:rPr>
              <a:t>word or subtitle  (Orphan) is left </a:t>
            </a:r>
            <a:r>
              <a:rPr lang="en-GB" sz="1600" b="1" dirty="0" smtClean="0"/>
              <a:t>then you must </a:t>
            </a:r>
            <a:r>
              <a:rPr lang="en-GB" sz="1600" b="1" dirty="0" smtClean="0">
                <a:solidFill>
                  <a:srgbClr val="FF0000"/>
                </a:solidFill>
              </a:rPr>
              <a:t>insert a break at the start of the column</a:t>
            </a:r>
            <a:r>
              <a:rPr lang="en-GB" sz="1600" b="1" dirty="0" smtClean="0"/>
              <a:t>. </a:t>
            </a:r>
          </a:p>
          <a:p>
            <a:endParaRPr lang="en-GB" sz="1600" b="1" dirty="0"/>
          </a:p>
          <a:p>
            <a:r>
              <a:rPr lang="en-GB" sz="1600" b="1" dirty="0" smtClean="0"/>
              <a:t>In this case it will be </a:t>
            </a:r>
            <a:r>
              <a:rPr lang="en-GB" sz="1600" b="1" dirty="0" smtClean="0">
                <a:solidFill>
                  <a:srgbClr val="FF0000"/>
                </a:solidFill>
              </a:rPr>
              <a:t>Column break </a:t>
            </a:r>
            <a:r>
              <a:rPr lang="en-GB" sz="1600" b="1" dirty="0" smtClean="0"/>
              <a:t>so the </a:t>
            </a:r>
            <a:r>
              <a:rPr lang="en-GB" sz="1600" b="1" dirty="0" smtClean="0">
                <a:solidFill>
                  <a:srgbClr val="FF0000"/>
                </a:solidFill>
              </a:rPr>
              <a:t>subtitle can be added to the second column</a:t>
            </a:r>
            <a:r>
              <a:rPr lang="en-GB" sz="1600" b="1" dirty="0" smtClean="0"/>
              <a:t>.  The break will be added just before the </a:t>
            </a:r>
            <a:r>
              <a:rPr lang="en-GB" sz="1600" b="1" dirty="0" smtClean="0">
                <a:solidFill>
                  <a:srgbClr val="FF0000"/>
                </a:solidFill>
              </a:rPr>
              <a:t>Widow</a:t>
            </a:r>
            <a:r>
              <a:rPr lang="en-GB" sz="1600" b="1" dirty="0" smtClean="0"/>
              <a:t>.  </a:t>
            </a:r>
          </a:p>
          <a:p>
            <a:endParaRPr lang="en-GB" sz="1600" b="1" dirty="0"/>
          </a:p>
          <a:p>
            <a:r>
              <a:rPr lang="en-GB" sz="1600" b="1" dirty="0" smtClean="0"/>
              <a:t>You can also </a:t>
            </a:r>
            <a:r>
              <a:rPr lang="en-GB" sz="1600" b="1" dirty="0" smtClean="0">
                <a:solidFill>
                  <a:srgbClr val="FF0000"/>
                </a:solidFill>
              </a:rPr>
              <a:t>press enter </a:t>
            </a:r>
            <a:r>
              <a:rPr lang="en-GB" sz="1600" b="1" dirty="0" smtClean="0"/>
              <a:t>to move the title to the next column.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1" t="37745" r="43828" b="28519"/>
          <a:stretch/>
        </p:blipFill>
        <p:spPr bwMode="auto">
          <a:xfrm>
            <a:off x="748782" y="1547840"/>
            <a:ext cx="2442142" cy="151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4" t="18501" r="32230" b="53072"/>
          <a:stretch/>
        </p:blipFill>
        <p:spPr bwMode="auto">
          <a:xfrm>
            <a:off x="6870641" y="1092036"/>
            <a:ext cx="1989949" cy="13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5700" y="2828075"/>
            <a:ext cx="576064" cy="329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350569" y="1383180"/>
            <a:ext cx="576064" cy="329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717" t="23958" r="52343" b="9375"/>
          <a:stretch/>
        </p:blipFill>
        <p:spPr>
          <a:xfrm>
            <a:off x="3899706" y="3118440"/>
            <a:ext cx="2548922" cy="3546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67200" y="6367454"/>
            <a:ext cx="609600" cy="1944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1229" y="5927437"/>
            <a:ext cx="586129" cy="5548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1303" t="20833" r="51757" b="9375"/>
          <a:stretch/>
        </p:blipFill>
        <p:spPr>
          <a:xfrm>
            <a:off x="6612078" y="2979760"/>
            <a:ext cx="2455722" cy="3576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118144" y="3962400"/>
            <a:ext cx="609600" cy="19449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3287" y="3436796"/>
            <a:ext cx="467375" cy="46737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2045333" y="2477469"/>
            <a:ext cx="1854373" cy="5796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448628" y="1505033"/>
            <a:ext cx="901941" cy="5525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59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9390" y="1078468"/>
            <a:ext cx="280581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Widow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2502" y="3354238"/>
            <a:ext cx="3872080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If the end of a paragraph is left </a:t>
            </a:r>
            <a:r>
              <a:rPr lang="en-GB" b="1" dirty="0" smtClean="0">
                <a:solidFill>
                  <a:srgbClr val="FF0000"/>
                </a:solidFill>
              </a:rPr>
              <a:t>(line and a half)</a:t>
            </a:r>
            <a:r>
              <a:rPr lang="en-GB" b="1" dirty="0" smtClean="0"/>
              <a:t> on a new page then you need to </a:t>
            </a:r>
            <a:r>
              <a:rPr lang="en-GB" b="1" dirty="0" smtClean="0">
                <a:solidFill>
                  <a:srgbClr val="FF0000"/>
                </a:solidFill>
              </a:rPr>
              <a:t>insert a page break.</a:t>
            </a:r>
          </a:p>
          <a:p>
            <a:endParaRPr lang="en-GB" b="1" dirty="0"/>
          </a:p>
          <a:p>
            <a:r>
              <a:rPr lang="en-GB" b="1" dirty="0" smtClean="0"/>
              <a:t>The page break will be </a:t>
            </a:r>
            <a:r>
              <a:rPr lang="en-GB" b="1" dirty="0" smtClean="0">
                <a:solidFill>
                  <a:srgbClr val="FF0000"/>
                </a:solidFill>
              </a:rPr>
              <a:t>inserted at the beginning</a:t>
            </a:r>
            <a:r>
              <a:rPr lang="en-GB" b="1" dirty="0" smtClean="0"/>
              <a:t> of the paragraph.</a:t>
            </a:r>
          </a:p>
          <a:p>
            <a:endParaRPr lang="en-GB" b="1" dirty="0"/>
          </a:p>
          <a:p>
            <a:r>
              <a:rPr lang="en-GB" b="1" dirty="0" smtClean="0"/>
              <a:t>This will mean the new paragraph will </a:t>
            </a:r>
            <a:r>
              <a:rPr lang="en-GB" b="1" dirty="0" smtClean="0">
                <a:solidFill>
                  <a:srgbClr val="FF0000"/>
                </a:solidFill>
              </a:rPr>
              <a:t>start on the new page</a:t>
            </a:r>
            <a:r>
              <a:rPr lang="en-GB" b="1" dirty="0" smtClean="0"/>
              <a:t>. 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3" t="52155" r="26328" b="16551"/>
          <a:stretch/>
        </p:blipFill>
        <p:spPr bwMode="auto">
          <a:xfrm>
            <a:off x="607236" y="1588150"/>
            <a:ext cx="4519519" cy="157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95304" y="2596262"/>
            <a:ext cx="2171212" cy="5114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9" t="28845" r="29644" b="9007"/>
          <a:stretch/>
        </p:blipFill>
        <p:spPr bwMode="auto">
          <a:xfrm>
            <a:off x="590251" y="3271220"/>
            <a:ext cx="4161619" cy="3208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25154" y="4756501"/>
            <a:ext cx="2171212" cy="1584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3" t="2788" r="53350" b="75766"/>
          <a:stretch/>
        </p:blipFill>
        <p:spPr bwMode="auto">
          <a:xfrm>
            <a:off x="5253314" y="1489863"/>
            <a:ext cx="3801268" cy="13621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477000" y="1574128"/>
            <a:ext cx="2362200" cy="10221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010632" y="2863884"/>
            <a:ext cx="2171870" cy="10223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66995" y="5410200"/>
            <a:ext cx="231550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79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9390" y="1078468"/>
            <a:ext cx="280581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Completed Example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19370" r="35107" b="6463"/>
          <a:stretch/>
        </p:blipFill>
        <p:spPr bwMode="auto">
          <a:xfrm>
            <a:off x="2425501" y="2033496"/>
            <a:ext cx="6110384" cy="421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299826" y="5005296"/>
            <a:ext cx="609600" cy="5334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302301" y="3288321"/>
            <a:ext cx="685800" cy="4572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5637776" y="3826671"/>
            <a:ext cx="1295400" cy="63335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001951" y="3562445"/>
            <a:ext cx="1295400" cy="99059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701602" y="5931726"/>
            <a:ext cx="2655124" cy="19810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649651" y="2185896"/>
            <a:ext cx="2719450" cy="21657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971800" y="2362046"/>
            <a:ext cx="2389876" cy="3168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2876762" y="3164468"/>
            <a:ext cx="827314" cy="15841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2196900" y="1599134"/>
            <a:ext cx="1822861" cy="3108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Title and Sub Title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37876" y="1596126"/>
            <a:ext cx="1143000" cy="3108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Header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94776" y="6286082"/>
            <a:ext cx="1143000" cy="3108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Footer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64694" y="6286082"/>
            <a:ext cx="1494807" cy="3108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Inserted Image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71226" y="3243675"/>
            <a:ext cx="1003499" cy="5018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Indented Bullets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194470" y="4783908"/>
            <a:ext cx="797130" cy="2509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Table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260" y="1905285"/>
            <a:ext cx="1205983" cy="2509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Subheading</a:t>
            </a:r>
            <a:endParaRPr lang="en-GB" sz="1600" b="1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66391" y="1417021"/>
            <a:ext cx="1729609" cy="4899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Imported Extract from Access</a:t>
            </a:r>
            <a:endParaRPr lang="en-GB" sz="1600" b="1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102295" y="2080319"/>
            <a:ext cx="1006036" cy="97532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4" idx="2"/>
          </p:cNvCxnSpPr>
          <p:nvPr/>
        </p:nvCxnSpPr>
        <p:spPr>
          <a:xfrm flipH="1">
            <a:off x="4800600" y="1906940"/>
            <a:ext cx="430596" cy="160998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9" idx="0"/>
          </p:cNvCxnSpPr>
          <p:nvPr/>
        </p:nvCxnSpPr>
        <p:spPr>
          <a:xfrm flipV="1">
            <a:off x="5066276" y="5973573"/>
            <a:ext cx="0" cy="31250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845101" y="5382442"/>
            <a:ext cx="0" cy="90364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2" idx="1"/>
          </p:cNvCxnSpPr>
          <p:nvPr/>
        </p:nvCxnSpPr>
        <p:spPr>
          <a:xfrm flipH="1" flipV="1">
            <a:off x="6466610" y="4368356"/>
            <a:ext cx="1727860" cy="54101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>
            <a:off x="7857173" y="3341929"/>
            <a:ext cx="214053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8" idx="2"/>
          </p:cNvCxnSpPr>
          <p:nvPr/>
        </p:nvCxnSpPr>
        <p:spPr>
          <a:xfrm>
            <a:off x="7009376" y="1906941"/>
            <a:ext cx="0" cy="34301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7" idx="2"/>
          </p:cNvCxnSpPr>
          <p:nvPr/>
        </p:nvCxnSpPr>
        <p:spPr>
          <a:xfrm>
            <a:off x="3108331" y="1909949"/>
            <a:ext cx="829295" cy="49251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629020" y="2743200"/>
            <a:ext cx="2013205" cy="32008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Correct styles applied</a:t>
            </a:r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05" y="2790000"/>
            <a:ext cx="248370" cy="24837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629018" y="3646402"/>
            <a:ext cx="2013207" cy="54704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Two columns applied after first paragraph</a:t>
            </a:r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05" y="3818601"/>
            <a:ext cx="248370" cy="24837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29021" y="3152484"/>
            <a:ext cx="2013203" cy="409961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Spacing </a:t>
            </a:r>
            <a:r>
              <a:rPr lang="en-GB" sz="1400" b="1" dirty="0">
                <a:solidFill>
                  <a:schemeClr val="tx1"/>
                </a:solidFill>
              </a:rPr>
              <a:t>between all items is consistent</a:t>
            </a:r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05" y="3189797"/>
            <a:ext cx="248370" cy="248370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629020" y="4273277"/>
            <a:ext cx="2013206" cy="696548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Tables/images correctly formatted and placed with margins</a:t>
            </a:r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05" y="4530772"/>
            <a:ext cx="248370" cy="248370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629021" y="5023402"/>
            <a:ext cx="2013206" cy="696548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Tables/</a:t>
            </a:r>
            <a:r>
              <a:rPr lang="en-GB" sz="1400" b="1" dirty="0" smtClean="0">
                <a:solidFill>
                  <a:schemeClr val="tx1"/>
                </a:solidFill>
              </a:rPr>
              <a:t>Lists do not overlap over two columns</a:t>
            </a:r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05" y="5202736"/>
            <a:ext cx="248370" cy="248370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628986" y="5785478"/>
            <a:ext cx="2013206" cy="544148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There </a:t>
            </a:r>
            <a:r>
              <a:rPr lang="en-GB" sz="1400" b="1" dirty="0">
                <a:solidFill>
                  <a:schemeClr val="tx1"/>
                </a:solidFill>
              </a:rPr>
              <a:t>are no widows or orphans</a:t>
            </a:r>
            <a:endParaRPr lang="en-GB" sz="1400" b="1" dirty="0">
              <a:solidFill>
                <a:schemeClr val="tx1"/>
              </a:solidFill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20" y="6023698"/>
            <a:ext cx="248370" cy="24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24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49" y="4884102"/>
            <a:ext cx="1488923" cy="117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066800"/>
            <a:ext cx="8001000" cy="2600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smtClean="0"/>
              <a:t>A mail merge document is designed to be sent to many people. The </a:t>
            </a:r>
            <a:r>
              <a:rPr lang="en-GB" sz="2000" b="1" dirty="0" smtClean="0"/>
              <a:t>Mail Merge consists of </a:t>
            </a:r>
            <a:r>
              <a:rPr lang="en-GB" sz="2000" b="1" dirty="0" smtClean="0"/>
              <a:t>two components:</a:t>
            </a:r>
          </a:p>
          <a:p>
            <a:pPr algn="just"/>
            <a:endParaRPr lang="en-GB" sz="11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FF0000"/>
                </a:solidFill>
              </a:rPr>
              <a:t>M</a:t>
            </a:r>
            <a:r>
              <a:rPr lang="en-GB" sz="2000" b="1" dirty="0" smtClean="0">
                <a:solidFill>
                  <a:srgbClr val="FF0000"/>
                </a:solidFill>
              </a:rPr>
              <a:t>aster Document </a:t>
            </a:r>
            <a:endParaRPr lang="en-GB" sz="2000" b="1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B050"/>
                </a:solidFill>
              </a:rPr>
              <a:t>S</a:t>
            </a:r>
            <a:r>
              <a:rPr lang="en-GB" sz="2000" b="1" dirty="0" smtClean="0">
                <a:solidFill>
                  <a:srgbClr val="00B050"/>
                </a:solidFill>
              </a:rPr>
              <a:t>ource file containing the data (Spreadsheet or Database)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smtClean="0"/>
              <a:t>Data from the source file (names and addresses) is combined with the Master document so that key fields do not need to be typed one by one. </a:t>
            </a:r>
            <a:endParaRPr lang="en-GB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 smtClean="0"/>
              <a:t>This will save time and reduce the chance of errors in the document. </a:t>
            </a:r>
            <a:endParaRPr lang="en-GB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681" y="4860918"/>
            <a:ext cx="586503" cy="58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798" y="4863243"/>
            <a:ext cx="618253" cy="61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02" y="4795238"/>
            <a:ext cx="753427" cy="75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24725" y="5687297"/>
            <a:ext cx="1447800" cy="36933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Source Data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3990" y="5720004"/>
            <a:ext cx="207641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bg1"/>
                </a:solidFill>
              </a:rPr>
              <a:t>Master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b="1" dirty="0" smtClean="0">
                <a:solidFill>
                  <a:schemeClr val="bg1"/>
                </a:solidFill>
              </a:rPr>
              <a:t>Document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71800" y="5585936"/>
            <a:ext cx="1371600" cy="5862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Merged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004955" y="5578831"/>
            <a:ext cx="1371600" cy="5862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4" t="45941" r="25797" b="48620"/>
          <a:stretch/>
        </p:blipFill>
        <p:spPr bwMode="auto">
          <a:xfrm>
            <a:off x="762000" y="3958356"/>
            <a:ext cx="8001000" cy="53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05116" y="3947787"/>
            <a:ext cx="4099839" cy="2674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828974" y="4245770"/>
            <a:ext cx="3897949" cy="2500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2904530"/>
            <a:ext cx="29718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1. Start </a:t>
            </a:r>
            <a:r>
              <a:rPr lang="en-GB" sz="1600" b="1" dirty="0" smtClean="0">
                <a:solidFill>
                  <a:srgbClr val="FF0000"/>
                </a:solidFill>
              </a:rPr>
              <a:t>the Mail Merge Wizard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10590" r="72571" b="77952"/>
          <a:stretch/>
        </p:blipFill>
        <p:spPr bwMode="auto">
          <a:xfrm>
            <a:off x="812800" y="1257300"/>
            <a:ext cx="1371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0800" y="1076235"/>
            <a:ext cx="6248400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For a </a:t>
            </a:r>
            <a:r>
              <a:rPr lang="en-GB" b="1" u="sng" dirty="0" smtClean="0">
                <a:solidFill>
                  <a:srgbClr val="FF0000"/>
                </a:solidFill>
              </a:rPr>
              <a:t>mail merge </a:t>
            </a:r>
            <a:r>
              <a:rPr lang="en-GB" dirty="0" smtClean="0"/>
              <a:t>you need a master </a:t>
            </a:r>
            <a:r>
              <a:rPr lang="en-GB" b="1" dirty="0" smtClean="0">
                <a:solidFill>
                  <a:srgbClr val="FF0000"/>
                </a:solidFill>
              </a:rPr>
              <a:t>Word Document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0000"/>
                </a:solidFill>
              </a:rPr>
              <a:t>Data Source : </a:t>
            </a:r>
            <a:r>
              <a:rPr lang="en-GB" b="1" dirty="0" smtClean="0"/>
              <a:t>Which will contain the </a:t>
            </a:r>
            <a:r>
              <a:rPr lang="en-GB" b="1" dirty="0"/>
              <a:t>recipient </a:t>
            </a:r>
            <a:r>
              <a:rPr lang="en-GB" b="1" dirty="0" smtClean="0"/>
              <a:t>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0000"/>
                </a:solidFill>
              </a:rPr>
              <a:t>Excel (Workbook/CSV) 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0000"/>
                </a:solidFill>
              </a:rPr>
              <a:t>Access (Table/Query)</a:t>
            </a:r>
            <a:endParaRPr lang="en-GB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78" r="59882" b="62195"/>
          <a:stretch/>
        </p:blipFill>
        <p:spPr bwMode="auto">
          <a:xfrm>
            <a:off x="838200" y="3429000"/>
            <a:ext cx="5219700" cy="256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24600" y="3273862"/>
            <a:ext cx="2667000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b="1" dirty="0" smtClean="0"/>
              <a:t>Open the Master Document</a:t>
            </a:r>
          </a:p>
          <a:p>
            <a:pPr marL="342900" indent="-342900">
              <a:buAutoNum type="arabicParenR"/>
            </a:pPr>
            <a:endParaRPr lang="en-GB" b="1" dirty="0"/>
          </a:p>
          <a:p>
            <a:pPr marL="342900" indent="-342900">
              <a:buAutoNum type="arabicParenR"/>
            </a:pPr>
            <a:r>
              <a:rPr lang="en-GB" b="1" dirty="0" smtClean="0"/>
              <a:t>Click Mailings</a:t>
            </a:r>
          </a:p>
          <a:p>
            <a:pPr lvl="1"/>
            <a:r>
              <a:rPr lang="en-GB" b="1" dirty="0" smtClean="0"/>
              <a:t> &gt;&gt; Start Mail Merge   	&gt;&gt; </a:t>
            </a:r>
            <a:r>
              <a:rPr lang="en-GB" sz="1400" b="1" dirty="0" smtClean="0"/>
              <a:t>Step by Step Mail Merge Wizard</a:t>
            </a:r>
            <a:endParaRPr lang="en-GB" sz="1400" b="1" dirty="0"/>
          </a:p>
        </p:txBody>
      </p:sp>
      <p:sp>
        <p:nvSpPr>
          <p:cNvPr id="6" name="Rectangle 5"/>
          <p:cNvSpPr/>
          <p:nvPr/>
        </p:nvSpPr>
        <p:spPr>
          <a:xfrm>
            <a:off x="4114800" y="3389811"/>
            <a:ext cx="7620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905000" y="5710535"/>
            <a:ext cx="2209800" cy="2680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917700" y="3675965"/>
            <a:ext cx="520700" cy="7436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84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43000"/>
            <a:ext cx="22098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2. Mail </a:t>
            </a:r>
            <a:r>
              <a:rPr lang="en-GB" sz="1600" b="1" dirty="0" smtClean="0">
                <a:solidFill>
                  <a:srgbClr val="FF0000"/>
                </a:solidFill>
              </a:rPr>
              <a:t>Merge Wizard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3"/>
          <a:stretch/>
        </p:blipFill>
        <p:spPr bwMode="auto">
          <a:xfrm>
            <a:off x="685800" y="1676400"/>
            <a:ext cx="5791200" cy="303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88" t="18974"/>
          <a:stretch/>
        </p:blipFill>
        <p:spPr bwMode="auto">
          <a:xfrm>
            <a:off x="6781800" y="1104900"/>
            <a:ext cx="1983124" cy="532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81400" y="5095543"/>
            <a:ext cx="274320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mail merge wizard will start.</a:t>
            </a:r>
          </a:p>
          <a:p>
            <a:endParaRPr lang="en-GB" b="1" dirty="0"/>
          </a:p>
          <a:p>
            <a:r>
              <a:rPr lang="en-GB" b="1" dirty="0" smtClean="0"/>
              <a:t>Click on </a:t>
            </a:r>
            <a:r>
              <a:rPr lang="en-GB" b="1" dirty="0" smtClean="0">
                <a:solidFill>
                  <a:srgbClr val="FF0000"/>
                </a:solidFill>
              </a:rPr>
              <a:t>Next</a:t>
            </a:r>
            <a:r>
              <a:rPr lang="en-GB" b="1" dirty="0" smtClean="0"/>
              <a:t>.</a:t>
            </a:r>
            <a:endParaRPr lang="en-GB" b="1" dirty="0"/>
          </a:p>
        </p:txBody>
      </p:sp>
      <p:sp>
        <p:nvSpPr>
          <p:cNvPr id="2" name="Right Arrow 1"/>
          <p:cNvSpPr/>
          <p:nvPr/>
        </p:nvSpPr>
        <p:spPr>
          <a:xfrm>
            <a:off x="6019800" y="5486400"/>
            <a:ext cx="762000" cy="4894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934200" y="5509062"/>
            <a:ext cx="1524000" cy="536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63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43000"/>
            <a:ext cx="24384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3. Browse </a:t>
            </a:r>
            <a:r>
              <a:rPr lang="en-GB" sz="1600" b="1" dirty="0" smtClean="0">
                <a:solidFill>
                  <a:srgbClr val="FF0000"/>
                </a:solidFill>
              </a:rPr>
              <a:t>for Source File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5" t="18056" b="7292"/>
          <a:stretch/>
        </p:blipFill>
        <p:spPr bwMode="auto">
          <a:xfrm>
            <a:off x="685800" y="1676400"/>
            <a:ext cx="162146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9" t="17014" b="5034"/>
          <a:stretch/>
        </p:blipFill>
        <p:spPr bwMode="auto">
          <a:xfrm>
            <a:off x="2416449" y="1676400"/>
            <a:ext cx="155030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11805" r="37301" b="62327"/>
          <a:stretch/>
        </p:blipFill>
        <p:spPr bwMode="auto">
          <a:xfrm>
            <a:off x="4495801" y="1181100"/>
            <a:ext cx="4406899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7" t="29948" r="31552" b="38975"/>
          <a:stretch/>
        </p:blipFill>
        <p:spPr bwMode="auto">
          <a:xfrm>
            <a:off x="4495801" y="3048000"/>
            <a:ext cx="4406899" cy="208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03156" y="5486400"/>
            <a:ext cx="1178044" cy="536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416449" y="2667000"/>
            <a:ext cx="1573212" cy="688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20678" y="2057400"/>
            <a:ext cx="1312922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343401" y="5301734"/>
            <a:ext cx="4559299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b="1" dirty="0" smtClean="0"/>
              <a:t>Use the current document and click next</a:t>
            </a:r>
          </a:p>
          <a:p>
            <a:pPr marL="342900" indent="-342900">
              <a:buAutoNum type="arabicParenR"/>
            </a:pPr>
            <a:r>
              <a:rPr lang="en-GB" b="1" dirty="0" smtClean="0"/>
              <a:t>Browse and select the recipient </a:t>
            </a:r>
            <a:r>
              <a:rPr lang="en-GB" b="1" dirty="0" smtClean="0">
                <a:solidFill>
                  <a:srgbClr val="FF0000"/>
                </a:solidFill>
              </a:rPr>
              <a:t>data source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0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43000"/>
            <a:ext cx="18288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4. Recipient </a:t>
            </a:r>
            <a:r>
              <a:rPr lang="en-GB" sz="1600" b="1" dirty="0" smtClean="0">
                <a:solidFill>
                  <a:srgbClr val="FF0000"/>
                </a:solidFill>
              </a:rPr>
              <a:t>Data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1" t="18923" r="26793" b="22743"/>
          <a:stretch/>
        </p:blipFill>
        <p:spPr bwMode="auto">
          <a:xfrm>
            <a:off x="838200" y="1676400"/>
            <a:ext cx="468992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t="16059" r="27476" b="69097"/>
          <a:stretch/>
        </p:blipFill>
        <p:spPr bwMode="auto">
          <a:xfrm>
            <a:off x="2514600" y="5181600"/>
            <a:ext cx="5803901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8801" y="1676400"/>
            <a:ext cx="3124200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T</a:t>
            </a:r>
            <a:r>
              <a:rPr lang="en-GB" b="1" dirty="0" smtClean="0"/>
              <a:t>he recipient data source is shown. </a:t>
            </a:r>
          </a:p>
          <a:p>
            <a:endParaRPr lang="en-GB" b="1" dirty="0"/>
          </a:p>
          <a:p>
            <a:r>
              <a:rPr lang="en-GB" b="1" dirty="0" smtClean="0"/>
              <a:t>Double check if the data source is correct before clicking on Ok. </a:t>
            </a:r>
          </a:p>
          <a:p>
            <a:endParaRPr lang="en-GB" b="1" dirty="0"/>
          </a:p>
          <a:p>
            <a:r>
              <a:rPr lang="en-GB" b="1" dirty="0" smtClean="0"/>
              <a:t>If a record is not required then you can </a:t>
            </a:r>
            <a:r>
              <a:rPr lang="en-GB" b="1" dirty="0" smtClean="0">
                <a:solidFill>
                  <a:srgbClr val="FF0000"/>
                </a:solidFill>
              </a:rPr>
              <a:t>untick</a:t>
            </a:r>
            <a:r>
              <a:rPr lang="en-GB" b="1" dirty="0" smtClean="0"/>
              <a:t> the option.</a:t>
            </a:r>
            <a:endParaRPr lang="en-GB" b="1" dirty="0"/>
          </a:p>
        </p:txBody>
      </p:sp>
      <p:sp>
        <p:nvSpPr>
          <p:cNvPr id="10" name="Rectangle 9"/>
          <p:cNvSpPr/>
          <p:nvPr/>
        </p:nvSpPr>
        <p:spPr>
          <a:xfrm>
            <a:off x="3505200" y="5943600"/>
            <a:ext cx="656461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4806950" y="4572000"/>
            <a:ext cx="656461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63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8500" y="1143000"/>
            <a:ext cx="28829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5. Insert </a:t>
            </a:r>
            <a:r>
              <a:rPr lang="en-GB" sz="1600" b="1" dirty="0" smtClean="0">
                <a:solidFill>
                  <a:srgbClr val="FF0000"/>
                </a:solidFill>
              </a:rPr>
              <a:t>Merged Fields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58" b="68576"/>
          <a:stretch/>
        </p:blipFill>
        <p:spPr bwMode="auto">
          <a:xfrm>
            <a:off x="2552700" y="1778176"/>
            <a:ext cx="5905500" cy="220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t="32119" r="25696" b="23611"/>
          <a:stretch/>
        </p:blipFill>
        <p:spPr bwMode="auto">
          <a:xfrm>
            <a:off x="2552700" y="3997365"/>
            <a:ext cx="3340872" cy="169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9" t="18149" b="5115"/>
          <a:stretch/>
        </p:blipFill>
        <p:spPr bwMode="auto">
          <a:xfrm>
            <a:off x="698500" y="1612899"/>
            <a:ext cx="1663700" cy="475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21098" y="4045510"/>
            <a:ext cx="2541902" cy="25853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Click on Next to Write your letter</a:t>
            </a:r>
          </a:p>
          <a:p>
            <a:endParaRPr lang="en-GB" b="1" dirty="0"/>
          </a:p>
          <a:p>
            <a:r>
              <a:rPr lang="en-GB" b="1" dirty="0" smtClean="0"/>
              <a:t>Then Insert the </a:t>
            </a:r>
            <a:r>
              <a:rPr lang="en-GB" b="1" dirty="0" smtClean="0">
                <a:solidFill>
                  <a:srgbClr val="FF0000"/>
                </a:solidFill>
              </a:rPr>
              <a:t>Merged Fields</a:t>
            </a:r>
            <a:r>
              <a:rPr lang="en-GB" b="1" dirty="0" smtClean="0"/>
              <a:t> in the appropriate place</a:t>
            </a:r>
          </a:p>
          <a:p>
            <a:endParaRPr lang="en-GB" b="1" dirty="0"/>
          </a:p>
          <a:p>
            <a:r>
              <a:rPr lang="en-GB" b="1" dirty="0" smtClean="0"/>
              <a:t>Fields will show as: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&lt;&lt;</a:t>
            </a:r>
            <a:r>
              <a:rPr lang="en-GB" b="1" dirty="0" smtClean="0"/>
              <a:t>field</a:t>
            </a:r>
            <a:r>
              <a:rPr lang="en-GB" b="1" dirty="0" smtClean="0">
                <a:solidFill>
                  <a:srgbClr val="FF0000"/>
                </a:solidFill>
              </a:rPr>
              <a:t>&gt;&gt;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97437" y="2106651"/>
            <a:ext cx="1371600" cy="16962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26000" y="3997364"/>
            <a:ext cx="1193800" cy="8451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616972" y="5130402"/>
            <a:ext cx="964428" cy="3162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592909" y="5819576"/>
            <a:ext cx="341552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This is know as the master document. You may have to evidence this.</a:t>
            </a:r>
            <a:endParaRPr lang="en-GB" sz="16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937372" y="4535465"/>
            <a:ext cx="13012" cy="11795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572000" y="2165423"/>
            <a:ext cx="838200" cy="7628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4661560" y="1104381"/>
            <a:ext cx="37719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You can edit the recipients – deselect recipients which are not required. </a:t>
            </a:r>
            <a:endParaRPr lang="en-GB" sz="16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257800" y="1689156"/>
            <a:ext cx="457200" cy="594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49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43000"/>
            <a:ext cx="32766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6. Preview </a:t>
            </a:r>
            <a:r>
              <a:rPr lang="en-GB" sz="1600" b="1" dirty="0" smtClean="0">
                <a:solidFill>
                  <a:srgbClr val="FF0000"/>
                </a:solidFill>
              </a:rPr>
              <a:t>Merged Data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3952" r="-141" b="7412"/>
          <a:stretch/>
        </p:blipFill>
        <p:spPr bwMode="auto">
          <a:xfrm>
            <a:off x="711200" y="1698690"/>
            <a:ext cx="5595437" cy="353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7" t="17107" b="5509"/>
          <a:stretch/>
        </p:blipFill>
        <p:spPr bwMode="auto">
          <a:xfrm>
            <a:off x="6553200" y="1143000"/>
            <a:ext cx="1828800" cy="538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799" y="5410200"/>
            <a:ext cx="562083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You can then preview all of the merged letters by clicking on the backward or forward buttons at the top of the page. 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4600" y="1698690"/>
            <a:ext cx="1143000" cy="511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553198" y="5702587"/>
            <a:ext cx="1828801" cy="8298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4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t="3278" r="66045" b="50469"/>
          <a:stretch/>
        </p:blipFill>
        <p:spPr bwMode="auto">
          <a:xfrm>
            <a:off x="3201988" y="4387346"/>
            <a:ext cx="1587534" cy="20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7" t="22183" r="35138" b="30482"/>
          <a:stretch/>
        </p:blipFill>
        <p:spPr bwMode="auto">
          <a:xfrm>
            <a:off x="4853827" y="4387346"/>
            <a:ext cx="2251884" cy="20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52004" y="4078384"/>
            <a:ext cx="1824337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sz="1400" b="1" dirty="0" smtClean="0"/>
              <a:t>Select the </a:t>
            </a:r>
            <a:r>
              <a:rPr lang="en-GB" sz="1400" b="1" dirty="0" smtClean="0">
                <a:solidFill>
                  <a:srgbClr val="FF0000"/>
                </a:solidFill>
              </a:rPr>
              <a:t>amount</a:t>
            </a:r>
            <a:r>
              <a:rPr lang="en-GB" sz="1400" b="1" dirty="0" smtClean="0"/>
              <a:t> of columns.</a:t>
            </a:r>
          </a:p>
          <a:p>
            <a:pPr marL="342900" indent="-342900">
              <a:buAutoNum type="arabicParenR"/>
            </a:pPr>
            <a:endParaRPr lang="en-GB" sz="1400" b="1" dirty="0"/>
          </a:p>
          <a:p>
            <a:pPr marL="342900" indent="-342900">
              <a:buAutoNum type="arabicParenR"/>
            </a:pPr>
            <a:r>
              <a:rPr lang="en-GB" sz="1400" b="1" dirty="0" smtClean="0"/>
              <a:t>Set the spacing. You may need to write </a:t>
            </a:r>
            <a:r>
              <a:rPr lang="en-GB" sz="1400" b="1" dirty="0" smtClean="0">
                <a:solidFill>
                  <a:srgbClr val="FF0000"/>
                </a:solidFill>
              </a:rPr>
              <a:t>1cm</a:t>
            </a:r>
            <a:r>
              <a:rPr lang="en-GB" sz="1400" b="1" dirty="0" smtClean="0"/>
              <a:t>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835754" y="4603369"/>
            <a:ext cx="1413623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118911" y="5503469"/>
            <a:ext cx="1455766" cy="108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2906" y="4348938"/>
            <a:ext cx="2518462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Columns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Highlight the text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Click on </a:t>
            </a:r>
            <a:r>
              <a:rPr lang="en-GB" b="1" dirty="0" smtClean="0">
                <a:solidFill>
                  <a:srgbClr val="FF0000"/>
                </a:solidFill>
              </a:rPr>
              <a:t>Page layout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Click on </a:t>
            </a:r>
            <a:r>
              <a:rPr lang="en-GB" b="1" dirty="0" smtClean="0">
                <a:solidFill>
                  <a:srgbClr val="FF0000"/>
                </a:solidFill>
              </a:rPr>
              <a:t>More Columns</a:t>
            </a:r>
          </a:p>
          <a:p>
            <a:pPr marL="342900" indent="-342900">
              <a:buFont typeface="+mj-lt"/>
              <a:buAutoNum type="arabicPeriod"/>
            </a:pPr>
            <a:r>
              <a:rPr lang="en-GB" b="1" dirty="0" smtClean="0"/>
              <a:t>Select the settings for your columns</a:t>
            </a:r>
            <a:endParaRPr lang="en-GB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2475" t="66667" r="31259" b="27083"/>
          <a:stretch/>
        </p:blipFill>
        <p:spPr>
          <a:xfrm>
            <a:off x="609600" y="1359589"/>
            <a:ext cx="8148778" cy="6188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4817" t="30208" r="23060" b="17709"/>
          <a:stretch/>
        </p:blipFill>
        <p:spPr>
          <a:xfrm>
            <a:off x="763588" y="1983969"/>
            <a:ext cx="4094306" cy="2300172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44791" r="69091" b="51824"/>
          <a:stretch/>
        </p:blipFill>
        <p:spPr bwMode="auto">
          <a:xfrm>
            <a:off x="4229069" y="6445303"/>
            <a:ext cx="198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36690" t="46893" r="41692" b="42692"/>
          <a:stretch/>
        </p:blipFill>
        <p:spPr>
          <a:xfrm>
            <a:off x="7296027" y="6028856"/>
            <a:ext cx="1572310" cy="6795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1303" t="18749" r="52343" b="11459"/>
          <a:stretch/>
        </p:blipFill>
        <p:spPr>
          <a:xfrm>
            <a:off x="5102736" y="1877323"/>
            <a:ext cx="1601199" cy="23840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06588" y="1424778"/>
            <a:ext cx="6851790" cy="2239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088842" y="2560078"/>
            <a:ext cx="1655909" cy="16259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2439988" y="3296021"/>
            <a:ext cx="200453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Columns after this point</a:t>
            </a:r>
          </a:p>
        </p:txBody>
      </p:sp>
      <p:cxnSp>
        <p:nvCxnSpPr>
          <p:cNvPr id="19" name="Straight Arrow Connector 18"/>
          <p:cNvCxnSpPr>
            <a:stCxn id="18" idx="1"/>
          </p:cNvCxnSpPr>
          <p:nvPr/>
        </p:nvCxnSpPr>
        <p:spPr>
          <a:xfrm flipH="1" flipV="1">
            <a:off x="2211388" y="3373036"/>
            <a:ext cx="228600" cy="768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415358" y="3340481"/>
            <a:ext cx="702646" cy="876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860280" y="1654089"/>
            <a:ext cx="1177244" cy="1931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3822690" y="1665065"/>
            <a:ext cx="2998261" cy="210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394942" y="4620523"/>
            <a:ext cx="359105" cy="4581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645136" y="5310910"/>
            <a:ext cx="359105" cy="3005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3755338" y="6164554"/>
            <a:ext cx="908173" cy="2414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84367" y="1000579"/>
            <a:ext cx="31256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Page Layout (Columns)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09456" y="2449430"/>
            <a:ext cx="2030681" cy="11695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0000"/>
                </a:solidFill>
              </a:rPr>
              <a:t>TIP:</a:t>
            </a:r>
          </a:p>
          <a:p>
            <a:endParaRPr lang="en-GB" sz="1400" b="1" dirty="0">
              <a:solidFill>
                <a:srgbClr val="FF0000"/>
              </a:solidFill>
            </a:endParaRPr>
          </a:p>
          <a:p>
            <a:r>
              <a:rPr lang="en-GB" sz="1400" b="1" dirty="0" smtClean="0">
                <a:solidFill>
                  <a:srgbClr val="FF0000"/>
                </a:solidFill>
              </a:rPr>
              <a:t>Always double check where the columns are meant to start from.</a:t>
            </a:r>
          </a:p>
        </p:txBody>
      </p:sp>
    </p:spTree>
    <p:extLst>
      <p:ext uri="{BB962C8B-B14F-4D97-AF65-F5344CB8AC3E}">
        <p14:creationId xmlns:p14="http://schemas.microsoft.com/office/powerpoint/2010/main" val="411864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43000"/>
            <a:ext cx="42672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Linking to a Database Query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t="18042" r="48048" b="44444"/>
          <a:stretch/>
        </p:blipFill>
        <p:spPr bwMode="auto">
          <a:xfrm>
            <a:off x="685800" y="1722451"/>
            <a:ext cx="3771900" cy="221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0" t="17296" r="31064" b="51280"/>
          <a:stretch/>
        </p:blipFill>
        <p:spPr bwMode="auto">
          <a:xfrm>
            <a:off x="647701" y="4114801"/>
            <a:ext cx="4457700" cy="212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2" t="13796" r="71653" b="75026"/>
          <a:stretch/>
        </p:blipFill>
        <p:spPr bwMode="auto">
          <a:xfrm>
            <a:off x="5486400" y="1174423"/>
            <a:ext cx="2768600" cy="157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34000" y="2885858"/>
            <a:ext cx="3581400" cy="3139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Sometimes you may have filter (query) data from a data source.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pPr marL="342900" indent="-342900">
              <a:buAutoNum type="arabicParenR"/>
            </a:pPr>
            <a:r>
              <a:rPr lang="en-GB" b="1" dirty="0" smtClean="0">
                <a:solidFill>
                  <a:srgbClr val="FF0000"/>
                </a:solidFill>
              </a:rPr>
              <a:t>Import CSV into a database application and run the required query.</a:t>
            </a:r>
          </a:p>
          <a:p>
            <a:pPr marL="342900" indent="-342900">
              <a:buAutoNum type="arabicParenR"/>
            </a:pPr>
            <a:endParaRPr lang="en-GB" b="1" dirty="0">
              <a:solidFill>
                <a:srgbClr val="FF0000"/>
              </a:solidFill>
            </a:endParaRPr>
          </a:p>
          <a:p>
            <a:pPr marL="342900" indent="-342900">
              <a:buAutoNum type="arabicParenR"/>
            </a:pPr>
            <a:r>
              <a:rPr lang="en-GB" b="1" dirty="0" smtClean="0">
                <a:solidFill>
                  <a:srgbClr val="FF0000"/>
                </a:solidFill>
              </a:rPr>
              <a:t>Save the query</a:t>
            </a:r>
          </a:p>
          <a:p>
            <a:pPr marL="342900" indent="-342900">
              <a:buAutoNum type="arabicParenR"/>
            </a:pPr>
            <a:endParaRPr lang="en-GB" b="1" dirty="0">
              <a:solidFill>
                <a:srgbClr val="FF0000"/>
              </a:solidFill>
            </a:endParaRPr>
          </a:p>
          <a:p>
            <a:pPr marL="342900" indent="-342900">
              <a:buAutoNum type="arabicParenR"/>
            </a:pPr>
            <a:r>
              <a:rPr lang="en-GB" b="1" dirty="0" smtClean="0">
                <a:solidFill>
                  <a:srgbClr val="FF0000"/>
                </a:solidFill>
              </a:rPr>
              <a:t>Merge the query to your master document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4635629"/>
            <a:ext cx="685800" cy="2411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98500" y="1715592"/>
            <a:ext cx="825500" cy="3418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76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43000"/>
            <a:ext cx="42672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Example of a Master Document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0" t="22073" r="22763" b="24254"/>
          <a:stretch/>
        </p:blipFill>
        <p:spPr bwMode="auto">
          <a:xfrm>
            <a:off x="884909" y="1600200"/>
            <a:ext cx="7158446" cy="392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t="55446" r="56526" b="41518"/>
          <a:stretch/>
        </p:blipFill>
        <p:spPr bwMode="auto">
          <a:xfrm>
            <a:off x="685800" y="1776547"/>
            <a:ext cx="5310051" cy="45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25777" y="4033202"/>
            <a:ext cx="2133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327813" y="2356802"/>
            <a:ext cx="13012" cy="15549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07526" y="1782035"/>
            <a:ext cx="228600" cy="437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1804852" y="1789610"/>
            <a:ext cx="228600" cy="4375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038600" y="5715000"/>
            <a:ext cx="480060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master document will show the </a:t>
            </a:r>
            <a:r>
              <a:rPr lang="en-GB" b="1" dirty="0" smtClean="0">
                <a:solidFill>
                  <a:srgbClr val="FF0000"/>
                </a:solidFill>
              </a:rPr>
              <a:t>merged fields</a:t>
            </a:r>
            <a:r>
              <a:rPr lang="en-GB" b="1" dirty="0" smtClean="0"/>
              <a:t>. You will either have to </a:t>
            </a:r>
            <a:r>
              <a:rPr lang="en-GB" b="1" dirty="0" smtClean="0">
                <a:solidFill>
                  <a:srgbClr val="FF0000"/>
                </a:solidFill>
              </a:rPr>
              <a:t>print</a:t>
            </a:r>
            <a:r>
              <a:rPr lang="en-GB" b="1" dirty="0" smtClean="0"/>
              <a:t> or </a:t>
            </a:r>
            <a:r>
              <a:rPr lang="en-GB" b="1" dirty="0" smtClean="0">
                <a:solidFill>
                  <a:srgbClr val="FF0000"/>
                </a:solidFill>
              </a:rPr>
              <a:t>print screen</a:t>
            </a:r>
            <a:r>
              <a:rPr lang="en-GB" b="1" dirty="0" smtClean="0"/>
              <a:t> the </a:t>
            </a:r>
            <a:r>
              <a:rPr lang="en-GB" b="1" dirty="0" smtClean="0">
                <a:solidFill>
                  <a:srgbClr val="FF0000"/>
                </a:solidFill>
              </a:rPr>
              <a:t>master document</a:t>
            </a:r>
            <a:r>
              <a:rPr lang="en-GB" b="1" dirty="0" smtClean="0"/>
              <a:t>.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64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43000"/>
            <a:ext cx="42672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Example of Merged Data</a:t>
            </a:r>
            <a:endParaRPr lang="en-GB" sz="1600" b="1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1" t="6429" r="32659" b="65180"/>
          <a:stretch/>
        </p:blipFill>
        <p:spPr bwMode="auto">
          <a:xfrm>
            <a:off x="6081155" y="4364510"/>
            <a:ext cx="2465566" cy="207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" t="18150" r="14617" b="53393"/>
          <a:stretch/>
        </p:blipFill>
        <p:spPr bwMode="auto">
          <a:xfrm>
            <a:off x="698048" y="1752600"/>
            <a:ext cx="8229600" cy="169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00349" y="2854145"/>
            <a:ext cx="154577" cy="110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698171" y="3137175"/>
            <a:ext cx="154577" cy="110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1700349" y="2271625"/>
            <a:ext cx="154577" cy="110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8" t="52811" r="32303" b="36137"/>
          <a:stretch/>
        </p:blipFill>
        <p:spPr bwMode="auto">
          <a:xfrm>
            <a:off x="672936" y="3633905"/>
            <a:ext cx="4682836" cy="64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1" t="52801" r="33188" b="36439"/>
          <a:stretch/>
        </p:blipFill>
        <p:spPr bwMode="auto">
          <a:xfrm>
            <a:off x="679269" y="4463099"/>
            <a:ext cx="4676503" cy="64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t="52801" r="32400" b="36845"/>
          <a:stretch/>
        </p:blipFill>
        <p:spPr bwMode="auto">
          <a:xfrm>
            <a:off x="672935" y="5315102"/>
            <a:ext cx="4682837" cy="60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100254" y="4391243"/>
            <a:ext cx="506361" cy="758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858966" y="4403117"/>
            <a:ext cx="228600" cy="2187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7521016" y="4403117"/>
            <a:ext cx="228600" cy="2187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8025515" y="4403117"/>
            <a:ext cx="506361" cy="758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5487324" y="3521488"/>
            <a:ext cx="866110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Preview Merged Data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4065" y="3622372"/>
            <a:ext cx="14189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Back &amp; Forward</a:t>
            </a:r>
          </a:p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Merged Records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25515" y="3545989"/>
            <a:ext cx="1042285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Print Merged Documents</a:t>
            </a:r>
            <a:endParaRPr lang="en-GB" sz="1400" b="1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>
            <a:endCxn id="21" idx="0"/>
          </p:cNvCxnSpPr>
          <p:nvPr/>
        </p:nvCxnSpPr>
        <p:spPr>
          <a:xfrm>
            <a:off x="6143427" y="4021139"/>
            <a:ext cx="210008" cy="370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763258" y="4090656"/>
            <a:ext cx="210008" cy="370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7620904" y="4042263"/>
            <a:ext cx="257423" cy="3374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8487004" y="4260024"/>
            <a:ext cx="428396" cy="4424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0" t="6552" r="76597" b="84019"/>
          <a:stretch/>
        </p:blipFill>
        <p:spPr bwMode="auto">
          <a:xfrm>
            <a:off x="8271768" y="970496"/>
            <a:ext cx="836628" cy="705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315869" y="1312276"/>
            <a:ext cx="2760465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00"/>
                </a:solidFill>
              </a:rPr>
              <a:t>Mail merge selection method 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7521016" y="1507674"/>
            <a:ext cx="411950" cy="5497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32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03590" y="1423350"/>
            <a:ext cx="816196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When inserting a header or footer make sure you select </a:t>
            </a:r>
            <a:r>
              <a:rPr lang="en-GB" b="1" dirty="0" smtClean="0">
                <a:solidFill>
                  <a:srgbClr val="FF0000"/>
                </a:solidFill>
              </a:rPr>
              <a:t>the Blank (Three Columns) option</a:t>
            </a:r>
            <a:r>
              <a:rPr lang="en-GB" b="1" dirty="0" smtClean="0"/>
              <a:t>. 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785" t="2206" r="34187" b="86458"/>
          <a:stretch/>
        </p:blipFill>
        <p:spPr>
          <a:xfrm>
            <a:off x="703590" y="2209800"/>
            <a:ext cx="8326191" cy="908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7613" t="26042" r="13050" b="63300"/>
          <a:stretch/>
        </p:blipFill>
        <p:spPr>
          <a:xfrm>
            <a:off x="629537" y="3239242"/>
            <a:ext cx="2984503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14860" t="25000" r="36178" b="42708"/>
          <a:stretch/>
        </p:blipFill>
        <p:spPr>
          <a:xfrm>
            <a:off x="629537" y="4579539"/>
            <a:ext cx="4295041" cy="15926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21303" t="13541" r="22475" b="15625"/>
          <a:stretch/>
        </p:blipFill>
        <p:spPr>
          <a:xfrm>
            <a:off x="5029200" y="3581400"/>
            <a:ext cx="4000581" cy="283374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029200" y="3581400"/>
            <a:ext cx="4000581" cy="1720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029199" y="6243089"/>
            <a:ext cx="4000581" cy="172056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64953" y="4540903"/>
            <a:ext cx="4259625" cy="830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64952" y="5375856"/>
            <a:ext cx="4259626" cy="83066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84271" y="2265703"/>
            <a:ext cx="781320" cy="3126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7866390" y="2525579"/>
            <a:ext cx="999164" cy="5925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684367" y="1000579"/>
            <a:ext cx="31256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Header &amp; Footer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1052" y="3895787"/>
            <a:ext cx="78454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Left aligned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94765" y="3881135"/>
            <a:ext cx="78454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Right aligned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29518" y="3895787"/>
            <a:ext cx="78454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Centre aligned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838200" y="3681076"/>
            <a:ext cx="156878" cy="3751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3426533" y="3729540"/>
            <a:ext cx="83687" cy="2970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2330605" y="3738941"/>
            <a:ext cx="83687" cy="2970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688108" y="3204926"/>
            <a:ext cx="1140691" cy="2999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75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11755" y="4407590"/>
            <a:ext cx="2284767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To insert a File name click on Design </a:t>
            </a:r>
            <a:r>
              <a:rPr lang="en-GB" b="1" dirty="0" smtClean="0">
                <a:solidFill>
                  <a:srgbClr val="FF0000"/>
                </a:solidFill>
              </a:rPr>
              <a:t>&gt;&gt;</a:t>
            </a:r>
            <a:r>
              <a:rPr lang="en-GB" b="1" dirty="0" smtClean="0"/>
              <a:t> Quick Parts </a:t>
            </a:r>
            <a:r>
              <a:rPr lang="en-GB" b="1" dirty="0" smtClean="0">
                <a:solidFill>
                  <a:srgbClr val="FF0000"/>
                </a:solidFill>
              </a:rPr>
              <a:t>&gt;&gt;</a:t>
            </a:r>
            <a:r>
              <a:rPr lang="en-GB" b="1" dirty="0" smtClean="0"/>
              <a:t> Field 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5993" r="64386" b="65054"/>
          <a:stretch/>
        </p:blipFill>
        <p:spPr bwMode="auto">
          <a:xfrm>
            <a:off x="2977083" y="4503083"/>
            <a:ext cx="2438615" cy="191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3" t="16035" r="32429" b="56410"/>
          <a:stretch/>
        </p:blipFill>
        <p:spPr bwMode="auto">
          <a:xfrm>
            <a:off x="5559714" y="4495800"/>
            <a:ext cx="3323099" cy="138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529458" y="5444501"/>
            <a:ext cx="1254392" cy="1957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7818141" y="4830411"/>
            <a:ext cx="1173593" cy="3591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896522" y="5482402"/>
            <a:ext cx="2303152" cy="4008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8761671" y="5219522"/>
            <a:ext cx="1" cy="7927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78372" y="6108121"/>
            <a:ext cx="3707904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Click on here the add the</a:t>
            </a:r>
            <a:r>
              <a:rPr lang="en-GB" sz="1400" b="1" dirty="0" smtClean="0">
                <a:solidFill>
                  <a:srgbClr val="FF0000"/>
                </a:solidFill>
              </a:rPr>
              <a:t> path </a:t>
            </a:r>
            <a:r>
              <a:rPr lang="en-GB" sz="1400" b="1" dirty="0" smtClean="0"/>
              <a:t>to the file name. </a:t>
            </a:r>
            <a:endParaRPr lang="en-GB" sz="14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905" t="3125" r="30673" b="65625"/>
          <a:stretch/>
        </p:blipFill>
        <p:spPr>
          <a:xfrm>
            <a:off x="647524" y="1981200"/>
            <a:ext cx="8235289" cy="22459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4367" y="1000579"/>
            <a:ext cx="31256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Header &amp; Footer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9356" y="2201836"/>
            <a:ext cx="683810" cy="7568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769356" y="3605144"/>
            <a:ext cx="1821444" cy="2057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7924257" y="3444302"/>
            <a:ext cx="762001" cy="3586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011608" y="1228414"/>
            <a:ext cx="483471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To insert a Page Number click on Design </a:t>
            </a:r>
            <a:r>
              <a:rPr lang="en-GB" b="1" dirty="0" smtClean="0">
                <a:solidFill>
                  <a:srgbClr val="FF0000"/>
                </a:solidFill>
              </a:rPr>
              <a:t>&gt;&gt;</a:t>
            </a:r>
            <a:r>
              <a:rPr lang="en-GB" b="1" dirty="0" smtClean="0"/>
              <a:t> Page Number </a:t>
            </a:r>
            <a:r>
              <a:rPr lang="en-GB" b="1" dirty="0" smtClean="0">
                <a:solidFill>
                  <a:srgbClr val="FF0000"/>
                </a:solidFill>
              </a:rPr>
              <a:t>&gt;&gt;</a:t>
            </a:r>
            <a:r>
              <a:rPr lang="en-GB" b="1" dirty="0" smtClean="0"/>
              <a:t>  Current Position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5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89288"/>
              </p:ext>
            </p:extLst>
          </p:nvPr>
        </p:nvGraphicFramePr>
        <p:xfrm>
          <a:off x="659264" y="2238061"/>
          <a:ext cx="8229600" cy="1310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29600"/>
              </a:tblGrid>
              <a:tr h="1234327">
                <a:tc>
                  <a:txBody>
                    <a:bodyPr/>
                    <a:lstStyle/>
                    <a:p>
                      <a:pPr algn="ctr"/>
                      <a:r>
                        <a:rPr lang="en-GB" sz="8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San-Serif: </a:t>
                      </a:r>
                      <a:r>
                        <a:rPr lang="en-GB" sz="8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Arial</a:t>
                      </a:r>
                      <a:endParaRPr lang="en-GB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063929"/>
              </p:ext>
            </p:extLst>
          </p:nvPr>
        </p:nvGraphicFramePr>
        <p:xfrm>
          <a:off x="663262" y="3682071"/>
          <a:ext cx="8225602" cy="25298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225602"/>
              </a:tblGrid>
              <a:tr h="1304465">
                <a:tc>
                  <a:txBody>
                    <a:bodyPr/>
                    <a:lstStyle/>
                    <a:p>
                      <a:pPr algn="ctr"/>
                      <a:r>
                        <a:rPr lang="en-GB" sz="80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Serif: </a:t>
                      </a:r>
                      <a:r>
                        <a:rPr lang="en-GB" sz="8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Times New Roman</a:t>
                      </a:r>
                      <a:endParaRPr lang="en-GB" sz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49852" t="50731" r="45777" b="40616"/>
          <a:stretch/>
        </p:blipFill>
        <p:spPr>
          <a:xfrm>
            <a:off x="7031422" y="5063406"/>
            <a:ext cx="1516818" cy="1688533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8232744" y="5002338"/>
            <a:ext cx="504825" cy="5999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173047" y="6468101"/>
            <a:ext cx="352425" cy="344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945010" y="6468101"/>
            <a:ext cx="352425" cy="3449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844435" y="5002338"/>
            <a:ext cx="504825" cy="5999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59264" y="1447800"/>
            <a:ext cx="82296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/>
              <a:t>Font styles can be placed in two categories (</a:t>
            </a:r>
            <a:r>
              <a:rPr lang="en-GB" b="1" dirty="0" smtClean="0">
                <a:solidFill>
                  <a:srgbClr val="FF0000"/>
                </a:solidFill>
              </a:rPr>
              <a:t>San-Serif</a:t>
            </a:r>
            <a:r>
              <a:rPr lang="en-GB" b="1" dirty="0" smtClean="0"/>
              <a:t> and </a:t>
            </a:r>
            <a:r>
              <a:rPr lang="en-GB" b="1" dirty="0" smtClean="0">
                <a:solidFill>
                  <a:srgbClr val="FF0000"/>
                </a:solidFill>
              </a:rPr>
              <a:t>Serif</a:t>
            </a:r>
            <a:r>
              <a:rPr lang="en-GB" b="1" dirty="0" smtClean="0"/>
              <a:t>). </a:t>
            </a:r>
            <a:r>
              <a:rPr lang="en-GB" b="1" dirty="0" smtClean="0">
                <a:solidFill>
                  <a:srgbClr val="FF0000"/>
                </a:solidFill>
              </a:rPr>
              <a:t>San-Serif</a:t>
            </a:r>
            <a:r>
              <a:rPr lang="en-GB" b="1" dirty="0" smtClean="0"/>
              <a:t> fonts have </a:t>
            </a:r>
            <a:r>
              <a:rPr lang="en-GB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straight edges </a:t>
            </a:r>
            <a:r>
              <a:rPr lang="en-GB" b="1" dirty="0" smtClean="0"/>
              <a:t>whereas </a:t>
            </a:r>
            <a:r>
              <a:rPr lang="en-GB" b="1" dirty="0" smtClean="0">
                <a:solidFill>
                  <a:srgbClr val="FF0000"/>
                </a:solidFill>
              </a:rPr>
              <a:t>Serif</a:t>
            </a:r>
            <a:r>
              <a:rPr lang="en-GB" b="1" dirty="0" smtClean="0"/>
              <a:t> fonts have </a:t>
            </a:r>
            <a:r>
              <a:rPr lang="en-GB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ticks </a:t>
            </a:r>
            <a:r>
              <a:rPr lang="en-GB" b="1" dirty="0" smtClean="0"/>
              <a:t>at the edges of each letter. 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4367" y="1000579"/>
            <a:ext cx="31256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Font Styles</a:t>
            </a:r>
          </a:p>
        </p:txBody>
      </p:sp>
    </p:spTree>
    <p:extLst>
      <p:ext uri="{BB962C8B-B14F-4D97-AF65-F5344CB8AC3E}">
        <p14:creationId xmlns:p14="http://schemas.microsoft.com/office/powerpoint/2010/main" val="59868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67" y="1371331"/>
            <a:ext cx="7088033" cy="343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367" y="1000579"/>
            <a:ext cx="36590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Font Styles (Exam House Style Example)</a:t>
            </a:r>
          </a:p>
        </p:txBody>
      </p:sp>
      <p:sp>
        <p:nvSpPr>
          <p:cNvPr id="5" name="Rectangle 4"/>
          <p:cNvSpPr/>
          <p:nvPr/>
        </p:nvSpPr>
        <p:spPr>
          <a:xfrm>
            <a:off x="3771900" y="2919879"/>
            <a:ext cx="952500" cy="3855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689" t="37500" r="44143" b="40177"/>
          <a:stretch/>
        </p:blipFill>
        <p:spPr>
          <a:xfrm>
            <a:off x="4114800" y="5025482"/>
            <a:ext cx="4876800" cy="1451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74428" y="4835209"/>
            <a:ext cx="3271421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The alignment for the first style will be different as </a:t>
            </a:r>
            <a:r>
              <a:rPr lang="en-GB" sz="1400" b="1" dirty="0" smtClean="0">
                <a:solidFill>
                  <a:srgbClr val="FF0000"/>
                </a:solidFill>
              </a:rPr>
              <a:t>specific alignment </a:t>
            </a:r>
            <a:r>
              <a:rPr lang="en-GB" sz="1400" b="1" dirty="0" smtClean="0"/>
              <a:t>will be asked for in Question 4. So you can just set is as </a:t>
            </a:r>
            <a:r>
              <a:rPr lang="en-GB" sz="1400" b="1" dirty="0" smtClean="0">
                <a:solidFill>
                  <a:srgbClr val="FF0000"/>
                </a:solidFill>
              </a:rPr>
              <a:t>left align as a default value</a:t>
            </a:r>
            <a:r>
              <a:rPr lang="en-GB" sz="1400" b="1" dirty="0" smtClean="0"/>
              <a:t>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2000" y="3305431"/>
            <a:ext cx="0" cy="16475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58199" t="30682" r="13104" b="64677"/>
          <a:stretch/>
        </p:blipFill>
        <p:spPr>
          <a:xfrm>
            <a:off x="684366" y="5985351"/>
            <a:ext cx="3087533" cy="280686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6884504" y="5512904"/>
            <a:ext cx="762000" cy="37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705600" y="5736682"/>
            <a:ext cx="94090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835348" y="6213952"/>
            <a:ext cx="702365" cy="6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504044" y="6432558"/>
            <a:ext cx="94090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12809" y="1399828"/>
            <a:ext cx="1232452" cy="70788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Exam Question</a:t>
            </a:r>
          </a:p>
        </p:txBody>
      </p:sp>
    </p:spTree>
    <p:extLst>
      <p:ext uri="{BB962C8B-B14F-4D97-AF65-F5344CB8AC3E}">
        <p14:creationId xmlns:p14="http://schemas.microsoft.com/office/powerpoint/2010/main" val="25520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6" b="12500"/>
          <a:stretch/>
        </p:blipFill>
        <p:spPr bwMode="auto">
          <a:xfrm>
            <a:off x="685800" y="1447800"/>
            <a:ext cx="581367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40" t="18750" r="2155" b="13039"/>
          <a:stretch/>
        </p:blipFill>
        <p:spPr bwMode="auto">
          <a:xfrm>
            <a:off x="6705600" y="1143000"/>
            <a:ext cx="2159877" cy="555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2236" y="4609219"/>
            <a:ext cx="3587241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</a:t>
            </a:r>
            <a:r>
              <a:rPr lang="en-US" sz="2400" dirty="0" smtClean="0">
                <a:solidFill>
                  <a:srgbClr val="FF0000"/>
                </a:solidFill>
              </a:rPr>
              <a:t>create text styles </a:t>
            </a:r>
            <a:r>
              <a:rPr lang="en-US" sz="2400" dirty="0" smtClean="0"/>
              <a:t>click on Home </a:t>
            </a:r>
            <a:r>
              <a:rPr lang="en-US" sz="2400" b="1" dirty="0" smtClean="0"/>
              <a:t>&gt;&gt;</a:t>
            </a:r>
            <a:r>
              <a:rPr lang="en-US" sz="2400" dirty="0" smtClean="0"/>
              <a:t> Tab under Change Styles</a:t>
            </a:r>
          </a:p>
          <a:p>
            <a:endParaRPr lang="en-US" sz="900" dirty="0"/>
          </a:p>
          <a:p>
            <a:r>
              <a:rPr lang="en-US" sz="2400" dirty="0" smtClean="0"/>
              <a:t>Click new Style</a:t>
            </a:r>
            <a:endParaRPr lang="en-US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5" r="8319" b="61199"/>
          <a:stretch/>
        </p:blipFill>
        <p:spPr bwMode="auto">
          <a:xfrm>
            <a:off x="685800" y="4148740"/>
            <a:ext cx="1598666" cy="211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4951274"/>
            <a:ext cx="303266" cy="2556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914400" y="1496970"/>
            <a:ext cx="303266" cy="2556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753637" y="1649370"/>
            <a:ext cx="357755" cy="4080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517932" y="4214412"/>
            <a:ext cx="303266" cy="2556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84466" y="2057400"/>
            <a:ext cx="3658367" cy="289387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953000" y="6172200"/>
            <a:ext cx="1752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760088" y="6038194"/>
            <a:ext cx="402711" cy="3965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84367" y="1000579"/>
            <a:ext cx="365903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Font Styles (Creating a House Style)</a:t>
            </a:r>
          </a:p>
        </p:txBody>
      </p:sp>
    </p:spTree>
    <p:extLst>
      <p:ext uri="{BB962C8B-B14F-4D97-AF65-F5344CB8AC3E}">
        <p14:creationId xmlns:p14="http://schemas.microsoft.com/office/powerpoint/2010/main" val="142366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6384</TotalTime>
  <Words>1569</Words>
  <Application>Microsoft Office PowerPoint</Application>
  <PresentationFormat>On-screen Show (4:3)</PresentationFormat>
  <Paragraphs>275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yahmad</dc:creator>
  <cp:lastModifiedBy>yahmad</cp:lastModifiedBy>
  <cp:revision>427</cp:revision>
  <cp:lastPrinted>2016-04-21T06:09:47Z</cp:lastPrinted>
  <dcterms:created xsi:type="dcterms:W3CDTF">2006-08-16T00:00:00Z</dcterms:created>
  <dcterms:modified xsi:type="dcterms:W3CDTF">2017-02-18T17:37:45Z</dcterms:modified>
</cp:coreProperties>
</file>