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75" r:id="rId2"/>
    <p:sldId id="270" r:id="rId3"/>
    <p:sldId id="271" r:id="rId4"/>
    <p:sldId id="272" r:id="rId5"/>
    <p:sldId id="273" r:id="rId6"/>
  </p:sldIdLst>
  <p:sldSz cx="9144000" cy="6858000" type="screen4x3"/>
  <p:notesSz cx="7010400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732" autoAdjust="0"/>
    <p:restoredTop sz="94484" autoAdjust="0"/>
  </p:normalViewPr>
  <p:slideViewPr>
    <p:cSldViewPr>
      <p:cViewPr varScale="1">
        <p:scale>
          <a:sx n="72" d="100"/>
          <a:sy n="72" d="100"/>
        </p:scale>
        <p:origin x="1194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" y="3"/>
            <a:ext cx="3038475" cy="4619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41" y="3"/>
            <a:ext cx="3038475" cy="4619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A4F488-04FF-4A4E-8A3C-D96A46882382}" type="datetimeFigureOut">
              <a:rPr lang="en-US" smtClean="0"/>
              <a:t>1/15/2019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3" y="8772527"/>
            <a:ext cx="3038475" cy="4619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41" y="8772527"/>
            <a:ext cx="3038475" cy="4619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11C73D-84A1-4C1C-857D-C1B70AECBA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660618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4" y="4"/>
            <a:ext cx="3038446" cy="46202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04" y="4"/>
            <a:ext cx="3038445" cy="46202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18BE74-EDCE-4847-BAC2-A0FCA5B28F5A}" type="datetimeFigureOut">
              <a:rPr lang="en-GB" smtClean="0"/>
              <a:t>15/01/2019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5388" y="692150"/>
            <a:ext cx="4619625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0549" y="4387025"/>
            <a:ext cx="5609311" cy="415675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4" y="8772563"/>
            <a:ext cx="3038446" cy="4620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04" y="8772563"/>
            <a:ext cx="3038445" cy="4620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B6AE8F-1FDF-45CE-BA0A-3A21057C1C7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57705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2F1D6-4A3F-4505-8AA2-5E53D7EA3C25}" type="datetimeFigureOut">
              <a:rPr lang="en-GB" smtClean="0"/>
              <a:t>15/01/2019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FD919-48B7-4008-969A-FFD58064E6E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2F1D6-4A3F-4505-8AA2-5E53D7EA3C25}" type="datetimeFigureOut">
              <a:rPr lang="en-GB" smtClean="0"/>
              <a:t>15/01/2019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FD919-48B7-4008-969A-FFD58064E6E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2F1D6-4A3F-4505-8AA2-5E53D7EA3C25}" type="datetimeFigureOut">
              <a:rPr lang="en-GB" smtClean="0"/>
              <a:t>15/01/2019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FD919-48B7-4008-969A-FFD58064E6E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2F1D6-4A3F-4505-8AA2-5E53D7EA3C25}" type="datetimeFigureOut">
              <a:rPr lang="en-GB" smtClean="0"/>
              <a:t>15/01/2019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FD919-48B7-4008-969A-FFD58064E6E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2F1D6-4A3F-4505-8AA2-5E53D7EA3C25}" type="datetimeFigureOut">
              <a:rPr lang="en-GB" smtClean="0"/>
              <a:t>15/01/2019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FD919-48B7-4008-969A-FFD58064E6E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2F1D6-4A3F-4505-8AA2-5E53D7EA3C25}" type="datetimeFigureOut">
              <a:rPr lang="en-GB" smtClean="0"/>
              <a:t>15/01/2019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FD919-48B7-4008-969A-FFD58064E6E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2F1D6-4A3F-4505-8AA2-5E53D7EA3C25}" type="datetimeFigureOut">
              <a:rPr lang="en-GB" smtClean="0"/>
              <a:t>15/01/2019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FD919-48B7-4008-969A-FFD58064E6E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2F1D6-4A3F-4505-8AA2-5E53D7EA3C25}" type="datetimeFigureOut">
              <a:rPr lang="en-GB" smtClean="0"/>
              <a:t>15/01/2019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FD919-48B7-4008-969A-FFD58064E6E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2F1D6-4A3F-4505-8AA2-5E53D7EA3C25}" type="datetimeFigureOut">
              <a:rPr lang="en-GB" smtClean="0"/>
              <a:t>15/01/2019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FD919-48B7-4008-969A-FFD58064E6E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2F1D6-4A3F-4505-8AA2-5E53D7EA3C25}" type="datetimeFigureOut">
              <a:rPr lang="en-GB" smtClean="0"/>
              <a:t>15/01/2019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FD919-48B7-4008-969A-FFD58064E6E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2F1D6-4A3F-4505-8AA2-5E53D7EA3C25}" type="datetimeFigureOut">
              <a:rPr lang="en-GB" smtClean="0"/>
              <a:t>15/01/2019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FD919-48B7-4008-969A-FFD58064E6E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D2F1D6-4A3F-4505-8AA2-5E53D7EA3C25}" type="datetimeFigureOut">
              <a:rPr lang="en-GB" smtClean="0"/>
              <a:t>15/01/2019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CFD919-48B7-4008-969A-FFD58064E6E6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mailto:WWF@hotmail.com" TargetMode="External"/><Relationship Id="rId2" Type="http://schemas.openxmlformats.org/officeDocument/2006/relationships/hyperlink" Target="http://en.wikipedia.org/wiki/Tiger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mailto:WWF@hotmail.com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8646960"/>
              </p:ext>
            </p:extLst>
          </p:nvPr>
        </p:nvGraphicFramePr>
        <p:xfrm>
          <a:off x="35496" y="170442"/>
          <a:ext cx="8928992" cy="3962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89289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31562"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+mn-lt"/>
                        </a:rPr>
                        <a:t>Web Authoring</a:t>
                      </a:r>
                      <a:endParaRPr lang="en-GB" sz="2000" dirty="0">
                        <a:latin typeface="+mn-lt"/>
                      </a:endParaRPr>
                    </a:p>
                  </a:txBody>
                  <a:tcPr marL="91436" marR="91436"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12" name="Picture 11">
            <a:extLst>
              <a:ext uri="{FF2B5EF4-FFF2-40B4-BE49-F238E27FC236}">
                <a16:creationId xmlns:a16="http://schemas.microsoft.com/office/drawing/2014/main" id="{184C8032-6F7B-4350-9F67-4824EC342F1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1651" t="14984" r="20075" b="16384"/>
          <a:stretch/>
        </p:blipFill>
        <p:spPr>
          <a:xfrm>
            <a:off x="179512" y="764704"/>
            <a:ext cx="8928992" cy="59124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59534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TextBox 1"/>
          <p:cNvSpPr txBox="1">
            <a:spLocks noChangeArrowheads="1"/>
          </p:cNvSpPr>
          <p:nvPr/>
        </p:nvSpPr>
        <p:spPr bwMode="auto">
          <a:xfrm>
            <a:off x="6011863" y="2420938"/>
            <a:ext cx="27368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3179078"/>
              </p:ext>
            </p:extLst>
          </p:nvPr>
        </p:nvGraphicFramePr>
        <p:xfrm>
          <a:off x="35496" y="170442"/>
          <a:ext cx="8928992" cy="802956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89289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31562"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+mn-lt"/>
                        </a:rPr>
                        <a:t>Web Authoring</a:t>
                      </a:r>
                      <a:endParaRPr lang="en-GB" sz="2000" dirty="0">
                        <a:latin typeface="+mn-lt"/>
                      </a:endParaRPr>
                    </a:p>
                  </a:txBody>
                  <a:tcPr marL="91436" marR="91436"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671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US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Task</a:t>
                      </a:r>
                      <a:r>
                        <a:rPr lang="en-US" sz="1800" b="1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8</a:t>
                      </a:r>
                      <a:r>
                        <a:rPr lang="en-US" sz="180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– </a:t>
                      </a:r>
                      <a:r>
                        <a:rPr lang="en-GB" sz="1800" dirty="0">
                          <a:solidFill>
                            <a:schemeClr val="tx1"/>
                          </a:solidFill>
                        </a:rPr>
                        <a:t>Create the following</a:t>
                      </a:r>
                      <a:r>
                        <a:rPr lang="en-GB" sz="1800" baseline="0" dirty="0">
                          <a:solidFill>
                            <a:schemeClr val="tx1"/>
                          </a:solidFill>
                        </a:rPr>
                        <a:t> Style Sheet</a:t>
                      </a:r>
                      <a:r>
                        <a:rPr lang="en-GB" sz="1800" dirty="0">
                          <a:solidFill>
                            <a:schemeClr val="tx1"/>
                          </a:solidFill>
                        </a:rPr>
                        <a:t>:</a:t>
                      </a:r>
                      <a:endParaRPr lang="en-GB" sz="1800" b="1" i="0" u="none" strike="noStrike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6" marR="91436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6142648"/>
              </p:ext>
            </p:extLst>
          </p:nvPr>
        </p:nvGraphicFramePr>
        <p:xfrm>
          <a:off x="107504" y="973217"/>
          <a:ext cx="8856984" cy="5581983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11521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7048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30264">
                <a:tc gridSpan="2"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US" sz="18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Create a new </a:t>
                      </a:r>
                      <a:r>
                        <a:rPr lang="en-US" sz="1800" b="1" i="0" u="none" strike="noStrike" kern="1200" baseline="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CSS called Tiger.CSS</a:t>
                      </a: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0264">
                <a:tc grid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Style Sheet</a:t>
                      </a: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026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Body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Horizontal</a:t>
                      </a:r>
                      <a:r>
                        <a:rPr lang="en-GB" sz="1600" baseline="0" dirty="0"/>
                        <a:t> Tile using the Tiger.JPG</a:t>
                      </a:r>
                      <a:endParaRPr lang="en-GB" sz="1600" dirty="0"/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026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H1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/>
                        <a:t>Browsers Default </a:t>
                      </a:r>
                      <a:r>
                        <a:rPr lang="en-GB" sz="1600" baseline="0" dirty="0"/>
                        <a:t>Serif Font, Centre &amp; 22PX</a:t>
                      </a:r>
                      <a:endParaRPr lang="en-GB" sz="1600" dirty="0"/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026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H2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Browsers Default Sans-</a:t>
                      </a:r>
                      <a:r>
                        <a:rPr lang="en-GB" sz="1600" baseline="0" dirty="0"/>
                        <a:t> Serif Font, Left &amp; 16PX</a:t>
                      </a:r>
                      <a:endParaRPr lang="en-GB" sz="1600" dirty="0"/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040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H3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/>
                        <a:t>Browsers Default Sans-</a:t>
                      </a:r>
                      <a:r>
                        <a:rPr lang="en-GB" sz="1600" baseline="0" dirty="0"/>
                        <a:t> Serif Font, Centre &amp; 18PX</a:t>
                      </a:r>
                      <a:endParaRPr lang="en-GB" sz="1600" dirty="0"/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026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P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Browsers Default Sans-</a:t>
                      </a:r>
                      <a:r>
                        <a:rPr lang="en-GB" sz="1600" baseline="0" dirty="0"/>
                        <a:t> Serif Font, Fully Justified &amp; 11PX</a:t>
                      </a:r>
                      <a:endParaRPr lang="en-GB" sz="1600" dirty="0"/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3026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LI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Arial,</a:t>
                      </a:r>
                      <a:r>
                        <a:rPr lang="en-GB" sz="1600" baseline="0" dirty="0"/>
                        <a:t> 14PX</a:t>
                      </a:r>
                      <a:endParaRPr lang="en-GB" sz="1600" dirty="0"/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3026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OL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Decimal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026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UL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Square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30264">
                <a:tc rowSpan="7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Table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Width: 550 </a:t>
                      </a:r>
                      <a:r>
                        <a:rPr lang="en-GB" sz="1600" baseline="0" dirty="0"/>
                        <a:t> &amp; </a:t>
                      </a:r>
                      <a:r>
                        <a:rPr lang="en-GB" sz="1600" dirty="0"/>
                        <a:t>Height: 400</a:t>
                      </a: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30264"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Padding:</a:t>
                      </a:r>
                      <a:r>
                        <a:rPr lang="en-GB" sz="1600" baseline="0" dirty="0"/>
                        <a:t> Top 10 PX &amp; Bottom 5PX</a:t>
                      </a:r>
                      <a:endParaRPr lang="en-GB" sz="1600" dirty="0"/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30264"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Margin: Right &amp;</a:t>
                      </a:r>
                      <a:r>
                        <a:rPr lang="en-GB" sz="1600" baseline="0" dirty="0"/>
                        <a:t> Left 5PX</a:t>
                      </a:r>
                      <a:endParaRPr lang="en-GB" sz="1600" dirty="0"/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30264"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Internal gridline width</a:t>
                      </a:r>
                      <a:r>
                        <a:rPr lang="en-GB" sz="1600" baseline="0" dirty="0"/>
                        <a:t> 1.5 PX </a:t>
                      </a:r>
                      <a:endParaRPr lang="en-GB" sz="1600" dirty="0"/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24552"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/>
                        <a:t>External gridline width</a:t>
                      </a:r>
                      <a:r>
                        <a:rPr lang="en-GB" sz="1600" baseline="0" dirty="0"/>
                        <a:t> 2.5 PX </a:t>
                      </a:r>
                      <a:endParaRPr lang="en-GB" sz="1600" dirty="0"/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45704"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All Collapsed</a:t>
                      </a: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317888"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All Solid Line</a:t>
                      </a: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137114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TextBox 1"/>
          <p:cNvSpPr txBox="1">
            <a:spLocks noChangeArrowheads="1"/>
          </p:cNvSpPr>
          <p:nvPr/>
        </p:nvSpPr>
        <p:spPr bwMode="auto">
          <a:xfrm>
            <a:off x="6011863" y="2420938"/>
            <a:ext cx="27368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2647503"/>
              </p:ext>
            </p:extLst>
          </p:nvPr>
        </p:nvGraphicFramePr>
        <p:xfrm>
          <a:off x="35496" y="170442"/>
          <a:ext cx="8928992" cy="802956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89289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31562"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+mn-lt"/>
                        </a:rPr>
                        <a:t>Web Authoring</a:t>
                      </a:r>
                      <a:endParaRPr lang="en-GB" sz="2000" dirty="0">
                        <a:latin typeface="+mn-lt"/>
                      </a:endParaRPr>
                    </a:p>
                  </a:txBody>
                  <a:tcPr marL="91436" marR="91436"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671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US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Task</a:t>
                      </a:r>
                      <a:r>
                        <a:rPr lang="en-US" sz="1800" b="1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8</a:t>
                      </a:r>
                      <a:r>
                        <a:rPr lang="en-US" sz="180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– </a:t>
                      </a:r>
                      <a:r>
                        <a:rPr lang="en-GB" sz="1800" dirty="0">
                          <a:solidFill>
                            <a:schemeClr val="tx1"/>
                          </a:solidFill>
                        </a:rPr>
                        <a:t>Create the following</a:t>
                      </a:r>
                      <a:r>
                        <a:rPr lang="en-GB" sz="1800" baseline="0" dirty="0">
                          <a:solidFill>
                            <a:schemeClr val="tx1"/>
                          </a:solidFill>
                        </a:rPr>
                        <a:t> Style Sheet</a:t>
                      </a:r>
                      <a:r>
                        <a:rPr lang="en-GB" sz="1800" dirty="0">
                          <a:solidFill>
                            <a:schemeClr val="tx1"/>
                          </a:solidFill>
                        </a:rPr>
                        <a:t>:</a:t>
                      </a:r>
                      <a:endParaRPr lang="en-GB" sz="1800" b="1" i="0" u="none" strike="noStrike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6" marR="91436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9217380"/>
              </p:ext>
            </p:extLst>
          </p:nvPr>
        </p:nvGraphicFramePr>
        <p:xfrm>
          <a:off x="107504" y="1139417"/>
          <a:ext cx="4032448" cy="4968624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6224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217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7606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30264">
                <a:tc gridSpan="5"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en-US" sz="18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2. </a:t>
                      </a:r>
                      <a:r>
                        <a:rPr lang="en-US" sz="1800" b="1" i="0" u="none" strike="noStrike" kern="1200" baseline="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Apply Color Attributes</a:t>
                      </a: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endParaRPr lang="en-US" sz="1800" b="1" i="0" u="none" strike="noStrike" kern="1200" baseline="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0264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b="1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Style Sheet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b="1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Colour Components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026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Style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Attribute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>
                          <a:solidFill>
                            <a:schemeClr val="bg1"/>
                          </a:solidFill>
                        </a:rPr>
                        <a:t>Red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Green</a:t>
                      </a:r>
                      <a:endParaRPr lang="en-US" dirty="0"/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Blue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026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Body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400" dirty="0"/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/>
                        <a:t>Yellow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026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H1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400" dirty="0"/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/>
                        <a:t>Full</a:t>
                      </a:r>
                      <a:r>
                        <a:rPr lang="en-GB" sz="1400" baseline="0" dirty="0"/>
                        <a:t> Red</a:t>
                      </a:r>
                      <a:endParaRPr lang="en-GB" sz="1400" dirty="0"/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/>
                        <a:t>No Green</a:t>
                      </a:r>
                      <a:endParaRPr lang="en-US" sz="1400" dirty="0"/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/>
                        <a:t>No Blue</a:t>
                      </a:r>
                      <a:endParaRPr lang="en-US" sz="1400" dirty="0"/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026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H2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GB" sz="1400" dirty="0"/>
                        <a:t>Black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040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H3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400" dirty="0"/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/>
                        <a:t>No Red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/>
                        <a:t>No Green</a:t>
                      </a:r>
                      <a:endParaRPr lang="en-US" sz="1400" dirty="0"/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/>
                        <a:t>Full Blue</a:t>
                      </a:r>
                      <a:endParaRPr lang="en-US" sz="1400" dirty="0"/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3026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P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/>
                        <a:t>Dark Red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/>
                        <a:t>50% Green</a:t>
                      </a:r>
                      <a:endParaRPr lang="en-US" sz="1400" dirty="0"/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/>
                        <a:t>No Blue</a:t>
                      </a:r>
                      <a:endParaRPr lang="en-US" sz="1400" dirty="0"/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3026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OL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/>
                        <a:t>No Red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/>
                        <a:t>50%</a:t>
                      </a:r>
                      <a:r>
                        <a:rPr lang="en-GB" sz="1400" baseline="0" dirty="0"/>
                        <a:t> Green</a:t>
                      </a:r>
                      <a:endParaRPr lang="en-US" sz="1400" dirty="0"/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/>
                        <a:t>Dark Blue</a:t>
                      </a:r>
                      <a:endParaRPr lang="en-US" sz="1400" dirty="0"/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026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UL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/>
                        <a:t>50% Red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/>
                        <a:t>No Green</a:t>
                      </a:r>
                      <a:endParaRPr lang="en-US" sz="1400" dirty="0"/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/>
                        <a:t>No Blue</a:t>
                      </a:r>
                      <a:endParaRPr lang="en-US" sz="1400" dirty="0"/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30264"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Table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b="1" dirty="0"/>
                        <a:t>External Border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/>
                        <a:t>No Red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/>
                        <a:t>No Green</a:t>
                      </a:r>
                      <a:endParaRPr lang="en-US" sz="1400" dirty="0"/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/>
                        <a:t>Full Blue</a:t>
                      </a:r>
                      <a:endParaRPr lang="en-US" sz="1400" dirty="0"/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30264"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GB" sz="1400" b="1" dirty="0"/>
                        <a:t>Internal</a:t>
                      </a:r>
                      <a:r>
                        <a:rPr lang="en-GB" sz="1400" b="1" baseline="0" dirty="0"/>
                        <a:t> border</a:t>
                      </a:r>
                      <a:endParaRPr lang="en-GB" sz="1400" b="1" dirty="0"/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/>
                        <a:t>No</a:t>
                      </a:r>
                      <a:r>
                        <a:rPr lang="en-GB" sz="1400" baseline="0" dirty="0"/>
                        <a:t> Red</a:t>
                      </a:r>
                      <a:endParaRPr lang="en-GB" sz="1400" dirty="0"/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/>
                        <a:t>Dark Green</a:t>
                      </a:r>
                      <a:endParaRPr lang="en-US" sz="1400" dirty="0"/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/>
                        <a:t>No Blue</a:t>
                      </a:r>
                      <a:endParaRPr lang="en-US" sz="1400" dirty="0"/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30264"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GB" sz="1400" b="1" dirty="0"/>
                        <a:t>Background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GB" sz="1400" dirty="0"/>
                        <a:t>Light Grey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3118363"/>
              </p:ext>
            </p:extLst>
          </p:nvPr>
        </p:nvGraphicFramePr>
        <p:xfrm>
          <a:off x="4211960" y="1124744"/>
          <a:ext cx="4680521" cy="5544616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468052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544616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en-US" sz="18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3. </a:t>
                      </a:r>
                      <a:r>
                        <a:rPr lang="en-US" sz="1800" b="1" i="0" u="none" strike="noStrike" kern="1200" baseline="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Create New Tiger HTML </a:t>
                      </a:r>
                      <a:r>
                        <a:rPr lang="en-US" sz="18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Page and make the following tables:</a:t>
                      </a:r>
                    </a:p>
                    <a:p>
                      <a:pPr marL="0" indent="0">
                        <a:buFont typeface="+mj-lt"/>
                        <a:buNone/>
                      </a:pPr>
                      <a:endParaRPr lang="en-GB" sz="1800" b="0" i="0" u="none" strike="noStrike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Font typeface="+mj-lt"/>
                        <a:buNone/>
                      </a:pPr>
                      <a:endParaRPr lang="en-GB" sz="1800" b="0" i="0" u="none" strike="noStrike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Font typeface="+mj-lt"/>
                        <a:buNone/>
                      </a:pPr>
                      <a:endParaRPr lang="en-GB" sz="1800" b="0" i="0" u="none" strike="noStrike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Font typeface="+mj-lt"/>
                        <a:buNone/>
                      </a:pPr>
                      <a:endParaRPr lang="en-GB" sz="1800" b="0" i="0" u="none" strike="noStrike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Font typeface="+mj-lt"/>
                        <a:buNone/>
                      </a:pPr>
                      <a:endParaRPr lang="en-GB" sz="1800" b="0" i="0" u="none" strike="noStrike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Font typeface="+mj-lt"/>
                        <a:buNone/>
                      </a:pPr>
                      <a:endParaRPr lang="en-GB" sz="1800" b="0" i="0" u="none" strike="noStrike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Font typeface="+mj-lt"/>
                        <a:buNone/>
                      </a:pPr>
                      <a:endParaRPr lang="en-GB" sz="1800" b="0" i="0" u="none" strike="noStrike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Font typeface="+mj-lt"/>
                        <a:buNone/>
                      </a:pPr>
                      <a:endParaRPr lang="en-GB" sz="1800" b="0" i="0" u="none" strike="noStrike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Font typeface="+mj-lt"/>
                        <a:buNone/>
                      </a:pPr>
                      <a:endParaRPr lang="en-GB" sz="1800" b="0" i="0" u="none" strike="noStrike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Font typeface="+mj-lt"/>
                        <a:buNone/>
                      </a:pPr>
                      <a:endParaRPr lang="en-GB" sz="1800" b="0" i="0" u="none" strike="noStrike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Font typeface="+mj-lt"/>
                        <a:buNone/>
                      </a:pPr>
                      <a:endParaRPr lang="en-GB" sz="1800" b="0" i="0" u="none" strike="noStrike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Font typeface="+mj-lt"/>
                        <a:buNone/>
                      </a:pPr>
                      <a:endParaRPr lang="en-GB" sz="1800" b="0" i="0" u="none" strike="noStrike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Font typeface="+mj-lt"/>
                        <a:buNone/>
                      </a:pPr>
                      <a:endParaRPr lang="en-GB" sz="1800" b="0" i="0" u="none" strike="noStrike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Font typeface="+mj-lt"/>
                        <a:buNone/>
                      </a:pPr>
                      <a:endParaRPr lang="en-GB" sz="1800" b="0" i="0" u="none" strike="noStrike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Font typeface="+mj-lt"/>
                        <a:buNone/>
                      </a:pPr>
                      <a:endParaRPr lang="en-GB" sz="1800" b="0" i="0" u="none" strike="noStrike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Font typeface="+mj-lt"/>
                        <a:buNone/>
                      </a:pPr>
                      <a:endParaRPr lang="en-GB" sz="1800" b="0" i="0" u="none" strike="noStrike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Font typeface="+mj-lt"/>
                        <a:buNone/>
                      </a:pPr>
                      <a:endParaRPr lang="en-US" sz="1800" b="1" i="0" u="none" strike="noStrike" kern="1200" baseline="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4427984" y="1772816"/>
            <a:ext cx="1224136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sz="1400" b="1" dirty="0"/>
              <a:t>Table A</a:t>
            </a:r>
            <a:endParaRPr lang="en-US" sz="14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4427984" y="4135787"/>
            <a:ext cx="1224136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sz="1400" b="1" dirty="0"/>
              <a:t>Table B</a:t>
            </a:r>
            <a:endParaRPr lang="en-US" sz="1400" b="1" dirty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3148101"/>
              </p:ext>
            </p:extLst>
          </p:nvPr>
        </p:nvGraphicFramePr>
        <p:xfrm>
          <a:off x="4355977" y="2204864"/>
          <a:ext cx="3456384" cy="182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891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306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365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31237">
                <a:tc>
                  <a:txBody>
                    <a:bodyPr/>
                    <a:lstStyle/>
                    <a:p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1237">
                <a:tc gridSpan="2">
                  <a:txBody>
                    <a:bodyPr/>
                    <a:lstStyle/>
                    <a:p>
                      <a:endParaRPr lang="en-US" b="1" u="none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1237">
                <a:tc rowSpan="3">
                  <a:txBody>
                    <a:bodyPr/>
                    <a:lstStyle/>
                    <a:p>
                      <a:endParaRPr lang="en-US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1237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1237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8664729"/>
              </p:ext>
            </p:extLst>
          </p:nvPr>
        </p:nvGraphicFramePr>
        <p:xfrm>
          <a:off x="4319675" y="4581128"/>
          <a:ext cx="3492684" cy="194421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83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581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5811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5811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85982"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5982">
                <a:tc rowSpan="3" gridSpan="2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3"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5982">
                <a:tc gridSpan="2"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0287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5982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513329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TextBox 1"/>
          <p:cNvSpPr txBox="1">
            <a:spLocks noChangeArrowheads="1"/>
          </p:cNvSpPr>
          <p:nvPr/>
        </p:nvSpPr>
        <p:spPr bwMode="auto">
          <a:xfrm>
            <a:off x="6011863" y="2420938"/>
            <a:ext cx="27368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7180397"/>
              </p:ext>
            </p:extLst>
          </p:nvPr>
        </p:nvGraphicFramePr>
        <p:xfrm>
          <a:off x="35496" y="170442"/>
          <a:ext cx="8928992" cy="802956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89289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31562"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+mn-lt"/>
                        </a:rPr>
                        <a:t>Web Authoring</a:t>
                      </a:r>
                      <a:endParaRPr lang="en-GB" sz="2000" dirty="0">
                        <a:latin typeface="+mn-lt"/>
                      </a:endParaRPr>
                    </a:p>
                  </a:txBody>
                  <a:tcPr marL="91436" marR="91436"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671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US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Task</a:t>
                      </a:r>
                      <a:r>
                        <a:rPr lang="en-US" sz="1800" b="1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8</a:t>
                      </a:r>
                      <a:r>
                        <a:rPr lang="en-US" sz="180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– </a:t>
                      </a:r>
                      <a:r>
                        <a:rPr lang="en-GB" sz="1800" dirty="0">
                          <a:solidFill>
                            <a:schemeClr val="tx1"/>
                          </a:solidFill>
                        </a:rPr>
                        <a:t>Create the following</a:t>
                      </a:r>
                      <a:r>
                        <a:rPr lang="en-GB" sz="1800" baseline="0" dirty="0">
                          <a:solidFill>
                            <a:schemeClr val="tx1"/>
                          </a:solidFill>
                        </a:rPr>
                        <a:t> Style Sheet</a:t>
                      </a:r>
                      <a:r>
                        <a:rPr lang="en-GB" sz="1800" dirty="0">
                          <a:solidFill>
                            <a:schemeClr val="tx1"/>
                          </a:solidFill>
                        </a:rPr>
                        <a:t>:</a:t>
                      </a:r>
                      <a:endParaRPr lang="en-GB" sz="1800" b="1" i="0" u="none" strike="noStrike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6" marR="91436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6438039"/>
              </p:ext>
            </p:extLst>
          </p:nvPr>
        </p:nvGraphicFramePr>
        <p:xfrm>
          <a:off x="107504" y="1124744"/>
          <a:ext cx="8784977" cy="5733256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87849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733256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en-US" sz="18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 </a:t>
                      </a:r>
                      <a:r>
                        <a:rPr lang="en-US" sz="1800" b="1" i="0" u="none" strike="noStrike" kern="1200" baseline="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Add the Following Content to Table A and apply appropriate styles</a:t>
                      </a:r>
                      <a:r>
                        <a:rPr lang="en-US" sz="18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:</a:t>
                      </a:r>
                    </a:p>
                    <a:p>
                      <a:pPr marL="0" indent="0">
                        <a:buFont typeface="+mj-lt"/>
                        <a:buNone/>
                      </a:pPr>
                      <a:endParaRPr lang="en-GB" sz="1800" b="0" i="0" u="none" strike="noStrike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Font typeface="+mj-lt"/>
                        <a:buNone/>
                      </a:pPr>
                      <a:endParaRPr lang="en-GB" sz="1800" b="0" i="0" u="none" strike="noStrike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Font typeface="+mj-lt"/>
                        <a:buNone/>
                      </a:pPr>
                      <a:endParaRPr lang="en-GB" sz="1800" b="0" i="0" u="none" strike="noStrike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Font typeface="+mj-lt"/>
                        <a:buNone/>
                      </a:pPr>
                      <a:endParaRPr lang="en-GB" sz="1800" b="0" i="0" u="none" strike="noStrike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Font typeface="+mj-lt"/>
                        <a:buNone/>
                      </a:pPr>
                      <a:endParaRPr lang="en-GB" sz="1800" b="0" i="0" u="none" strike="noStrike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Font typeface="+mj-lt"/>
                        <a:buNone/>
                      </a:pPr>
                      <a:endParaRPr lang="en-GB" sz="1800" b="0" i="0" u="none" strike="noStrike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Font typeface="+mj-lt"/>
                        <a:buNone/>
                      </a:pPr>
                      <a:endParaRPr lang="en-GB" sz="1800" b="0" i="0" u="none" strike="noStrike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Font typeface="+mj-lt"/>
                        <a:buNone/>
                      </a:pPr>
                      <a:endParaRPr lang="en-GB" sz="1800" b="0" i="0" u="none" strike="noStrike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Font typeface="+mj-lt"/>
                        <a:buNone/>
                      </a:pPr>
                      <a:endParaRPr lang="en-GB" sz="1800" b="0" i="0" u="none" strike="noStrike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Font typeface="+mj-lt"/>
                        <a:buNone/>
                      </a:pPr>
                      <a:endParaRPr lang="en-GB" sz="1800" b="0" i="0" u="none" strike="noStrike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Font typeface="+mj-lt"/>
                        <a:buNone/>
                      </a:pPr>
                      <a:endParaRPr lang="en-GB" sz="1800" b="0" i="0" u="none" strike="noStrike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Font typeface="+mj-lt"/>
                        <a:buNone/>
                      </a:pPr>
                      <a:endParaRPr lang="en-GB" sz="1800" b="0" i="0" u="none" strike="noStrike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Font typeface="+mj-lt"/>
                        <a:buNone/>
                      </a:pPr>
                      <a:endParaRPr lang="en-GB" sz="1800" b="0" i="0" u="none" strike="noStrike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Font typeface="+mj-lt"/>
                        <a:buNone/>
                      </a:pPr>
                      <a:endParaRPr lang="en-GB" sz="1800" b="0" i="0" u="none" strike="noStrike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Font typeface="+mj-lt"/>
                        <a:buNone/>
                      </a:pPr>
                      <a:endParaRPr lang="en-GB" sz="1800" b="0" i="0" u="none" strike="noStrike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Font typeface="+mj-lt"/>
                        <a:buNone/>
                      </a:pPr>
                      <a:endParaRPr lang="en-GB" sz="1800" b="0" i="0" u="none" strike="noStrike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Font typeface="+mj-lt"/>
                        <a:buNone/>
                      </a:pPr>
                      <a:endParaRPr lang="en-US" sz="1800" b="1" i="0" u="none" strike="noStrike" kern="1200" baseline="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9118670"/>
              </p:ext>
            </p:extLst>
          </p:nvPr>
        </p:nvGraphicFramePr>
        <p:xfrm>
          <a:off x="323527" y="1916832"/>
          <a:ext cx="8425185" cy="47525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987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122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1425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993710">
                <a:tc>
                  <a:txBody>
                    <a:bodyPr/>
                    <a:lstStyle/>
                    <a:p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Tiger </a:t>
                      </a:r>
                      <a:r>
                        <a:rPr lang="en-GB" dirty="0">
                          <a:solidFill>
                            <a:srgbClr val="FF0000"/>
                          </a:solidFill>
                        </a:rPr>
                        <a:t>&lt;H1&gt;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93710">
                <a:tc gridSpan="2">
                  <a:txBody>
                    <a:bodyPr/>
                    <a:lstStyle/>
                    <a:p>
                      <a:r>
                        <a:rPr lang="en-US" sz="1800" b="0" i="0" u="non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 tiger is the largest cat species. </a:t>
                      </a:r>
                      <a:r>
                        <a:rPr lang="en-US" sz="1800" b="0" i="0" u="none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&lt;</a:t>
                      </a:r>
                      <a:r>
                        <a:rPr lang="en-US" sz="1800" b="1" i="0" u="none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P&gt;</a:t>
                      </a:r>
                      <a:endParaRPr lang="en-US" b="1" u="none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93710">
                <a:tc rowSpan="3"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Tiger populations </a:t>
                      </a:r>
                      <a:r>
                        <a:rPr lang="en-US" sz="1800" b="0" i="0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&lt;</a:t>
                      </a:r>
                      <a:r>
                        <a:rPr lang="en-US" sz="1800" b="1" i="0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H2&gt;</a:t>
                      </a:r>
                    </a:p>
                    <a:p>
                      <a:r>
                        <a:rPr lang="en-GB" sz="1800" b="1" i="0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Line Space</a:t>
                      </a:r>
                      <a:endParaRPr lang="en-US" sz="1800" b="1" i="0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1800" b="1" i="0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Ordered List</a:t>
                      </a:r>
                    </a:p>
                    <a:p>
                      <a:r>
                        <a:rPr lang="en-GB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India 2226</a:t>
                      </a:r>
                    </a:p>
                    <a:p>
                      <a:r>
                        <a:rPr lang="en-GB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Malaysia 500</a:t>
                      </a:r>
                    </a:p>
                    <a:p>
                      <a:r>
                        <a:rPr lang="en-GB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Bangladesh 440</a:t>
                      </a:r>
                    </a:p>
                    <a:p>
                      <a:r>
                        <a:rPr lang="en-GB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Indonesia 325</a:t>
                      </a:r>
                    </a:p>
                    <a:p>
                      <a:r>
                        <a:rPr lang="en-GB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China 45</a:t>
                      </a:r>
                      <a:endParaRPr lang="en-US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9371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lang="en-GB" dirty="0"/>
                        <a:t>Wiki</a:t>
                      </a:r>
                      <a:r>
                        <a:rPr lang="en-GB" baseline="0" dirty="0"/>
                        <a:t>pedia Link </a:t>
                      </a:r>
                      <a:r>
                        <a:rPr lang="en-GB" sz="1100" baseline="0" dirty="0">
                          <a:hlinkClick r:id="rId2"/>
                        </a:rPr>
                        <a:t>http://en.wikipedia.org/wiki/Tiger</a:t>
                      </a:r>
                      <a:r>
                        <a:rPr lang="en-GB" sz="1100" baseline="0" dirty="0"/>
                        <a:t> - open in new window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77688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Email Us </a:t>
                      </a:r>
                      <a:r>
                        <a:rPr lang="en-GB" dirty="0">
                          <a:solidFill>
                            <a:srgbClr val="FF0000"/>
                          </a:solidFill>
                        </a:rPr>
                        <a:t>&lt;</a:t>
                      </a:r>
                      <a:r>
                        <a:rPr lang="en-GB" b="1" dirty="0">
                          <a:solidFill>
                            <a:srgbClr val="FF0000"/>
                          </a:solidFill>
                        </a:rPr>
                        <a:t>P&gt;</a:t>
                      </a:r>
                      <a:r>
                        <a:rPr lang="en-GB" dirty="0"/>
                        <a:t> </a:t>
                      </a:r>
                      <a:r>
                        <a:rPr lang="en-GB" sz="1800" baseline="0" dirty="0"/>
                        <a:t>(email link to </a:t>
                      </a:r>
                      <a:r>
                        <a:rPr lang="en-GB" sz="1800" baseline="0" dirty="0">
                          <a:hlinkClick r:id="rId3"/>
                        </a:rPr>
                        <a:t>WWF@hotmail.com</a:t>
                      </a:r>
                      <a:r>
                        <a:rPr lang="en-GB" sz="1800" baseline="0" dirty="0"/>
                        <a:t>)</a:t>
                      </a:r>
                      <a:endParaRPr lang="en-US" sz="1800" dirty="0"/>
                    </a:p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323528" y="1484784"/>
            <a:ext cx="8640960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GB" dirty="0"/>
              <a:t>Placed Named Anchor at top of the page.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85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TextBox 1"/>
          <p:cNvSpPr txBox="1">
            <a:spLocks noChangeArrowheads="1"/>
          </p:cNvSpPr>
          <p:nvPr/>
        </p:nvSpPr>
        <p:spPr bwMode="auto">
          <a:xfrm>
            <a:off x="6011863" y="2420938"/>
            <a:ext cx="27368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7991621"/>
              </p:ext>
            </p:extLst>
          </p:nvPr>
        </p:nvGraphicFramePr>
        <p:xfrm>
          <a:off x="35496" y="170442"/>
          <a:ext cx="8928992" cy="802956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89289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31562"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+mn-lt"/>
                        </a:rPr>
                        <a:t>Web Authoring</a:t>
                      </a:r>
                      <a:endParaRPr lang="en-GB" sz="2000" dirty="0">
                        <a:latin typeface="+mn-lt"/>
                      </a:endParaRPr>
                    </a:p>
                  </a:txBody>
                  <a:tcPr marL="91436" marR="91436"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671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US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Task</a:t>
                      </a:r>
                      <a:r>
                        <a:rPr lang="en-US" sz="1800" b="1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8</a:t>
                      </a:r>
                      <a:r>
                        <a:rPr lang="en-US" sz="180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– </a:t>
                      </a:r>
                      <a:r>
                        <a:rPr lang="en-GB" sz="1800" dirty="0">
                          <a:solidFill>
                            <a:schemeClr val="tx1"/>
                          </a:solidFill>
                        </a:rPr>
                        <a:t>Create the following</a:t>
                      </a:r>
                      <a:r>
                        <a:rPr lang="en-GB" sz="1800" baseline="0" dirty="0">
                          <a:solidFill>
                            <a:schemeClr val="tx1"/>
                          </a:solidFill>
                        </a:rPr>
                        <a:t> Style Sheet</a:t>
                      </a:r>
                      <a:r>
                        <a:rPr lang="en-GB" sz="1800" dirty="0">
                          <a:solidFill>
                            <a:schemeClr val="tx1"/>
                          </a:solidFill>
                        </a:rPr>
                        <a:t>:</a:t>
                      </a:r>
                      <a:endParaRPr lang="en-GB" sz="1800" b="1" i="0" u="none" strike="noStrike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6" marR="91436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3711113"/>
              </p:ext>
            </p:extLst>
          </p:nvPr>
        </p:nvGraphicFramePr>
        <p:xfrm>
          <a:off x="107504" y="1124744"/>
          <a:ext cx="8784977" cy="4937760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87849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30264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en-US" sz="18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 </a:t>
                      </a:r>
                      <a:r>
                        <a:rPr lang="en-US" sz="1800" b="1" i="0" u="none" strike="noStrike" kern="1200" baseline="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Add the Following Content to Table B and apply appropriate styles</a:t>
                      </a:r>
                      <a:r>
                        <a:rPr lang="en-US" sz="18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:</a:t>
                      </a:r>
                    </a:p>
                    <a:p>
                      <a:pPr marL="0" indent="0">
                        <a:buFont typeface="+mj-lt"/>
                        <a:buNone/>
                      </a:pPr>
                      <a:endParaRPr lang="en-GB" sz="1800" b="0" i="0" u="none" strike="noStrike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Font typeface="+mj-lt"/>
                        <a:buNone/>
                      </a:pPr>
                      <a:endParaRPr lang="en-GB" sz="1800" b="0" i="0" u="none" strike="noStrike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Font typeface="+mj-lt"/>
                        <a:buNone/>
                      </a:pPr>
                      <a:endParaRPr lang="en-GB" sz="1800" b="0" i="0" u="none" strike="noStrike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Font typeface="+mj-lt"/>
                        <a:buNone/>
                      </a:pPr>
                      <a:endParaRPr lang="en-GB" sz="1800" b="0" i="0" u="none" strike="noStrike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Font typeface="+mj-lt"/>
                        <a:buNone/>
                      </a:pPr>
                      <a:endParaRPr lang="en-GB" sz="1800" b="0" i="0" u="none" strike="noStrike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Font typeface="+mj-lt"/>
                        <a:buNone/>
                      </a:pPr>
                      <a:endParaRPr lang="en-GB" sz="1800" b="0" i="0" u="none" strike="noStrike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Font typeface="+mj-lt"/>
                        <a:buNone/>
                      </a:pPr>
                      <a:endParaRPr lang="en-GB" sz="1800" b="0" i="0" u="none" strike="noStrike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Font typeface="+mj-lt"/>
                        <a:buNone/>
                      </a:pPr>
                      <a:endParaRPr lang="en-GB" sz="1800" b="0" i="0" u="none" strike="noStrike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Font typeface="+mj-lt"/>
                        <a:buNone/>
                      </a:pPr>
                      <a:endParaRPr lang="en-GB" sz="1800" b="0" i="0" u="none" strike="noStrike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Font typeface="+mj-lt"/>
                        <a:buNone/>
                      </a:pPr>
                      <a:endParaRPr lang="en-GB" sz="1800" b="0" i="0" u="none" strike="noStrike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Font typeface="+mj-lt"/>
                        <a:buNone/>
                      </a:pPr>
                      <a:endParaRPr lang="en-GB" sz="1800" b="0" i="0" u="none" strike="noStrike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Font typeface="+mj-lt"/>
                        <a:buNone/>
                      </a:pPr>
                      <a:endParaRPr lang="en-GB" sz="1800" b="0" i="0" u="none" strike="noStrike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Font typeface="+mj-lt"/>
                        <a:buNone/>
                      </a:pPr>
                      <a:endParaRPr lang="en-GB" sz="1800" b="0" i="0" u="none" strike="noStrike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Font typeface="+mj-lt"/>
                        <a:buNone/>
                      </a:pPr>
                      <a:endParaRPr lang="en-GB" sz="1800" b="0" i="0" u="none" strike="noStrike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Font typeface="+mj-lt"/>
                        <a:buNone/>
                      </a:pPr>
                      <a:endParaRPr lang="en-GB" sz="1800" b="0" i="0" u="none" strike="noStrike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Font typeface="+mj-lt"/>
                        <a:buNone/>
                      </a:pPr>
                      <a:endParaRPr lang="en-GB" sz="1800" b="0" i="0" u="none" strike="noStrike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Font typeface="+mj-lt"/>
                        <a:buNone/>
                      </a:pPr>
                      <a:endParaRPr lang="en-US" sz="1800" b="1" i="0" u="none" strike="noStrike" kern="1200" baseline="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1617042"/>
              </p:ext>
            </p:extLst>
          </p:nvPr>
        </p:nvGraphicFramePr>
        <p:xfrm>
          <a:off x="251521" y="1696108"/>
          <a:ext cx="8352928" cy="47686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962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522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22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5222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803530">
                <a:tc>
                  <a:txBody>
                    <a:bodyPr/>
                    <a:lstStyle/>
                    <a:p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Tiger </a:t>
                      </a:r>
                      <a:r>
                        <a:rPr lang="en-GB" dirty="0">
                          <a:solidFill>
                            <a:srgbClr val="FF0000"/>
                          </a:solidFill>
                        </a:rPr>
                        <a:t>&lt;H1&gt;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lang="en-GB" b="0" dirty="0">
                          <a:solidFill>
                            <a:schemeClr val="tx1"/>
                          </a:solidFill>
                        </a:rPr>
                        <a:t>WWF Link </a:t>
                      </a:r>
                      <a:r>
                        <a:rPr lang="en-GB" sz="1100" b="0" dirty="0">
                          <a:solidFill>
                            <a:schemeClr val="tx1"/>
                          </a:solidFill>
                        </a:rPr>
                        <a:t>http://www.worldwildlife.org/species/tiger</a:t>
                      </a:r>
                      <a:endParaRPr 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03530">
                <a:tc rowSpan="3" gridSpan="2">
                  <a:txBody>
                    <a:bodyPr/>
                    <a:lstStyle/>
                    <a:p>
                      <a:r>
                        <a:rPr lang="en-GB" b="0" u="none" dirty="0">
                          <a:solidFill>
                            <a:schemeClr val="tx1"/>
                          </a:solidFill>
                        </a:rPr>
                        <a:t>Species </a:t>
                      </a:r>
                      <a:r>
                        <a:rPr lang="en-GB" b="1" dirty="0">
                          <a:solidFill>
                            <a:srgbClr val="FF0000"/>
                          </a:solidFill>
                        </a:rPr>
                        <a:t>&lt;H2&gt;</a:t>
                      </a:r>
                    </a:p>
                    <a:p>
                      <a:r>
                        <a:rPr lang="en-GB" b="1" u="none" dirty="0">
                          <a:solidFill>
                            <a:srgbClr val="FF0000"/>
                          </a:solidFill>
                        </a:rPr>
                        <a:t>Line Space</a:t>
                      </a:r>
                      <a:endParaRPr lang="en-US" b="1" u="none" dirty="0">
                        <a:solidFill>
                          <a:srgbClr val="FF0000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1" i="0" kern="120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Unordered </a:t>
                      </a:r>
                      <a:r>
                        <a:rPr lang="en-GB" sz="1800" b="1" i="0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List</a:t>
                      </a:r>
                    </a:p>
                    <a:p>
                      <a:r>
                        <a:rPr lang="en-US" b="0" u="none" dirty="0">
                          <a:solidFill>
                            <a:schemeClr val="tx1"/>
                          </a:solidFill>
                        </a:rPr>
                        <a:t>Bengal tiger</a:t>
                      </a:r>
                    </a:p>
                    <a:p>
                      <a:r>
                        <a:rPr lang="en-US" sz="1800" b="0" i="0" u="non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Indochinese tiger </a:t>
                      </a:r>
                    </a:p>
                    <a:p>
                      <a:r>
                        <a:rPr lang="en-US" sz="1800" b="0" i="0" u="non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Siberian tiger</a:t>
                      </a:r>
                    </a:p>
                    <a:p>
                      <a:r>
                        <a:rPr lang="en-US" sz="1800" b="0" i="0" u="non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South China tiger </a:t>
                      </a:r>
                    </a:p>
                    <a:p>
                      <a:r>
                        <a:rPr lang="en-US" sz="1800" b="0" i="0" u="non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Malayan tiger</a:t>
                      </a:r>
                      <a:endParaRPr lang="en-US" sz="1800" b="0" i="0" u="non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3"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03530">
                <a:tc gridSpan="2"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54550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Tigers once ranged widely across </a:t>
                      </a:r>
                      <a:r>
                        <a:rPr lang="en-US" sz="18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Asia</a:t>
                      </a:r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from </a:t>
                      </a:r>
                      <a:r>
                        <a:rPr lang="en-US" sz="18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Turkey</a:t>
                      </a:r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in the west to the eastern coast of </a:t>
                      </a:r>
                      <a:r>
                        <a:rPr lang="en-US" sz="18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Russia</a:t>
                      </a:r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r>
                        <a:rPr lang="en-GB" b="1" dirty="0">
                          <a:solidFill>
                            <a:srgbClr val="FF0000"/>
                          </a:solidFill>
                        </a:rPr>
                        <a:t>&lt;P&gt;</a:t>
                      </a:r>
                    </a:p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0353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lang="en-GB" dirty="0"/>
                        <a:t>Contact</a:t>
                      </a:r>
                      <a:r>
                        <a:rPr lang="en-GB" baseline="0" dirty="0"/>
                        <a:t> US </a:t>
                      </a:r>
                      <a:r>
                        <a:rPr lang="en-GB" sz="1800" dirty="0">
                          <a:solidFill>
                            <a:srgbClr val="FF0000"/>
                          </a:solidFill>
                        </a:rPr>
                        <a:t>&lt;</a:t>
                      </a:r>
                      <a:r>
                        <a:rPr lang="en-GB" sz="1800" b="1" dirty="0">
                          <a:solidFill>
                            <a:srgbClr val="FF0000"/>
                          </a:solidFill>
                        </a:rPr>
                        <a:t>P&gt;</a:t>
                      </a:r>
                      <a:r>
                        <a:rPr lang="en-GB" sz="1800" dirty="0"/>
                        <a:t> </a:t>
                      </a:r>
                      <a:r>
                        <a:rPr lang="en-GB" sz="1400" baseline="0" dirty="0"/>
                        <a:t>(email link to </a:t>
                      </a:r>
                      <a:r>
                        <a:rPr lang="en-GB" sz="1400" baseline="0" dirty="0">
                          <a:hlinkClick r:id="rId2"/>
                        </a:rPr>
                        <a:t>WWF@hotmail.com</a:t>
                      </a:r>
                      <a:r>
                        <a:rPr lang="en-GB" sz="1400" baseline="0" dirty="0"/>
                        <a:t> with a subject line Tiger awareness) 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251520" y="6516052"/>
            <a:ext cx="8640960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GB" dirty="0"/>
              <a:t>Click here to return to the top of the page – Make Click Here the link to the anchor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41075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5965</TotalTime>
  <Words>410</Words>
  <Application>Microsoft Office PowerPoint</Application>
  <PresentationFormat>On-screen Show (4:3)</PresentationFormat>
  <Paragraphs>154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All Saints Catholic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yahmad</dc:creator>
  <cp:lastModifiedBy>yahmad</cp:lastModifiedBy>
  <cp:revision>381</cp:revision>
  <cp:lastPrinted>2015-04-18T06:38:24Z</cp:lastPrinted>
  <dcterms:created xsi:type="dcterms:W3CDTF">2012-07-13T15:47:49Z</dcterms:created>
  <dcterms:modified xsi:type="dcterms:W3CDTF">2019-01-15T15:01:57Z</dcterms:modified>
</cp:coreProperties>
</file>