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"/>
  </p:notesMasterIdLst>
  <p:handoutMasterIdLst>
    <p:handoutMasterId r:id="rId5"/>
  </p:handoutMasterIdLst>
  <p:sldIdLst>
    <p:sldId id="268" r:id="rId2"/>
    <p:sldId id="269" r:id="rId3"/>
  </p:sldIdLst>
  <p:sldSz cx="9144000" cy="6858000" type="screen4x3"/>
  <p:notesSz cx="7010400" cy="92360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809" autoAdjust="0"/>
    <p:restoredTop sz="94484" autoAdjust="0"/>
  </p:normalViewPr>
  <p:slideViewPr>
    <p:cSldViewPr>
      <p:cViewPr>
        <p:scale>
          <a:sx n="90" d="100"/>
          <a:sy n="90" d="100"/>
        </p:scale>
        <p:origin x="-996" y="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handoutMaster" Target="handoutMasters/handoutMaster1.xml"/><Relationship Id="rId4" Type="http://schemas.openxmlformats.org/officeDocument/2006/relationships/notesMaster" Target="notesMasters/notesMaster1.xml"/><Relationship Id="rId9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" y="3"/>
            <a:ext cx="3038475" cy="4619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41" y="3"/>
            <a:ext cx="3038475" cy="4619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2A4F488-04FF-4A4E-8A3C-D96A46882382}" type="datetimeFigureOut">
              <a:rPr lang="en-US" smtClean="0"/>
              <a:t>11/30/2015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3" y="8772527"/>
            <a:ext cx="3038475" cy="4619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41" y="8772527"/>
            <a:ext cx="3038475" cy="4619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D11C73D-84A1-4C1C-857D-C1B70AECBA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660618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4" y="4"/>
            <a:ext cx="3038446" cy="46202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04" y="4"/>
            <a:ext cx="3038445" cy="46202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A18BE74-EDCE-4847-BAC2-A0FCA5B28F5A}" type="datetimeFigureOut">
              <a:rPr lang="en-GB" smtClean="0"/>
              <a:t>30/11/2015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95388" y="692150"/>
            <a:ext cx="4619625" cy="34639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0549" y="4387025"/>
            <a:ext cx="5609311" cy="415675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4" y="8772563"/>
            <a:ext cx="3038446" cy="4620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04" y="8772563"/>
            <a:ext cx="3038445" cy="4620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7B6AE8F-1FDF-45CE-BA0A-3A21057C1C7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657705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D2F1D6-4A3F-4505-8AA2-5E53D7EA3C25}" type="datetimeFigureOut">
              <a:rPr lang="en-GB" smtClean="0"/>
              <a:t>30/11/2015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CFD919-48B7-4008-969A-FFD58064E6E6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D2F1D6-4A3F-4505-8AA2-5E53D7EA3C25}" type="datetimeFigureOut">
              <a:rPr lang="en-GB" smtClean="0"/>
              <a:t>30/11/2015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CFD919-48B7-4008-969A-FFD58064E6E6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D2F1D6-4A3F-4505-8AA2-5E53D7EA3C25}" type="datetimeFigureOut">
              <a:rPr lang="en-GB" smtClean="0"/>
              <a:t>30/11/2015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CFD919-48B7-4008-969A-FFD58064E6E6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D2F1D6-4A3F-4505-8AA2-5E53D7EA3C25}" type="datetimeFigureOut">
              <a:rPr lang="en-GB" smtClean="0"/>
              <a:t>30/11/2015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CFD919-48B7-4008-969A-FFD58064E6E6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D2F1D6-4A3F-4505-8AA2-5E53D7EA3C25}" type="datetimeFigureOut">
              <a:rPr lang="en-GB" smtClean="0"/>
              <a:t>30/11/2015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CFD919-48B7-4008-969A-FFD58064E6E6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D2F1D6-4A3F-4505-8AA2-5E53D7EA3C25}" type="datetimeFigureOut">
              <a:rPr lang="en-GB" smtClean="0"/>
              <a:t>30/11/2015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CFD919-48B7-4008-969A-FFD58064E6E6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D2F1D6-4A3F-4505-8AA2-5E53D7EA3C25}" type="datetimeFigureOut">
              <a:rPr lang="en-GB" smtClean="0"/>
              <a:t>30/11/2015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CFD919-48B7-4008-969A-FFD58064E6E6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D2F1D6-4A3F-4505-8AA2-5E53D7EA3C25}" type="datetimeFigureOut">
              <a:rPr lang="en-GB" smtClean="0"/>
              <a:t>30/11/2015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CFD919-48B7-4008-969A-FFD58064E6E6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D2F1D6-4A3F-4505-8AA2-5E53D7EA3C25}" type="datetimeFigureOut">
              <a:rPr lang="en-GB" smtClean="0"/>
              <a:t>30/11/2015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CFD919-48B7-4008-969A-FFD58064E6E6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D2F1D6-4A3F-4505-8AA2-5E53D7EA3C25}" type="datetimeFigureOut">
              <a:rPr lang="en-GB" smtClean="0"/>
              <a:t>30/11/2015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CFD919-48B7-4008-969A-FFD58064E6E6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D2F1D6-4A3F-4505-8AA2-5E53D7EA3C25}" type="datetimeFigureOut">
              <a:rPr lang="en-GB" smtClean="0"/>
              <a:t>30/11/2015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CFD919-48B7-4008-969A-FFD58064E6E6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D2F1D6-4A3F-4505-8AA2-5E53D7EA3C25}" type="datetimeFigureOut">
              <a:rPr lang="en-GB" smtClean="0"/>
              <a:t>30/11/2015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CFD919-48B7-4008-969A-FFD58064E6E6}" type="slidenum">
              <a:rPr lang="en-GB" smtClean="0"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TextBox 1"/>
          <p:cNvSpPr txBox="1">
            <a:spLocks noChangeArrowheads="1"/>
          </p:cNvSpPr>
          <p:nvPr/>
        </p:nvSpPr>
        <p:spPr bwMode="auto">
          <a:xfrm>
            <a:off x="6011863" y="2420938"/>
            <a:ext cx="27368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/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35034222"/>
              </p:ext>
            </p:extLst>
          </p:nvPr>
        </p:nvGraphicFramePr>
        <p:xfrm>
          <a:off x="35496" y="170442"/>
          <a:ext cx="8928992" cy="802956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8928992"/>
              </a:tblGrid>
              <a:tr h="331562">
                <a:tc>
                  <a:txBody>
                    <a:bodyPr/>
                    <a:lstStyle/>
                    <a:p>
                      <a:r>
                        <a:rPr lang="en-US" sz="2000" smtClean="0">
                          <a:latin typeface="+mn-lt"/>
                        </a:rPr>
                        <a:t>Web </a:t>
                      </a:r>
                      <a:r>
                        <a:rPr lang="en-US" sz="2000" dirty="0" smtClean="0">
                          <a:latin typeface="+mn-lt"/>
                        </a:rPr>
                        <a:t>Authoring (Ski Resort</a:t>
                      </a:r>
                      <a:r>
                        <a:rPr lang="en-US" sz="2000" baseline="0" dirty="0" smtClean="0">
                          <a:latin typeface="+mn-lt"/>
                        </a:rPr>
                        <a:t> Task)</a:t>
                      </a:r>
                      <a:endParaRPr lang="en-GB" sz="2000" dirty="0">
                        <a:latin typeface="+mn-lt"/>
                      </a:endParaRPr>
                    </a:p>
                  </a:txBody>
                  <a:tcPr marL="91436" marR="91436">
                    <a:solidFill>
                      <a:srgbClr val="002060"/>
                    </a:solidFill>
                  </a:tcPr>
                </a:tc>
              </a:tr>
              <a:tr h="40671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en-US" sz="18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Task</a:t>
                      </a:r>
                      <a:r>
                        <a:rPr lang="en-US" sz="1800" b="1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800" b="1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 – Graphics</a:t>
                      </a:r>
                      <a:endParaRPr lang="en-GB" sz="1800" b="1" i="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36" marR="91436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85242569"/>
              </p:ext>
            </p:extLst>
          </p:nvPr>
        </p:nvGraphicFramePr>
        <p:xfrm>
          <a:off x="35495" y="993361"/>
          <a:ext cx="8928993" cy="5735491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8928993"/>
              </a:tblGrid>
              <a:tr h="1643551">
                <a:tc>
                  <a:txBody>
                    <a:bodyPr/>
                    <a:lstStyle/>
                    <a:p>
                      <a:pPr marL="0" indent="0">
                        <a:buFont typeface="+mj-lt"/>
                        <a:buNone/>
                      </a:pPr>
                      <a:endParaRPr lang="en-GB" sz="1000" b="1" i="0" u="none" kern="1200" baseline="0" dirty="0" smtClean="0">
                        <a:solidFill>
                          <a:srgbClr val="FF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228600" indent="-228600">
                        <a:buFont typeface="+mj-lt"/>
                        <a:buAutoNum type="arabicPeriod"/>
                      </a:pPr>
                      <a:r>
                        <a:rPr lang="en-GB" sz="1600" b="1" i="0" u="none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Open the</a:t>
                      </a:r>
                      <a:r>
                        <a:rPr lang="en-GB" sz="1600" b="1" i="0" u="none" kern="1200" baseline="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600" b="1" i="0" u="none" kern="1200" baseline="0" dirty="0" err="1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SkiImageC</a:t>
                      </a:r>
                      <a:r>
                        <a:rPr lang="en-GB" sz="1600" b="1" i="0" u="none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image in a suitable graphics software: </a:t>
                      </a:r>
                    </a:p>
                    <a:p>
                      <a:pPr marL="800100" lvl="1" indent="-342900">
                        <a:buFont typeface="+mj-lt"/>
                        <a:buAutoNum type="arabicPeriod"/>
                      </a:pPr>
                      <a:r>
                        <a:rPr lang="en-GB" sz="1600" b="0" i="0" u="none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Change the width of the image to 400px wide and maintain the aspect ratio. </a:t>
                      </a:r>
                    </a:p>
                    <a:p>
                      <a:pPr marL="800100" lvl="1" indent="-342900">
                        <a:buFont typeface="+mj-lt"/>
                        <a:buAutoNum type="arabicPeriod"/>
                      </a:pPr>
                      <a:r>
                        <a:rPr lang="en-GB" sz="1600" b="0" i="0" u="none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Reduce the resolution (quality) of the image so the file size is less than 40k.</a:t>
                      </a:r>
                    </a:p>
                    <a:p>
                      <a:pPr marL="800100" lvl="1" indent="-342900">
                        <a:buFont typeface="+mj-lt"/>
                        <a:buAutoNum type="arabicPeriod"/>
                      </a:pPr>
                      <a:r>
                        <a:rPr lang="en-GB" sz="1600" b="0" i="0" u="none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Export as a </a:t>
                      </a:r>
                      <a:r>
                        <a:rPr lang="en-GB" sz="1600" b="0" i="0" u="none" kern="1200" baseline="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jpeg</a:t>
                      </a:r>
                      <a:r>
                        <a:rPr lang="en-GB" sz="1600" b="0" i="0" u="none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and name the file </a:t>
                      </a:r>
                      <a:r>
                        <a:rPr lang="en-GB" sz="1600" b="0" i="0" u="none" kern="1200" baseline="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Ski_C</a:t>
                      </a:r>
                      <a:endParaRPr lang="en-GB" sz="1600" b="0" i="0" u="none" kern="1200" baseline="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228600" indent="-228600">
                        <a:buFont typeface="+mj-lt"/>
                        <a:buAutoNum type="arabicPeriod"/>
                      </a:pPr>
                      <a:endParaRPr lang="en-GB" sz="1600" b="1" i="0" u="none" kern="1200" baseline="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indent="0">
                        <a:buFont typeface="+mj-lt"/>
                        <a:buNone/>
                      </a:pPr>
                      <a:endParaRPr lang="en-GB" sz="1000" b="1" i="0" u="none" kern="1200" baseline="0" dirty="0" smtClean="0">
                        <a:solidFill>
                          <a:srgbClr val="FF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354320"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endParaRPr lang="en-GB" sz="1050" b="1" i="0" u="none" kern="1200" baseline="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indent="0">
                        <a:buFont typeface="+mj-lt"/>
                        <a:buNone/>
                      </a:pPr>
                      <a:r>
                        <a:rPr lang="en-GB" sz="1600" b="1" i="0" u="none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2. Open the</a:t>
                      </a:r>
                      <a:r>
                        <a:rPr lang="en-GB" sz="1600" b="1" i="0" u="none" kern="1200" baseline="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600" b="1" i="0" u="none" kern="1200" baseline="0" dirty="0" err="1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LearnE</a:t>
                      </a:r>
                      <a:r>
                        <a:rPr lang="en-GB" sz="1600" b="1" i="0" u="none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image in a suitable graphics software: </a:t>
                      </a:r>
                    </a:p>
                    <a:p>
                      <a:pPr marL="800100" lvl="1" indent="-342900">
                        <a:buFont typeface="+mj-lt"/>
                        <a:buAutoNum type="arabicPeriod"/>
                      </a:pPr>
                      <a:r>
                        <a:rPr lang="en-GB" sz="1600" b="0" i="0" u="none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Flip the image – Horizontal</a:t>
                      </a:r>
                    </a:p>
                    <a:p>
                      <a:pPr marL="800100" lvl="1" indent="-342900">
                        <a:buFont typeface="+mj-lt"/>
                        <a:buAutoNum type="arabicPeriod"/>
                      </a:pPr>
                      <a:r>
                        <a:rPr lang="en-GB" sz="1600" b="0" i="0" u="none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Save the changes. </a:t>
                      </a:r>
                    </a:p>
                    <a:p>
                      <a:pPr marL="800100" lvl="1" indent="-342900">
                        <a:buFont typeface="+mj-lt"/>
                        <a:buAutoNum type="arabicPeriod"/>
                      </a:pPr>
                      <a:endParaRPr lang="en-GB" sz="1600" b="0" i="0" u="none" kern="1200" baseline="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5432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en-GB" sz="1600" b="1" i="0" u="none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3. In a suitable graphics software you will create an animated GIF image to promote the ski resort: </a:t>
                      </a:r>
                    </a:p>
                    <a:p>
                      <a:pPr marL="800100" marR="0" lvl="1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  <a:defRPr/>
                      </a:pPr>
                      <a:r>
                        <a:rPr lang="en-GB" sz="1600" b="0" i="0" u="none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Set the canvas to the following size: Width </a:t>
                      </a:r>
                      <a:r>
                        <a:rPr lang="en-GB" sz="1600" b="0" i="0" u="none" kern="1200" baseline="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400</a:t>
                      </a:r>
                      <a:r>
                        <a:rPr lang="en-GB" sz="1600" b="0" i="0" u="none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Height </a:t>
                      </a:r>
                      <a:r>
                        <a:rPr lang="en-GB" sz="1600" b="0" i="0" u="none" kern="1200" baseline="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100</a:t>
                      </a:r>
                    </a:p>
                    <a:p>
                      <a:pPr marL="800100" marR="0" lvl="1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  <a:defRPr/>
                      </a:pPr>
                      <a:r>
                        <a:rPr lang="en-GB" sz="1600" b="0" i="0" u="none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Create 5 States – </a:t>
                      </a:r>
                      <a:r>
                        <a:rPr lang="en-GB" sz="1600" b="0" i="0" u="none" kern="1200" baseline="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Set appropriate frame rate</a:t>
                      </a:r>
                    </a:p>
                    <a:p>
                      <a:pPr marL="800100" marR="0" lvl="1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  <a:defRPr/>
                      </a:pPr>
                      <a:r>
                        <a:rPr lang="en-GB" sz="1600" b="0" i="0" u="none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 </a:t>
                      </a:r>
                      <a:r>
                        <a:rPr lang="en-GB" sz="1600" b="0" i="0" u="none" kern="1200" baseline="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each state </a:t>
                      </a:r>
                      <a:r>
                        <a:rPr lang="en-GB" sz="1600" b="0" i="0" u="none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you will include a </a:t>
                      </a:r>
                      <a:r>
                        <a:rPr lang="en-GB" sz="1600" b="0" i="0" u="none" kern="1200" baseline="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different image </a:t>
                      </a:r>
                      <a:r>
                        <a:rPr lang="en-GB" sz="1600" b="0" i="0" u="none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with </a:t>
                      </a:r>
                      <a:r>
                        <a:rPr lang="en-GB" sz="1600" b="0" i="0" u="none" kern="1200" baseline="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appropriate text</a:t>
                      </a:r>
                      <a:r>
                        <a:rPr lang="en-GB" sz="1600" b="0" i="0" u="none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 </a:t>
                      </a:r>
                    </a:p>
                    <a:p>
                      <a:pPr marL="800100" marR="0" lvl="1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  <a:defRPr/>
                      </a:pPr>
                      <a:r>
                        <a:rPr lang="en-GB" sz="1600" b="0" i="0" u="none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You will export the image as a </a:t>
                      </a:r>
                      <a:r>
                        <a:rPr lang="en-GB" sz="1600" b="0" i="0" u="none" kern="1200" baseline="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GIF </a:t>
                      </a:r>
                      <a:r>
                        <a:rPr lang="en-GB" sz="1600" b="0" i="0" u="none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and will select </a:t>
                      </a:r>
                      <a:r>
                        <a:rPr lang="en-GB" sz="1600" b="0" i="0" u="none" kern="1200" baseline="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256 colours</a:t>
                      </a:r>
                      <a:r>
                        <a:rPr lang="en-GB" sz="1600" b="0" i="0" u="none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</a:p>
                    <a:p>
                      <a:pPr marL="800100" marR="0" lvl="1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  <a:defRPr/>
                      </a:pPr>
                      <a:r>
                        <a:rPr lang="en-GB" sz="1600" b="0" i="0" u="none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You will name the file </a:t>
                      </a:r>
                      <a:r>
                        <a:rPr lang="en-GB" sz="1600" b="0" i="0" u="none" kern="1200" baseline="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Promotion</a:t>
                      </a:r>
                    </a:p>
                    <a:p>
                      <a:pPr marL="0" lvl="0" indent="0">
                        <a:buFont typeface="+mj-lt"/>
                        <a:buNone/>
                      </a:pPr>
                      <a:endParaRPr lang="en-GB" sz="1600" b="0" i="0" u="none" kern="1200" baseline="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54320">
                <a:tc>
                  <a:txBody>
                    <a:bodyPr/>
                    <a:lstStyle/>
                    <a:p>
                      <a:pPr marL="0" indent="0">
                        <a:buFont typeface="+mj-lt"/>
                        <a:buNone/>
                      </a:pPr>
                      <a:r>
                        <a:rPr lang="en-GB" sz="1600" b="1" i="0" u="none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4. Open the</a:t>
                      </a:r>
                      <a:r>
                        <a:rPr lang="en-GB" sz="1600" b="1" i="0" u="none" kern="1200" baseline="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600" b="1" i="0" u="none" kern="1200" baseline="0" dirty="0" err="1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BookingL</a:t>
                      </a:r>
                      <a:r>
                        <a:rPr lang="en-GB" sz="1600" b="1" i="0" u="none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image in a suitable graphics software: </a:t>
                      </a:r>
                    </a:p>
                    <a:p>
                      <a:pPr marL="800100" lvl="1" indent="-342900">
                        <a:buFont typeface="+mj-lt"/>
                        <a:buAutoNum type="arabicPeriod"/>
                      </a:pPr>
                      <a:r>
                        <a:rPr lang="en-GB" sz="1600" b="0" i="0" u="none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Apply greyscale to the image.</a:t>
                      </a:r>
                    </a:p>
                    <a:p>
                      <a:pPr marL="800100" lvl="1" indent="-342900">
                        <a:buFont typeface="+mj-lt"/>
                        <a:buAutoNum type="arabicPeriod"/>
                      </a:pPr>
                      <a:r>
                        <a:rPr lang="en-GB" sz="1600" b="0" i="0" u="none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Save the changes</a:t>
                      </a:r>
                    </a:p>
                    <a:p>
                      <a:pPr marL="457200" lvl="1" indent="0">
                        <a:buFont typeface="+mj-lt"/>
                        <a:buNone/>
                      </a:pPr>
                      <a:endParaRPr lang="en-GB" sz="1600" b="0" i="0" u="none" kern="1200" baseline="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30" r="44889" b="92330"/>
          <a:stretch/>
        </p:blipFill>
        <p:spPr bwMode="auto">
          <a:xfrm>
            <a:off x="4355976" y="2070461"/>
            <a:ext cx="4248472" cy="4470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560" t="4262" r="36674" b="85836"/>
          <a:stretch/>
        </p:blipFill>
        <p:spPr bwMode="auto">
          <a:xfrm>
            <a:off x="4471472" y="3113180"/>
            <a:ext cx="1065154" cy="607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4311" y="3113180"/>
            <a:ext cx="1173168" cy="5865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288" y="3113180"/>
            <a:ext cx="1173168" cy="5865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768735" y="2711442"/>
            <a:ext cx="11731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/>
              <a:t>Before</a:t>
            </a:r>
            <a:endParaRPr lang="en-GB" dirty="0"/>
          </a:p>
        </p:txBody>
      </p:sp>
      <p:sp>
        <p:nvSpPr>
          <p:cNvPr id="36" name="TextBox 35"/>
          <p:cNvSpPr txBox="1"/>
          <p:nvPr/>
        </p:nvSpPr>
        <p:spPr>
          <a:xfrm>
            <a:off x="7380288" y="2723194"/>
            <a:ext cx="11731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/>
              <a:t>After</a:t>
            </a:r>
            <a:endParaRPr lang="en-GB" dirty="0"/>
          </a:p>
        </p:txBody>
      </p:sp>
      <p:pic>
        <p:nvPicPr>
          <p:cNvPr id="1033" name="Picture 9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414" t="4911" r="20155" b="65516"/>
          <a:stretch/>
        </p:blipFill>
        <p:spPr bwMode="auto">
          <a:xfrm>
            <a:off x="6918275" y="4221088"/>
            <a:ext cx="1632600" cy="12101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4" name="Picture 10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367" t="31359" r="14023" b="39935"/>
          <a:stretch/>
        </p:blipFill>
        <p:spPr bwMode="auto">
          <a:xfrm>
            <a:off x="5403959" y="5733256"/>
            <a:ext cx="2993530" cy="936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78618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TextBox 1"/>
          <p:cNvSpPr txBox="1">
            <a:spLocks noChangeArrowheads="1"/>
          </p:cNvSpPr>
          <p:nvPr/>
        </p:nvSpPr>
        <p:spPr bwMode="auto">
          <a:xfrm>
            <a:off x="6011863" y="2420938"/>
            <a:ext cx="27368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/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96400480"/>
              </p:ext>
            </p:extLst>
          </p:nvPr>
        </p:nvGraphicFramePr>
        <p:xfrm>
          <a:off x="35496" y="170442"/>
          <a:ext cx="8928992" cy="802956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8928992"/>
              </a:tblGrid>
              <a:tr h="331562">
                <a:tc>
                  <a:txBody>
                    <a:bodyPr/>
                    <a:lstStyle/>
                    <a:p>
                      <a:r>
                        <a:rPr lang="en-US" sz="2000" smtClean="0">
                          <a:latin typeface="+mn-lt"/>
                        </a:rPr>
                        <a:t>Web </a:t>
                      </a:r>
                      <a:r>
                        <a:rPr lang="en-US" sz="2000" dirty="0" smtClean="0">
                          <a:latin typeface="+mn-lt"/>
                        </a:rPr>
                        <a:t>Authoring (Ski Resort</a:t>
                      </a:r>
                      <a:r>
                        <a:rPr lang="en-US" sz="2000" baseline="0" dirty="0" smtClean="0">
                          <a:latin typeface="+mn-lt"/>
                        </a:rPr>
                        <a:t> Task)</a:t>
                      </a:r>
                      <a:endParaRPr lang="en-GB" sz="2000" dirty="0">
                        <a:latin typeface="+mn-lt"/>
                      </a:endParaRPr>
                    </a:p>
                  </a:txBody>
                  <a:tcPr marL="91436" marR="91436">
                    <a:solidFill>
                      <a:srgbClr val="002060"/>
                    </a:solidFill>
                  </a:tcPr>
                </a:tc>
              </a:tr>
              <a:tr h="40671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en-US" sz="18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Task</a:t>
                      </a:r>
                      <a:r>
                        <a:rPr lang="en-US" sz="1800" b="1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800" b="1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 – Graphics</a:t>
                      </a:r>
                      <a:endParaRPr lang="en-GB" sz="1800" b="1" i="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36" marR="91436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84078796"/>
              </p:ext>
            </p:extLst>
          </p:nvPr>
        </p:nvGraphicFramePr>
        <p:xfrm>
          <a:off x="35495" y="993361"/>
          <a:ext cx="8928993" cy="574548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8928993"/>
              </a:tblGrid>
              <a:tr h="1643551">
                <a:tc>
                  <a:txBody>
                    <a:bodyPr/>
                    <a:lstStyle/>
                    <a:p>
                      <a:pPr marL="0" indent="0">
                        <a:buFont typeface="+mj-lt"/>
                        <a:buNone/>
                      </a:pPr>
                      <a:endParaRPr lang="en-GB" sz="1000" b="1" i="0" u="none" kern="1200" baseline="0" dirty="0" smtClean="0">
                        <a:solidFill>
                          <a:srgbClr val="FF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228600" indent="-228600">
                        <a:buFont typeface="+mj-lt"/>
                        <a:buAutoNum type="arabicPeriod"/>
                      </a:pPr>
                      <a:r>
                        <a:rPr lang="en-GB" sz="1600" b="1" i="0" u="none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Open the</a:t>
                      </a:r>
                      <a:r>
                        <a:rPr lang="en-GB" sz="1600" b="1" i="0" u="none" kern="1200" baseline="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images highlighted  </a:t>
                      </a:r>
                      <a:r>
                        <a:rPr lang="en-GB" sz="1600" b="1" i="0" u="none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below in a suitable graphics software: </a:t>
                      </a:r>
                    </a:p>
                    <a:p>
                      <a:pPr marL="0" indent="0">
                        <a:buFont typeface="+mj-lt"/>
                        <a:buNone/>
                      </a:pPr>
                      <a:endParaRPr lang="en-GB" sz="1600" b="1" i="0" u="none" kern="1200" baseline="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indent="0">
                        <a:buFont typeface="+mj-lt"/>
                        <a:buNone/>
                      </a:pPr>
                      <a:endParaRPr lang="en-GB" sz="1000" b="1" i="0" u="none" kern="1200" baseline="0" dirty="0" smtClean="0">
                        <a:solidFill>
                          <a:srgbClr val="FF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indent="0">
                        <a:buFont typeface="+mj-lt"/>
                        <a:buNone/>
                      </a:pPr>
                      <a:endParaRPr lang="en-GB" sz="1000" b="1" i="0" u="none" kern="1200" baseline="0" dirty="0" smtClean="0">
                        <a:solidFill>
                          <a:srgbClr val="FF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indent="0">
                        <a:buFont typeface="+mj-lt"/>
                        <a:buNone/>
                      </a:pPr>
                      <a:endParaRPr lang="en-GB" sz="1000" b="1" i="0" u="none" kern="1200" baseline="0" dirty="0" smtClean="0">
                        <a:solidFill>
                          <a:srgbClr val="FF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indent="0">
                        <a:buFont typeface="+mj-lt"/>
                        <a:buNone/>
                      </a:pPr>
                      <a:endParaRPr lang="en-GB" sz="1000" b="1" i="0" u="none" kern="1200" baseline="0" dirty="0" smtClean="0">
                        <a:solidFill>
                          <a:srgbClr val="FF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indent="0">
                        <a:buFont typeface="+mj-lt"/>
                        <a:buNone/>
                      </a:pPr>
                      <a:endParaRPr lang="en-GB" sz="1000" b="1" i="0" u="none" kern="1200" baseline="0" dirty="0" smtClean="0">
                        <a:solidFill>
                          <a:srgbClr val="FF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indent="0">
                        <a:buFont typeface="+mj-lt"/>
                        <a:buNone/>
                      </a:pPr>
                      <a:endParaRPr lang="en-GB" sz="1000" b="1" i="0" u="none" kern="1200" baseline="0" dirty="0" smtClean="0">
                        <a:solidFill>
                          <a:srgbClr val="FF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indent="0">
                        <a:buFont typeface="+mj-lt"/>
                        <a:buNone/>
                      </a:pPr>
                      <a:endParaRPr lang="en-GB" sz="1000" b="1" i="0" u="none" kern="1200" baseline="0" dirty="0" smtClean="0">
                        <a:solidFill>
                          <a:srgbClr val="FF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indent="0">
                        <a:buFont typeface="+mj-lt"/>
                        <a:buNone/>
                      </a:pPr>
                      <a:endParaRPr lang="en-GB" sz="1000" b="1" i="0" u="none" kern="1200" baseline="0" dirty="0" smtClean="0">
                        <a:solidFill>
                          <a:srgbClr val="FF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indent="0">
                        <a:buFont typeface="+mj-lt"/>
                        <a:buNone/>
                      </a:pPr>
                      <a:endParaRPr lang="en-GB" sz="1000" b="1" i="0" u="none" kern="1200" baseline="0" dirty="0" smtClean="0">
                        <a:solidFill>
                          <a:srgbClr val="FF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indent="0">
                        <a:buFont typeface="+mj-lt"/>
                        <a:buNone/>
                      </a:pPr>
                      <a:endParaRPr lang="en-GB" sz="1000" b="1" i="0" u="none" kern="1200" baseline="0" dirty="0" smtClean="0">
                        <a:solidFill>
                          <a:srgbClr val="FF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indent="0">
                        <a:buFont typeface="+mj-lt"/>
                        <a:buNone/>
                      </a:pPr>
                      <a:endParaRPr lang="en-GB" sz="1000" b="1" i="0" u="none" kern="1200" baseline="0" dirty="0" smtClean="0">
                        <a:solidFill>
                          <a:srgbClr val="FF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685800" lvl="1" indent="-228600">
                        <a:buFont typeface="+mj-lt"/>
                        <a:buAutoNum type="arabicPeriod"/>
                      </a:pPr>
                      <a:r>
                        <a:rPr lang="en-GB" sz="1600" b="0" i="0" u="none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Apply appropriate text to each image – Refer to the filename</a:t>
                      </a:r>
                    </a:p>
                    <a:p>
                      <a:pPr marL="685800" lvl="1" indent="-228600">
                        <a:buFont typeface="+mj-lt"/>
                        <a:buAutoNum type="arabicPeriod"/>
                      </a:pPr>
                      <a:r>
                        <a:rPr lang="en-GB" sz="1600" b="0" i="0" u="none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Make sure the formatting is consistent.</a:t>
                      </a:r>
                    </a:p>
                    <a:p>
                      <a:pPr marL="685800" lvl="1" indent="-228600">
                        <a:buFont typeface="+mj-lt"/>
                        <a:buAutoNum type="arabicPeriod"/>
                      </a:pPr>
                      <a:r>
                        <a:rPr lang="en-GB" sz="1600" b="0" i="0" u="none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Save the changes</a:t>
                      </a:r>
                    </a:p>
                    <a:p>
                      <a:pPr marL="685800" lvl="1" indent="-228600">
                        <a:buFont typeface="+mj-lt"/>
                        <a:buAutoNum type="arabicPeriod"/>
                      </a:pPr>
                      <a:endParaRPr lang="en-GB" sz="500" b="0" i="0" u="none" kern="1200" baseline="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45720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en-GB" sz="1600" b="0" i="0" u="none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(You can include shapes so that the text stands out) 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1643551">
                <a:tc>
                  <a:txBody>
                    <a:bodyPr/>
                    <a:lstStyle/>
                    <a:p>
                      <a:pPr marL="342900" marR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  <a:defRPr/>
                      </a:pPr>
                      <a:r>
                        <a:rPr lang="en-GB" sz="1600" b="1" i="0" u="none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Open the</a:t>
                      </a:r>
                      <a:r>
                        <a:rPr lang="en-GB" sz="1600" b="1" i="0" u="none" kern="1200" baseline="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600" b="1" i="0" u="none" kern="1200" baseline="0" dirty="0" err="1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Backgroundimage</a:t>
                      </a:r>
                      <a:r>
                        <a:rPr lang="en-GB" sz="1600" b="1" i="0" u="none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image in a suitable graphics software: </a:t>
                      </a:r>
                    </a:p>
                    <a:p>
                      <a:pPr marL="800100" marR="0" lvl="1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  <a:defRPr/>
                      </a:pPr>
                      <a:r>
                        <a:rPr lang="en-GB" sz="1600" b="0" i="0" u="none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Crop the image so the green rectangle is not included.</a:t>
                      </a:r>
                    </a:p>
                    <a:p>
                      <a:pPr marL="800100" marR="0" lvl="1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  <a:defRPr/>
                      </a:pPr>
                      <a:r>
                        <a:rPr lang="en-GB" sz="1600" b="0" i="0" u="none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Make sure the crop area shows the sizes below:</a:t>
                      </a:r>
                    </a:p>
                    <a:p>
                      <a:pPr marL="800100" marR="0" lvl="1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  <a:defRPr/>
                      </a:pPr>
                      <a:r>
                        <a:rPr lang="en-GB" sz="1600" b="0" i="0" u="none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Save the changes</a:t>
                      </a:r>
                    </a:p>
                    <a:p>
                      <a:pPr marL="0" indent="0">
                        <a:buFont typeface="+mj-lt"/>
                        <a:buNone/>
                      </a:pPr>
                      <a:endParaRPr lang="en-GB" sz="1600" b="1" i="0" u="none" kern="1200" baseline="0" dirty="0" smtClean="0">
                        <a:solidFill>
                          <a:srgbClr val="FF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indent="0">
                        <a:buFont typeface="+mj-lt"/>
                        <a:buNone/>
                      </a:pPr>
                      <a:endParaRPr lang="en-GB" sz="1600" b="1" i="0" u="none" kern="1200" baseline="0" dirty="0" smtClean="0">
                        <a:solidFill>
                          <a:srgbClr val="FF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indent="0">
                        <a:buFont typeface="+mj-lt"/>
                        <a:buNone/>
                      </a:pPr>
                      <a:endParaRPr lang="en-GB" sz="1600" b="1" i="0" u="none" kern="1200" baseline="0" dirty="0" smtClean="0">
                        <a:solidFill>
                          <a:srgbClr val="FF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indent="0">
                        <a:buFont typeface="+mj-lt"/>
                        <a:buNone/>
                      </a:pPr>
                      <a:endParaRPr lang="en-GB" sz="1600" b="1" i="0" u="none" kern="1200" baseline="0" dirty="0" smtClean="0">
                        <a:solidFill>
                          <a:srgbClr val="FF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indent="0">
                        <a:buFont typeface="+mj-lt"/>
                        <a:buNone/>
                      </a:pPr>
                      <a:endParaRPr lang="en-GB" sz="1600" b="1" i="0" u="none" kern="1200" baseline="0" dirty="0" smtClean="0">
                        <a:solidFill>
                          <a:srgbClr val="FF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068" t="22889" r="51900" b="58604"/>
          <a:stretch/>
        </p:blipFill>
        <p:spPr bwMode="auto">
          <a:xfrm>
            <a:off x="201881" y="1674421"/>
            <a:ext cx="4037610" cy="1353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230" y="1732246"/>
            <a:ext cx="1747270" cy="8736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1731757"/>
            <a:ext cx="1748248" cy="8741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4931281" y="2728259"/>
            <a:ext cx="11731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/>
              <a:t>Before</a:t>
            </a:r>
            <a:endParaRPr lang="en-GB" dirty="0"/>
          </a:p>
        </p:txBody>
      </p:sp>
      <p:sp>
        <p:nvSpPr>
          <p:cNvPr id="16" name="TextBox 15"/>
          <p:cNvSpPr txBox="1"/>
          <p:nvPr/>
        </p:nvSpPr>
        <p:spPr>
          <a:xfrm>
            <a:off x="6947772" y="2723194"/>
            <a:ext cx="11731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/>
              <a:t>After</a:t>
            </a:r>
            <a:endParaRPr lang="en-GB" dirty="0"/>
          </a:p>
        </p:txBody>
      </p:sp>
      <p:pic>
        <p:nvPicPr>
          <p:cNvPr id="2054" name="Picture 6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9553" b="5429"/>
          <a:stretch/>
        </p:blipFill>
        <p:spPr bwMode="auto">
          <a:xfrm>
            <a:off x="6230335" y="4642174"/>
            <a:ext cx="2575974" cy="1944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17" t="80235" r="89508" b="5154"/>
          <a:stretch/>
        </p:blipFill>
        <p:spPr bwMode="auto">
          <a:xfrm>
            <a:off x="3131840" y="5360964"/>
            <a:ext cx="1016116" cy="12504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ight Arrow 5"/>
          <p:cNvSpPr/>
          <p:nvPr/>
        </p:nvSpPr>
        <p:spPr>
          <a:xfrm rot="10800000">
            <a:off x="4239490" y="6298967"/>
            <a:ext cx="2090383" cy="25155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 6"/>
          <p:cNvSpPr/>
          <p:nvPr/>
        </p:nvSpPr>
        <p:spPr>
          <a:xfrm>
            <a:off x="6391500" y="6298968"/>
            <a:ext cx="412748" cy="31242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07236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5747</TotalTime>
  <Words>272</Words>
  <Application>Microsoft Office PowerPoint</Application>
  <PresentationFormat>On-screen Show (4:3)</PresentationFormat>
  <Paragraphs>52</Paragraphs>
  <Slides>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3" baseType="lpstr">
      <vt:lpstr>Office Theme</vt:lpstr>
      <vt:lpstr>PowerPoint Presentation</vt:lpstr>
      <vt:lpstr>PowerPoint Presentation</vt:lpstr>
    </vt:vector>
  </TitlesOfParts>
  <Company>All Saints Catholic College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yahmad</dc:creator>
  <cp:lastModifiedBy>yahmad</cp:lastModifiedBy>
  <cp:revision>360</cp:revision>
  <cp:lastPrinted>2014-04-30T05:07:10Z</cp:lastPrinted>
  <dcterms:created xsi:type="dcterms:W3CDTF">2012-07-13T15:47:49Z</dcterms:created>
  <dcterms:modified xsi:type="dcterms:W3CDTF">2015-11-30T17:02:24Z</dcterms:modified>
</cp:coreProperties>
</file>