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A7C61-6C39-4F15-A9F4-2A7D6F79E5DA}" type="datetimeFigureOut">
              <a:rPr lang="en-GB" smtClean="0"/>
              <a:t>17/04/2017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EC33F-A311-4CC2-B458-5356B36E4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13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28427"/>
            <a:ext cx="482869" cy="49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1066800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82148967"/>
              </p:ext>
            </p:extLst>
          </p:nvPr>
        </p:nvGraphicFramePr>
        <p:xfrm>
          <a:off x="685800" y="162560"/>
          <a:ext cx="8229600" cy="792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0"/>
              </a:tblGrid>
              <a:tr h="38100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ICT IGCSE</a:t>
                      </a:r>
                      <a:endParaRPr lang="en-GB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Hotel Task</a:t>
                      </a:r>
                      <a:endParaRPr lang="en-GB" sz="20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52400" y="0"/>
            <a:ext cx="381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9835" y="2057400"/>
            <a:ext cx="461665" cy="48006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b="1" dirty="0" smtClean="0"/>
              <a:t>Chapter 21: Web Authoring</a:t>
            </a:r>
            <a:endParaRPr lang="en-US" b="1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38100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WWW.YAHMAD.CO.UK</a:t>
            </a:r>
            <a:endParaRPr lang="en-GB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554746"/>
              </p:ext>
            </p:extLst>
          </p:nvPr>
        </p:nvGraphicFramePr>
        <p:xfrm>
          <a:off x="685800" y="1066800"/>
          <a:ext cx="8229600" cy="527356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70517"/>
                <a:gridCol w="7159083"/>
              </a:tblGrid>
              <a:tr h="319510">
                <a:tc gridSpan="2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Create a new stylesheet called </a:t>
                      </a:r>
                      <a:r>
                        <a:rPr lang="en-US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Hotel Style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951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Style Sheet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9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Arial</a:t>
                      </a:r>
                      <a:r>
                        <a:rPr lang="en-GB" sz="1600" baseline="0" dirty="0" smtClean="0"/>
                        <a:t> Font, Centre, Bold &amp; 22PX</a:t>
                      </a:r>
                      <a:endParaRPr lang="en-GB" sz="1600" dirty="0" smtClean="0"/>
                    </a:p>
                  </a:txBody>
                  <a:tcPr marL="68580" marR="68580" marT="0" marB="0"/>
                </a:tc>
              </a:tr>
              <a:tr h="319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H2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Browsers Default Sans-</a:t>
                      </a:r>
                      <a:r>
                        <a:rPr lang="en-GB" sz="1600" baseline="0" dirty="0" smtClean="0"/>
                        <a:t> Serif Font, Italic Left &amp; 16PX</a:t>
                      </a:r>
                      <a:endParaRPr lang="en-GB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0" marB="0"/>
                </a:tc>
              </a:tr>
              <a:tr h="315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H3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Browsers Default </a:t>
                      </a:r>
                      <a:r>
                        <a:rPr lang="en-GB" sz="1600" baseline="0" dirty="0" smtClean="0"/>
                        <a:t>Serif Font, Centre &amp; 18PX</a:t>
                      </a:r>
                      <a:endParaRPr lang="en-GB" sz="1600" dirty="0" smtClean="0"/>
                    </a:p>
                  </a:txBody>
                  <a:tcPr marL="68580" marR="68580" marT="0" marB="0"/>
                </a:tc>
              </a:tr>
              <a:tr h="315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Helvetica, but if not available then Arial, or if these fonts are not available, then browser’s default sans-serif font, Bold </a:t>
                      </a:r>
                      <a:r>
                        <a:rPr lang="en-GB" sz="1600" baseline="0" dirty="0" smtClean="0"/>
                        <a:t>&amp; 16PX</a:t>
                      </a:r>
                      <a:endParaRPr lang="en-US" sz="1600" b="1" dirty="0" smtClean="0"/>
                    </a:p>
                  </a:txBody>
                  <a:tcPr marL="68580" marR="68580" marT="0" marB="0"/>
                </a:tc>
              </a:tr>
              <a:tr h="319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Times New Roman</a:t>
                      </a:r>
                      <a:r>
                        <a:rPr lang="en-GB" sz="1600" baseline="0" dirty="0" smtClean="0"/>
                        <a:t> Font, Fully Justified &amp; 12PX </a:t>
                      </a:r>
                      <a:endParaRPr lang="en-US" sz="1600" b="1" dirty="0" smtClean="0"/>
                    </a:p>
                  </a:txBody>
                  <a:tcPr marL="68580" marR="68580" marT="0" marB="0"/>
                </a:tc>
              </a:tr>
              <a:tr h="319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Arial, </a:t>
                      </a:r>
                      <a:r>
                        <a:rPr lang="en-GB" sz="1600" baseline="0" dirty="0" smtClean="0"/>
                        <a:t>14PX</a:t>
                      </a:r>
                      <a:endParaRPr lang="en-GB" sz="1600" dirty="0"/>
                    </a:p>
                  </a:txBody>
                  <a:tcPr marL="68580" marR="68580" marT="0" marB="0"/>
                </a:tc>
              </a:tr>
              <a:tr h="319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OL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Decimal, Italic</a:t>
                      </a:r>
                      <a:endParaRPr lang="en-GB" sz="1600" dirty="0"/>
                    </a:p>
                  </a:txBody>
                  <a:tcPr marL="68580" marR="68580" marT="0" marB="0"/>
                </a:tc>
              </a:tr>
              <a:tr h="319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UL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Square</a:t>
                      </a:r>
                      <a:endParaRPr lang="en-GB" sz="1600" dirty="0"/>
                    </a:p>
                  </a:txBody>
                  <a:tcPr marL="68580" marR="68580" marT="0" marB="0"/>
                </a:tc>
              </a:tr>
              <a:tr h="31951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Table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Padding:</a:t>
                      </a:r>
                      <a:r>
                        <a:rPr lang="en-GB" sz="1600" baseline="0" dirty="0" smtClean="0"/>
                        <a:t> Top 5 PX &amp; Bottom 5PX</a:t>
                      </a:r>
                      <a:endParaRPr lang="en-GB" sz="1600" dirty="0"/>
                    </a:p>
                  </a:txBody>
                  <a:tcPr marL="68580" marR="68580" marT="0" marB="0"/>
                </a:tc>
              </a:tr>
              <a:tr h="31951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Margin: Right &amp;</a:t>
                      </a:r>
                      <a:r>
                        <a:rPr lang="en-GB" sz="1600" baseline="0" dirty="0" smtClean="0"/>
                        <a:t> Left Auto (Centre Aligned)</a:t>
                      </a:r>
                      <a:endParaRPr lang="en-GB" sz="1600" dirty="0"/>
                    </a:p>
                  </a:txBody>
                  <a:tcPr marL="68580" marR="68580" marT="0" marB="0"/>
                </a:tc>
              </a:tr>
              <a:tr h="31951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Internal gridline width</a:t>
                      </a:r>
                      <a:r>
                        <a:rPr lang="en-GB" sz="1600" baseline="0" dirty="0" smtClean="0"/>
                        <a:t> 1 PX </a:t>
                      </a:r>
                      <a:endParaRPr lang="en-GB" sz="1600" dirty="0"/>
                    </a:p>
                  </a:txBody>
                  <a:tcPr marL="68580" marR="68580" marT="0" marB="0"/>
                </a:tc>
              </a:tr>
              <a:tr h="31398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External gridline width</a:t>
                      </a:r>
                      <a:r>
                        <a:rPr lang="en-GB" sz="1600" baseline="0" dirty="0" smtClean="0"/>
                        <a:t> 3 PX </a:t>
                      </a:r>
                      <a:endParaRPr lang="en-GB" sz="1600" dirty="0" smtClean="0"/>
                    </a:p>
                  </a:txBody>
                  <a:tcPr marL="68580" marR="68580" marT="0" marB="0"/>
                </a:tc>
              </a:tr>
              <a:tr h="33444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All Collapsed</a:t>
                      </a:r>
                      <a:endParaRPr lang="en-GB" sz="1600" dirty="0"/>
                    </a:p>
                  </a:txBody>
                  <a:tcPr marL="68580" marR="68580" marT="0" marB="0"/>
                </a:tc>
              </a:tr>
              <a:tr h="30753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All Solid Line</a:t>
                      </a:r>
                      <a:endParaRPr lang="en-GB" sz="16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5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615702"/>
              </p:ext>
            </p:extLst>
          </p:nvPr>
        </p:nvGraphicFramePr>
        <p:xfrm>
          <a:off x="685800" y="1066800"/>
          <a:ext cx="4032448" cy="489724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22499"/>
                <a:gridCol w="1321717"/>
                <a:gridCol w="576064"/>
                <a:gridCol w="792088"/>
                <a:gridCol w="720080"/>
              </a:tblGrid>
              <a:tr h="326681">
                <a:tc gridSpan="5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Apply Color Attributes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800" b="1" i="0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6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Style Sheet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Colour Components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Style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Attribute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Red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Green</a:t>
                      </a:r>
                      <a:endParaRPr lang="en-US" dirty="0"/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Blue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30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Body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/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Yellow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Full</a:t>
                      </a:r>
                      <a:r>
                        <a:rPr lang="en-GB" sz="1200" baseline="0" dirty="0" smtClean="0"/>
                        <a:t> Red</a:t>
                      </a:r>
                      <a:endParaRPr lang="en-GB" sz="12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No Green</a:t>
                      </a:r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No Blue</a:t>
                      </a:r>
                      <a:endParaRPr lang="en-US" sz="1200" dirty="0"/>
                    </a:p>
                  </a:txBody>
                  <a:tcPr marL="68580" marR="68580" marT="0" marB="0"/>
                </a:tc>
              </a:tr>
              <a:tr h="330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H2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Black</a:t>
                      </a:r>
                      <a:endParaRPr lang="en-GB" sz="120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H3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No Red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No Green</a:t>
                      </a:r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Full Blue</a:t>
                      </a:r>
                      <a:endParaRPr lang="en-US" sz="1200" dirty="0"/>
                    </a:p>
                  </a:txBody>
                  <a:tcPr marL="68580" marR="68580" marT="0" marB="0"/>
                </a:tc>
              </a:tr>
              <a:tr h="394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/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Black</a:t>
                      </a:r>
                      <a:endParaRPr lang="en-US" sz="120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0" marB="0"/>
                </a:tc>
              </a:tr>
              <a:tr h="330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Black</a:t>
                      </a:r>
                      <a:endParaRPr lang="en-US" sz="120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0" marB="0"/>
                </a:tc>
              </a:tr>
              <a:tr h="330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OL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No Red</a:t>
                      </a:r>
                      <a:endParaRPr lang="en-GB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NO </a:t>
                      </a:r>
                    </a:p>
                    <a:p>
                      <a:pPr algn="ctr"/>
                      <a:r>
                        <a:rPr lang="en-GB" sz="1200" baseline="0" dirty="0" smtClean="0"/>
                        <a:t>Green</a:t>
                      </a:r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Dark Blue</a:t>
                      </a:r>
                      <a:endParaRPr lang="en-US" sz="1200" dirty="0"/>
                    </a:p>
                  </a:txBody>
                  <a:tcPr marL="68580" marR="68580" marT="0" marB="0"/>
                </a:tc>
              </a:tr>
              <a:tr h="330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UL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50% Red</a:t>
                      </a:r>
                      <a:endParaRPr lang="en-GB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No Green</a:t>
                      </a:r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No Blue</a:t>
                      </a:r>
                      <a:endParaRPr lang="en-US" sz="1200" dirty="0"/>
                    </a:p>
                  </a:txBody>
                  <a:tcPr marL="68580" marR="68580" marT="0" marB="0"/>
                </a:tc>
              </a:tr>
              <a:tr h="33026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Table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External Border</a:t>
                      </a:r>
                      <a:endParaRPr lang="en-GB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No Red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No Green</a:t>
                      </a:r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Full Blue</a:t>
                      </a:r>
                      <a:endParaRPr lang="en-US" sz="1200" dirty="0"/>
                    </a:p>
                  </a:txBody>
                  <a:tcPr marL="68580" marR="68580" marT="0" marB="0"/>
                </a:tc>
              </a:tr>
              <a:tr h="3302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Internal</a:t>
                      </a:r>
                      <a:r>
                        <a:rPr lang="en-GB" sz="1400" b="1" baseline="0" dirty="0" smtClean="0"/>
                        <a:t> border</a:t>
                      </a:r>
                      <a:endParaRPr lang="en-GB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No</a:t>
                      </a:r>
                      <a:r>
                        <a:rPr lang="en-GB" sz="1200" baseline="0" dirty="0" smtClean="0"/>
                        <a:t> Red</a:t>
                      </a:r>
                      <a:endParaRPr lang="en-GB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Dark Green</a:t>
                      </a:r>
                      <a:endParaRPr lang="en-US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No Blue</a:t>
                      </a:r>
                      <a:endParaRPr lang="en-US" sz="1200" dirty="0"/>
                    </a:p>
                  </a:txBody>
                  <a:tcPr marL="68580" marR="68580" marT="0" marB="0"/>
                </a:tc>
              </a:tr>
              <a:tr h="3302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Background</a:t>
                      </a:r>
                      <a:endParaRPr lang="en-GB" sz="1400" b="1" dirty="0"/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Light Grey</a:t>
                      </a:r>
                      <a:endParaRPr lang="en-GB" sz="120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199456"/>
              </p:ext>
            </p:extLst>
          </p:nvPr>
        </p:nvGraphicFramePr>
        <p:xfrm>
          <a:off x="4916372" y="1125713"/>
          <a:ext cx="3999028" cy="4208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09"/>
                <a:gridCol w="495090"/>
                <a:gridCol w="457200"/>
                <a:gridCol w="433671"/>
                <a:gridCol w="2346158"/>
              </a:tblGrid>
              <a:tr h="733567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Red</a:t>
                      </a:r>
                      <a:endParaRPr lang="en-GB" sz="1600" dirty="0"/>
                    </a:p>
                  </a:txBody>
                  <a:tcPr vert="vert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Green</a:t>
                      </a:r>
                      <a:endParaRPr lang="en-GB" sz="1600" dirty="0"/>
                    </a:p>
                  </a:txBody>
                  <a:tcPr vert="vert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Blue</a:t>
                      </a:r>
                      <a:endParaRPr lang="en-GB" sz="1600" dirty="0"/>
                    </a:p>
                  </a:txBody>
                  <a:tcPr vert="vert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GB" sz="2000" dirty="0" smtClean="0">
                          <a:solidFill>
                            <a:srgbClr val="92D050"/>
                          </a:solidFill>
                        </a:rPr>
                        <a:t>G</a:t>
                      </a:r>
                      <a:r>
                        <a:rPr lang="en-GB" sz="2000" dirty="0" smtClean="0">
                          <a:solidFill>
                            <a:srgbClr val="0070C0"/>
                          </a:solidFill>
                        </a:rPr>
                        <a:t>B</a:t>
                      </a:r>
                      <a:endParaRPr lang="en-GB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FF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FF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FF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White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FF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00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00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Full 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Red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00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FF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00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Full </a:t>
                      </a:r>
                      <a:r>
                        <a:rPr lang="en-GB" sz="1400" b="1" dirty="0" smtClean="0">
                          <a:solidFill>
                            <a:srgbClr val="00B050"/>
                          </a:solidFill>
                        </a:rPr>
                        <a:t>Green</a:t>
                      </a:r>
                      <a:endParaRPr lang="en-GB" sz="1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00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00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FF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Full </a:t>
                      </a:r>
                      <a:r>
                        <a:rPr lang="en-GB" sz="1400" b="1" dirty="0" smtClean="0">
                          <a:solidFill>
                            <a:srgbClr val="0070C0"/>
                          </a:solidFill>
                        </a:rPr>
                        <a:t>Blue</a:t>
                      </a:r>
                      <a:endParaRPr lang="en-GB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088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C0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00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00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¾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 ON  (75%) Red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80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00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00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½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 On (50%) Red 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00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00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¼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 on (25%) (Darker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</a:rPr>
                        <a:t> Shade)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00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00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00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OFF (Black)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6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875777"/>
              </p:ext>
            </p:extLst>
          </p:nvPr>
        </p:nvGraphicFramePr>
        <p:xfrm>
          <a:off x="685800" y="1066800"/>
          <a:ext cx="8229600" cy="52120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229600"/>
              </a:tblGrid>
              <a:tr h="31951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Open the Doha and Istanbul HTML webpages in a suitable web authoring package.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Delete the existing style sheet and attach the style sheet created in step 1 to both html pages.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800" b="1" i="0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Open the Katara Cultural Village JPEG and the Museum of Islamic Art JPEG in a suitable application.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800" b="1" i="0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 the width of the image to 200 pixels maintaining the aspect ratio. Save the changes.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 Insert the appropriate animated GIF images into Table 3 replacing the text.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Apply the text styles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shown on the next slides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table 1, 2, 3 &amp; 4 for both webpages.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8) Insert appropriate images in both webpages replacing the insert image text. Refer to the text to choose the most appropriate image.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 appropriate alternative text for each image. </a:t>
                      </a: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160" t="17122" r="19360" b="31513"/>
          <a:stretch/>
        </p:blipFill>
        <p:spPr>
          <a:xfrm>
            <a:off x="2667000" y="2438400"/>
            <a:ext cx="228600" cy="22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502" t="26042" r="93491" b="70834"/>
          <a:stretch/>
        </p:blipFill>
        <p:spPr>
          <a:xfrm>
            <a:off x="1905000" y="1600200"/>
            <a:ext cx="265612" cy="23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0" t="10416" r="27746" b="49316"/>
          <a:stretch/>
        </p:blipFill>
        <p:spPr>
          <a:xfrm>
            <a:off x="967283" y="2623066"/>
            <a:ext cx="8001000" cy="25146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24401" y="2059288"/>
            <a:ext cx="9906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H1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9499" y="3319432"/>
            <a:ext cx="9906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H2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9683" y="4105575"/>
            <a:ext cx="16764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Paragraph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0207" y="4148954"/>
            <a:ext cx="8694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OL List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24401" y="2576555"/>
            <a:ext cx="314580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0488" y="1143000"/>
            <a:ext cx="845024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Table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0057" y="3202288"/>
            <a:ext cx="5066730" cy="16763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4629582"/>
            <a:ext cx="84502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Table </a:t>
            </a:r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6077" t="80208" r="82796" b="12173"/>
          <a:stretch/>
        </p:blipFill>
        <p:spPr>
          <a:xfrm>
            <a:off x="1219201" y="5212956"/>
            <a:ext cx="2095750" cy="8068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9005" t="81250" r="82796" b="10416"/>
          <a:stretch/>
        </p:blipFill>
        <p:spPr>
          <a:xfrm>
            <a:off x="3044876" y="2059288"/>
            <a:ext cx="1576883" cy="9010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9005" t="80820" r="82796" b="8610"/>
          <a:stretch/>
        </p:blipFill>
        <p:spPr>
          <a:xfrm>
            <a:off x="7365808" y="1295400"/>
            <a:ext cx="1576883" cy="1143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34205" t="80208" r="57028" b="11459"/>
          <a:stretch/>
        </p:blipFill>
        <p:spPr>
          <a:xfrm>
            <a:off x="6553200" y="4908155"/>
            <a:ext cx="2315567" cy="123739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878773" y="3335756"/>
            <a:ext cx="1496133" cy="3629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075491" y="2257753"/>
            <a:ext cx="485345" cy="94453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878773" y="3783947"/>
            <a:ext cx="2541326" cy="10489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429500" y="4564797"/>
            <a:ext cx="875445" cy="53282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221696" y="4537821"/>
            <a:ext cx="261628" cy="117906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41238" y="2819949"/>
            <a:ext cx="583163" cy="18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1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20" t="21875" r="27746" b="56250"/>
          <a:stretch/>
        </p:blipFill>
        <p:spPr>
          <a:xfrm>
            <a:off x="709115" y="1443249"/>
            <a:ext cx="8423512" cy="2238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1" t="15625" r="63470" b="27083"/>
          <a:stretch/>
        </p:blipFill>
        <p:spPr>
          <a:xfrm>
            <a:off x="4506531" y="3842670"/>
            <a:ext cx="3277664" cy="2890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75410" y="1453711"/>
            <a:ext cx="9906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H3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1914" y="3141973"/>
            <a:ext cx="9906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H4 </a:t>
            </a:r>
            <a:r>
              <a:rPr lang="en-US" dirty="0" smtClean="0">
                <a:solidFill>
                  <a:schemeClr val="bg1"/>
                </a:solidFill>
              </a:rPr>
              <a:t>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3595" y="2682158"/>
            <a:ext cx="990600" cy="36933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UL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5029200"/>
            <a:ext cx="1590166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Paragraph Style for all remaining text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233" y="1574046"/>
            <a:ext cx="1053721" cy="259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4233" y="1928159"/>
            <a:ext cx="8268837" cy="27397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27312" y="2769429"/>
            <a:ext cx="1856664" cy="28814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14999" y="2265765"/>
            <a:ext cx="1219201" cy="12455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506040" y="3572709"/>
            <a:ext cx="322685" cy="46372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488797" y="4097710"/>
            <a:ext cx="609601" cy="25316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91531" y="4097710"/>
            <a:ext cx="713240" cy="32406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6531" y="5425329"/>
            <a:ext cx="713240" cy="32406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359283" y="3081182"/>
            <a:ext cx="2054447" cy="112056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200913" y="3141973"/>
            <a:ext cx="2562262" cy="215405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20488" y="1034534"/>
            <a:ext cx="845024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Table </a:t>
            </a:r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/>
          <a:srcRect l="9005" t="81250" r="82796" b="10416"/>
          <a:stretch/>
        </p:blipFill>
        <p:spPr>
          <a:xfrm>
            <a:off x="2972652" y="1049109"/>
            <a:ext cx="1223821" cy="6993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/>
          <a:srcRect l="6077" t="80208" r="82796" b="12173"/>
          <a:stretch/>
        </p:blipFill>
        <p:spPr>
          <a:xfrm>
            <a:off x="2414018" y="5290439"/>
            <a:ext cx="1638141" cy="6306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/>
          <a:srcRect l="33602" t="81250" r="58199" b="12500"/>
          <a:stretch/>
        </p:blipFill>
        <p:spPr>
          <a:xfrm>
            <a:off x="7259808" y="4504174"/>
            <a:ext cx="1820856" cy="7803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9005" t="80208" r="82796" b="5208"/>
          <a:stretch/>
        </p:blipFill>
        <p:spPr>
          <a:xfrm>
            <a:off x="870413" y="3685602"/>
            <a:ext cx="1066800" cy="10668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/>
          <a:srcRect l="9005" t="81250" r="82796" b="6250"/>
          <a:stretch/>
        </p:blipFill>
        <p:spPr>
          <a:xfrm>
            <a:off x="6785222" y="1105881"/>
            <a:ext cx="1110303" cy="951688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 flipH="1">
            <a:off x="1665950" y="1422744"/>
            <a:ext cx="480370" cy="3238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75003" y="1370392"/>
            <a:ext cx="9906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H1 Style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6324599" y="1847792"/>
            <a:ext cx="468996" cy="19485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8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0" t="64583" r="54685" b="25000"/>
          <a:stretch/>
        </p:blipFill>
        <p:spPr>
          <a:xfrm>
            <a:off x="1334069" y="2455798"/>
            <a:ext cx="7040880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9326" y="1853994"/>
            <a:ext cx="9906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H1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370198"/>
            <a:ext cx="9906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H2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0488" y="1034534"/>
            <a:ext cx="845024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Table </a:t>
            </a:r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005" t="81250" r="82796" b="10416"/>
          <a:stretch/>
        </p:blipFill>
        <p:spPr>
          <a:xfrm>
            <a:off x="2514600" y="1524000"/>
            <a:ext cx="1223821" cy="699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9005" t="80820" r="82796" b="8610"/>
          <a:stretch/>
        </p:blipFill>
        <p:spPr>
          <a:xfrm>
            <a:off x="2704531" y="3366786"/>
            <a:ext cx="1576883" cy="1143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34068" y="2522104"/>
            <a:ext cx="2628331" cy="271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34069" y="2993582"/>
            <a:ext cx="6477000" cy="25454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54260" y="2152773"/>
            <a:ext cx="520680" cy="3124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821409" y="3097204"/>
            <a:ext cx="684092" cy="3757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1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20532"/>
              </p:ext>
            </p:extLst>
          </p:nvPr>
        </p:nvGraphicFramePr>
        <p:xfrm>
          <a:off x="685800" y="1066800"/>
          <a:ext cx="8229600" cy="52120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229600"/>
              </a:tblGrid>
              <a:tr h="31951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 Set suitable titles for each web page.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 Create internal Hyperlinks between the two pages (Repeat steps for both pages).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367" t="3125" r="55857" b="86459"/>
          <a:stretch/>
        </p:blipFill>
        <p:spPr>
          <a:xfrm>
            <a:off x="701722" y="1402080"/>
            <a:ext cx="6435888" cy="846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916" t="14584" r="40631" b="80208"/>
          <a:stretch/>
        </p:blipFill>
        <p:spPr>
          <a:xfrm>
            <a:off x="2057400" y="3891426"/>
            <a:ext cx="3962400" cy="38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366" t="77082" r="61128" b="12500"/>
          <a:stretch/>
        </p:blipFill>
        <p:spPr>
          <a:xfrm>
            <a:off x="818867" y="4407329"/>
            <a:ext cx="5659271" cy="844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806" t="78125" r="61127" b="12500"/>
          <a:stretch/>
        </p:blipFill>
        <p:spPr>
          <a:xfrm>
            <a:off x="838200" y="5363063"/>
            <a:ext cx="5639937" cy="780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4166" r="59956" b="86458"/>
          <a:stretch/>
        </p:blipFill>
        <p:spPr>
          <a:xfrm>
            <a:off x="701722" y="2353262"/>
            <a:ext cx="6435888" cy="84713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200400" y="4081926"/>
            <a:ext cx="381000" cy="96435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876800" y="4131436"/>
            <a:ext cx="710313" cy="182968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819900" y="4829662"/>
            <a:ext cx="1905000" cy="707886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/>
              <a:t>Preview links in the browser.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6082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524905"/>
              </p:ext>
            </p:extLst>
          </p:nvPr>
        </p:nvGraphicFramePr>
        <p:xfrm>
          <a:off x="685800" y="1066800"/>
          <a:ext cx="8229600" cy="52120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229600"/>
              </a:tblGrid>
              <a:tr h="31951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 Create external links to open on a new window for both webpages.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20" t="21875" r="27746" b="55208"/>
          <a:stretch/>
        </p:blipFill>
        <p:spPr>
          <a:xfrm>
            <a:off x="838200" y="2876991"/>
            <a:ext cx="8001000" cy="1431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9" t="25000" r="27844" b="55208"/>
          <a:stretch/>
        </p:blipFill>
        <p:spPr>
          <a:xfrm>
            <a:off x="838200" y="1524000"/>
            <a:ext cx="8001000" cy="12376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83240" y="1577226"/>
            <a:ext cx="2209800" cy="100903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83240" y="3143206"/>
            <a:ext cx="2209800" cy="112399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-366" t="78677" r="48242" b="11947"/>
          <a:stretch/>
        </p:blipFill>
        <p:spPr>
          <a:xfrm>
            <a:off x="838200" y="4516202"/>
            <a:ext cx="7333580" cy="74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804730"/>
              </p:ext>
            </p:extLst>
          </p:nvPr>
        </p:nvGraphicFramePr>
        <p:xfrm>
          <a:off x="685800" y="1066800"/>
          <a:ext cx="8229600" cy="52120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229600"/>
              </a:tblGrid>
              <a:tr h="31951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 Find and merge the row which contains email us. Create email links to Bookings@gmail.com with a subject line: Summer Hotel Booking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13)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Make the text </a:t>
                      </a:r>
                      <a:r>
                        <a:rPr lang="en-GB" b="0" dirty="0" smtClean="0">
                          <a:solidFill>
                            <a:srgbClr val="FF0000"/>
                          </a:solidFill>
                        </a:rPr>
                        <a:t>Click here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 a hyperlink to return to the top of the page.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14) Make the text </a:t>
                      </a:r>
                      <a:r>
                        <a:rPr lang="en-GB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Click here to return to Istanbul/Doha Hotels</a:t>
                      </a:r>
                      <a:r>
                        <a:rPr lang="en-GB" sz="1800" b="0" i="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hyperlink to return to the hotel table.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15) Create a test table to carry out suitable tests on your website.</a:t>
                      </a: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 can also test the following: 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External links, Email Links, Named anchors, images appearing, correct text styles applied.</a:t>
                      </a: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38200" y="1752600"/>
            <a:ext cx="7026141" cy="707886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 smtClean="0"/>
              <a:t>Email </a:t>
            </a:r>
            <a:r>
              <a:rPr lang="en-GB" sz="2000" b="1" dirty="0" smtClean="0"/>
              <a:t>Link with a subject Line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mailto:</a:t>
            </a:r>
            <a:r>
              <a:rPr lang="en-GB" sz="2000" dirty="0"/>
              <a:t>Bookings@gmail.com </a:t>
            </a:r>
            <a:r>
              <a:rPr lang="en-GB" sz="2000" b="1" dirty="0" smtClean="0">
                <a:solidFill>
                  <a:srgbClr val="FF0000"/>
                </a:solidFill>
              </a:rPr>
              <a:t>?subject</a:t>
            </a:r>
            <a:r>
              <a:rPr lang="en-GB" sz="2000" dirty="0" smtClean="0">
                <a:solidFill>
                  <a:srgbClr val="FF0000"/>
                </a:solidFill>
              </a:rPr>
              <a:t>=</a:t>
            </a:r>
            <a:r>
              <a:rPr lang="en-GB" sz="2000" dirty="0"/>
              <a:t>Summer Hotel </a:t>
            </a:r>
            <a:r>
              <a:rPr lang="en-GB" sz="2000" dirty="0" smtClean="0"/>
              <a:t>Booking</a:t>
            </a:r>
            <a:endParaRPr lang="en-GB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819356"/>
              </p:ext>
            </p:extLst>
          </p:nvPr>
        </p:nvGraphicFramePr>
        <p:xfrm>
          <a:off x="685799" y="4343400"/>
          <a:ext cx="8077200" cy="949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15440"/>
                <a:gridCol w="1615440"/>
                <a:gridCol w="1615440"/>
                <a:gridCol w="1615440"/>
                <a:gridCol w="161544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Expected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Actual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Action Taken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Checking </a:t>
                      </a:r>
                      <a:r>
                        <a:rPr lang="en-GB" sz="1600" dirty="0" smtClean="0"/>
                        <a:t>internal Hyperlinks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Click on each link in the browser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All links to go to the correct page.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All links work as expected.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 action required.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2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635</Words>
  <Application>Microsoft Office PowerPoint</Application>
  <PresentationFormat>On-screen Show (4:3)</PresentationFormat>
  <Paragraphs>204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yahmad</dc:creator>
  <cp:lastModifiedBy>yahmad</cp:lastModifiedBy>
  <cp:revision>100</cp:revision>
  <dcterms:created xsi:type="dcterms:W3CDTF">2006-08-16T00:00:00Z</dcterms:created>
  <dcterms:modified xsi:type="dcterms:W3CDTF">2017-04-17T11:08:49Z</dcterms:modified>
</cp:coreProperties>
</file>