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66" r:id="rId3"/>
    <p:sldId id="270" r:id="rId4"/>
    <p:sldId id="286" r:id="rId5"/>
    <p:sldId id="278" r:id="rId6"/>
    <p:sldId id="284" r:id="rId7"/>
    <p:sldId id="277" r:id="rId8"/>
    <p:sldId id="279" r:id="rId9"/>
    <p:sldId id="296" r:id="rId10"/>
    <p:sldId id="268" r:id="rId11"/>
    <p:sldId id="324" r:id="rId12"/>
    <p:sldId id="271" r:id="rId13"/>
    <p:sldId id="269" r:id="rId14"/>
    <p:sldId id="289" r:id="rId15"/>
    <p:sldId id="290" r:id="rId16"/>
    <p:sldId id="291" r:id="rId17"/>
    <p:sldId id="295" r:id="rId18"/>
    <p:sldId id="300" r:id="rId19"/>
    <p:sldId id="292" r:id="rId20"/>
    <p:sldId id="301" r:id="rId21"/>
    <p:sldId id="320" r:id="rId22"/>
    <p:sldId id="302" r:id="rId23"/>
    <p:sldId id="293" r:id="rId24"/>
    <p:sldId id="294" r:id="rId25"/>
    <p:sldId id="297" r:id="rId26"/>
    <p:sldId id="304" r:id="rId27"/>
    <p:sldId id="305" r:id="rId28"/>
    <p:sldId id="308" r:id="rId29"/>
    <p:sldId id="309" r:id="rId30"/>
    <p:sldId id="298" r:id="rId31"/>
    <p:sldId id="287" r:id="rId32"/>
    <p:sldId id="299" r:id="rId33"/>
    <p:sldId id="282" r:id="rId34"/>
    <p:sldId id="313" r:id="rId35"/>
    <p:sldId id="273" r:id="rId36"/>
    <p:sldId id="310" r:id="rId37"/>
    <p:sldId id="311" r:id="rId38"/>
    <p:sldId id="312" r:id="rId39"/>
    <p:sldId id="314" r:id="rId40"/>
    <p:sldId id="315" r:id="rId41"/>
    <p:sldId id="323" r:id="rId42"/>
    <p:sldId id="322" r:id="rId43"/>
    <p:sldId id="303" r:id="rId44"/>
    <p:sldId id="317" r:id="rId45"/>
    <p:sldId id="274" r:id="rId46"/>
    <p:sldId id="276" r:id="rId47"/>
    <p:sldId id="319" r:id="rId48"/>
    <p:sldId id="318" r:id="rId49"/>
    <p:sldId id="280" r:id="rId50"/>
    <p:sldId id="281" r:id="rId51"/>
    <p:sldId id="316" r:id="rId52"/>
    <p:sldId id="283" r:id="rId53"/>
    <p:sldId id="285" r:id="rId54"/>
    <p:sldId id="32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0" autoAdjust="0"/>
    <p:restoredTop sz="97643" autoAdjust="0"/>
  </p:normalViewPr>
  <p:slideViewPr>
    <p:cSldViewPr>
      <p:cViewPr>
        <p:scale>
          <a:sx n="80" d="100"/>
          <a:sy n="80" d="100"/>
        </p:scale>
        <p:origin x="-1026" y="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A2F733-59B5-490D-91E6-7D1371F216A4}" type="datetimeFigureOut">
              <a:rPr lang="en-GB" smtClean="0"/>
              <a:t>25/04/2018</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72CED4-05F0-4A6D-A874-DEFE602DC367}" type="slidenum">
              <a:rPr lang="en-GB" smtClean="0"/>
              <a:t>‹#›</a:t>
            </a:fld>
            <a:endParaRPr lang="en-GB"/>
          </a:p>
        </p:txBody>
      </p:sp>
    </p:spTree>
    <p:extLst>
      <p:ext uri="{BB962C8B-B14F-4D97-AF65-F5344CB8AC3E}">
        <p14:creationId xmlns:p14="http://schemas.microsoft.com/office/powerpoint/2010/main" val="1753201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4EDC9A-5564-49B4-A1C2-3D00A722941B}" type="datetimeFigureOut">
              <a:rPr lang="en-GB" smtClean="0"/>
              <a:t>25/04/2018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596B04-3952-441D-AEF3-5138B0F0D92A}" type="slidenum">
              <a:rPr lang="en-GB" smtClean="0"/>
              <a:t>‹#›</a:t>
            </a:fld>
            <a:endParaRPr lang="en-GB"/>
          </a:p>
        </p:txBody>
      </p:sp>
    </p:spTree>
    <p:extLst>
      <p:ext uri="{BB962C8B-B14F-4D97-AF65-F5344CB8AC3E}">
        <p14:creationId xmlns:p14="http://schemas.microsoft.com/office/powerpoint/2010/main" val="57938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1700" y="1143000"/>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5" name="Footer Placeholder 4"/>
          <p:cNvSpPr>
            <a:spLocks noGrp="1"/>
          </p:cNvSpPr>
          <p:nvPr>
            <p:ph type="ftr" sz="quarter" idx="11"/>
          </p:nvPr>
        </p:nvSpPr>
        <p:spPr>
          <a:xfrm>
            <a:off x="31242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5" name="Footer Placeholder 4"/>
          <p:cNvSpPr>
            <a:spLocks noGrp="1"/>
          </p:cNvSpPr>
          <p:nvPr>
            <p:ph type="ftr" sz="quarter" idx="11"/>
          </p:nvPr>
        </p:nvSpPr>
        <p:spPr>
          <a:xfrm>
            <a:off x="31242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11430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5" name="Footer Placeholder 4"/>
          <p:cNvSpPr>
            <a:spLocks noGrp="1"/>
          </p:cNvSpPr>
          <p:nvPr>
            <p:ph type="ftr" sz="quarter" idx="11"/>
          </p:nvPr>
        </p:nvSpPr>
        <p:spPr>
          <a:xfrm>
            <a:off x="31242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5" name="Footer Placeholder 4"/>
          <p:cNvSpPr>
            <a:spLocks noGrp="1"/>
          </p:cNvSpPr>
          <p:nvPr>
            <p:ph type="ftr" sz="quarter" idx="11"/>
          </p:nvPr>
        </p:nvSpPr>
        <p:spPr>
          <a:xfrm>
            <a:off x="3124200" y="54102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01700" y="1143000"/>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6" name="Footer Placeholder 5"/>
          <p:cNvSpPr>
            <a:spLocks noGrp="1"/>
          </p:cNvSpPr>
          <p:nvPr>
            <p:ph type="ftr" sz="quarter" idx="11"/>
          </p:nvPr>
        </p:nvSpPr>
        <p:spPr>
          <a:xfrm>
            <a:off x="3124200" y="54102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1700" y="1143000"/>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8" name="Footer Placeholder 7"/>
          <p:cNvSpPr>
            <a:spLocks noGrp="1"/>
          </p:cNvSpPr>
          <p:nvPr>
            <p:ph type="ftr" sz="quarter" idx="11"/>
          </p:nvPr>
        </p:nvSpPr>
        <p:spPr>
          <a:xfrm>
            <a:off x="3124200" y="541020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700" y="1143000"/>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4" name="Footer Placeholder 3"/>
          <p:cNvSpPr>
            <a:spLocks noGrp="1"/>
          </p:cNvSpPr>
          <p:nvPr>
            <p:ph type="ftr" sz="quarter" idx="11"/>
          </p:nvPr>
        </p:nvSpPr>
        <p:spPr>
          <a:xfrm>
            <a:off x="3124200" y="541020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3" name="Footer Placeholder 2"/>
          <p:cNvSpPr>
            <a:spLocks noGrp="1"/>
          </p:cNvSpPr>
          <p:nvPr>
            <p:ph type="ftr" sz="quarter" idx="11"/>
          </p:nvPr>
        </p:nvSpPr>
        <p:spPr>
          <a:xfrm>
            <a:off x="3124200" y="541020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6" name="Footer Placeholder 5"/>
          <p:cNvSpPr>
            <a:spLocks noGrp="1"/>
          </p:cNvSpPr>
          <p:nvPr>
            <p:ph type="ftr" sz="quarter" idx="11"/>
          </p:nvPr>
        </p:nvSpPr>
        <p:spPr>
          <a:xfrm>
            <a:off x="3124200" y="54102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371600" y="5943600"/>
            <a:ext cx="2133600" cy="365125"/>
          </a:xfrm>
          <a:prstGeom prst="rect">
            <a:avLst/>
          </a:prstGeom>
        </p:spPr>
        <p:txBody>
          <a:bodyPr/>
          <a:lstStyle/>
          <a:p>
            <a:fld id="{1D8BD707-D9CF-40AE-B4C6-C98DA3205C09}" type="datetimeFigureOut">
              <a:rPr lang="en-US" smtClean="0"/>
              <a:pPr/>
              <a:t>4/25/2018</a:t>
            </a:fld>
            <a:endParaRPr lang="en-US"/>
          </a:p>
        </p:txBody>
      </p:sp>
      <p:sp>
        <p:nvSpPr>
          <p:cNvPr id="6" name="Footer Placeholder 5"/>
          <p:cNvSpPr>
            <a:spLocks noGrp="1"/>
          </p:cNvSpPr>
          <p:nvPr>
            <p:ph type="ftr" sz="quarter" idx="11"/>
          </p:nvPr>
        </p:nvSpPr>
        <p:spPr>
          <a:xfrm>
            <a:off x="3124200" y="54102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518160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200" y="1066800"/>
            <a:ext cx="6172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aphicFrame>
        <p:nvGraphicFramePr>
          <p:cNvPr id="7" name="Table 6"/>
          <p:cNvGraphicFramePr>
            <a:graphicFrameLocks noGrp="1"/>
          </p:cNvGraphicFramePr>
          <p:nvPr userDrawn="1">
            <p:extLst>
              <p:ext uri="{D42A27DB-BD31-4B8C-83A1-F6EECF244321}">
                <p14:modId xmlns:p14="http://schemas.microsoft.com/office/powerpoint/2010/main" val="3414129769"/>
              </p:ext>
            </p:extLst>
          </p:nvPr>
        </p:nvGraphicFramePr>
        <p:xfrm>
          <a:off x="685800" y="162560"/>
          <a:ext cx="8229600" cy="792480"/>
        </p:xfrm>
        <a:graphic>
          <a:graphicData uri="http://schemas.openxmlformats.org/drawingml/2006/table">
            <a:tbl>
              <a:tblPr firstRow="1" bandRow="1">
                <a:tableStyleId>{00A15C55-8517-42AA-B614-E9B94910E393}</a:tableStyleId>
              </a:tblPr>
              <a:tblGrid>
                <a:gridCol w="8229600"/>
              </a:tblGrid>
              <a:tr h="381000">
                <a:tc>
                  <a:txBody>
                    <a:bodyPr/>
                    <a:lstStyle/>
                    <a:p>
                      <a:r>
                        <a:rPr lang="en-GB" sz="2000" dirty="0" smtClean="0"/>
                        <a:t>ICT IGCSE</a:t>
                      </a:r>
                      <a:r>
                        <a:rPr lang="en-GB" sz="2000" baseline="0" dirty="0" smtClean="0"/>
                        <a:t> Practical – Revision Presentation</a:t>
                      </a:r>
                      <a:endParaRPr lang="en-GB" sz="2000" dirty="0"/>
                    </a:p>
                  </a:txBody>
                  <a:tcPr>
                    <a:solidFill>
                      <a:srgbClr val="7030A0"/>
                    </a:solidFill>
                  </a:tcPr>
                </a:tc>
              </a:tr>
              <a:tr h="370840">
                <a:tc>
                  <a:txBody>
                    <a:bodyPr/>
                    <a:lstStyle/>
                    <a:p>
                      <a:r>
                        <a:rPr lang="en-GB" sz="2000" b="1" kern="1200" dirty="0" smtClean="0">
                          <a:solidFill>
                            <a:schemeClr val="tx1"/>
                          </a:solidFill>
                          <a:effectLst/>
                          <a:latin typeface="+mn-lt"/>
                          <a:ea typeface="+mn-ea"/>
                          <a:cs typeface="+mn-cs"/>
                        </a:rPr>
                        <a:t>Spreadsheets</a:t>
                      </a:r>
                      <a:endParaRPr lang="en-GB" sz="2000" dirty="0"/>
                    </a:p>
                  </a:txBody>
                  <a:tcPr/>
                </a:tc>
              </a:tr>
            </a:tbl>
          </a:graphicData>
        </a:graphic>
      </p:graphicFrame>
      <p:sp>
        <p:nvSpPr>
          <p:cNvPr id="8" name="Rectangle 7"/>
          <p:cNvSpPr/>
          <p:nvPr userDrawn="1"/>
        </p:nvSpPr>
        <p:spPr>
          <a:xfrm>
            <a:off x="152400" y="0"/>
            <a:ext cx="381000" cy="685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smtClean="0"/>
          </a:p>
          <a:p>
            <a:pPr algn="ctr"/>
            <a:endParaRPr lang="en-GB" dirty="0"/>
          </a:p>
        </p:txBody>
      </p:sp>
      <p:sp>
        <p:nvSpPr>
          <p:cNvPr id="9" name="TextBox 8"/>
          <p:cNvSpPr txBox="1"/>
          <p:nvPr userDrawn="1"/>
        </p:nvSpPr>
        <p:spPr>
          <a:xfrm>
            <a:off x="109835" y="0"/>
            <a:ext cx="461665" cy="6858000"/>
          </a:xfrm>
          <a:prstGeom prst="rect">
            <a:avLst/>
          </a:prstGeom>
          <a:noFill/>
        </p:spPr>
        <p:txBody>
          <a:bodyPr vert="vert" wrap="square" rtlCol="0">
            <a:spAutoFit/>
          </a:bodyPr>
          <a:lstStyle/>
          <a:p>
            <a:pPr algn="ctr"/>
            <a:r>
              <a:rPr lang="en-GB" sz="1800" b="1" kern="1200" dirty="0" smtClean="0">
                <a:solidFill>
                  <a:schemeClr val="tx1"/>
                </a:solidFill>
                <a:effectLst/>
                <a:latin typeface="+mn-lt"/>
                <a:ea typeface="+mn-ea"/>
                <a:cs typeface="+mn-cs"/>
              </a:rPr>
              <a:t>Chapter 20: Data Analysis</a:t>
            </a:r>
            <a:endParaRPr lang="en-GB" sz="1600" b="1" dirty="0">
              <a:latin typeface="Arial" panose="020B0604020202020204" pitchFamily="34" charset="0"/>
              <a:cs typeface="Arial" panose="020B0604020202020204" pitchFamily="34" charset="0"/>
            </a:endParaRPr>
          </a:p>
        </p:txBody>
      </p:sp>
      <p:sp>
        <p:nvSpPr>
          <p:cNvPr id="10" name="Rectangle 9"/>
          <p:cNvSpPr/>
          <p:nvPr userDrawn="1"/>
        </p:nvSpPr>
        <p:spPr>
          <a:xfrm>
            <a:off x="0" y="6477000"/>
            <a:ext cx="3810000" cy="228600"/>
          </a:xfrm>
          <a:prstGeom prst="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400" dirty="0" smtClean="0"/>
              <a:t>WWW.YAHMAD.CO.UK</a:t>
            </a:r>
            <a:endParaRPr lang="en-GB" sz="14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38742849"/>
              </p:ext>
            </p:extLst>
          </p:nvPr>
        </p:nvGraphicFramePr>
        <p:xfrm>
          <a:off x="720434" y="1066800"/>
          <a:ext cx="8194965" cy="1493520"/>
        </p:xfrm>
        <a:graphic>
          <a:graphicData uri="http://schemas.openxmlformats.org/drawingml/2006/table">
            <a:tbl>
              <a:tblPr firstRow="1" bandRow="1">
                <a:tableStyleId>{5C22544A-7EE6-4342-B048-85BDC9FD1C3A}</a:tableStyleId>
              </a:tblPr>
              <a:tblGrid>
                <a:gridCol w="8194965"/>
              </a:tblGrid>
              <a:tr h="381000">
                <a:tc>
                  <a:txBody>
                    <a:bodyPr/>
                    <a:lstStyle/>
                    <a:p>
                      <a:pPr marL="285750" indent="-285750">
                        <a:buFont typeface="Arial" panose="020B0604020202020204" pitchFamily="34" charset="0"/>
                        <a:buChar char="•"/>
                      </a:pPr>
                      <a:r>
                        <a:rPr lang="en-GB" sz="1600" b="0" kern="1200" dirty="0" smtClean="0">
                          <a:solidFill>
                            <a:schemeClr val="tx1"/>
                          </a:solidFill>
                          <a:effectLst/>
                          <a:latin typeface="Arial" panose="020B0604020202020204" pitchFamily="34" charset="0"/>
                          <a:ea typeface="+mn-ea"/>
                          <a:cs typeface="Arial" panose="020B0604020202020204" pitchFamily="34" charset="0"/>
                        </a:rPr>
                        <a:t>20.1</a:t>
                      </a:r>
                      <a:r>
                        <a:rPr lang="en-GB" sz="1600" b="0" kern="1200" baseline="0" dirty="0" smtClean="0">
                          <a:solidFill>
                            <a:schemeClr val="tx1"/>
                          </a:solidFill>
                          <a:effectLst/>
                          <a:latin typeface="Arial" panose="020B0604020202020204" pitchFamily="34" charset="0"/>
                          <a:ea typeface="+mn-ea"/>
                          <a:cs typeface="Arial" panose="020B0604020202020204" pitchFamily="34" charset="0"/>
                        </a:rPr>
                        <a:t> Create a Data Model</a:t>
                      </a:r>
                      <a:endParaRPr lang="en-US" sz="1600" b="0" kern="1200" dirty="0" smtClean="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smtClean="0">
                          <a:solidFill>
                            <a:schemeClr val="dk1"/>
                          </a:solidFill>
                          <a:effectLst/>
                          <a:latin typeface="Arial" panose="020B0604020202020204" pitchFamily="34" charset="0"/>
                          <a:ea typeface="+mn-ea"/>
                          <a:cs typeface="Arial" panose="020B0604020202020204" pitchFamily="34" charset="0"/>
                        </a:rPr>
                        <a:t>20.2 Test the Data Model</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smtClean="0">
                          <a:solidFill>
                            <a:schemeClr val="dk1"/>
                          </a:solidFill>
                          <a:effectLst/>
                          <a:latin typeface="Arial" panose="020B0604020202020204" pitchFamily="34" charset="0"/>
                          <a:ea typeface="+mn-ea"/>
                          <a:cs typeface="Arial" panose="020B0604020202020204" pitchFamily="34" charset="0"/>
                        </a:rPr>
                        <a:t>20.3 Manipulate Data</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r>
              <a:tr h="370840">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kern="1200" dirty="0" smtClean="0">
                          <a:solidFill>
                            <a:schemeClr val="dk1"/>
                          </a:solidFill>
                          <a:effectLst/>
                          <a:latin typeface="Arial" panose="020B0604020202020204" pitchFamily="34" charset="0"/>
                          <a:ea typeface="+mn-ea"/>
                          <a:cs typeface="Arial" panose="020B0604020202020204" pitchFamily="34" charset="0"/>
                        </a:rPr>
                        <a:t>20.4</a:t>
                      </a:r>
                      <a:r>
                        <a:rPr lang="en-GB" sz="1600" b="0" kern="1200" baseline="0" dirty="0" smtClean="0">
                          <a:solidFill>
                            <a:schemeClr val="dk1"/>
                          </a:solidFill>
                          <a:effectLst/>
                          <a:latin typeface="Arial" panose="020B0604020202020204" pitchFamily="34" charset="0"/>
                          <a:ea typeface="+mn-ea"/>
                          <a:cs typeface="Arial" panose="020B0604020202020204" pitchFamily="34" charset="0"/>
                        </a:rPr>
                        <a:t> Present Data</a:t>
                      </a:r>
                      <a:endParaRPr lang="en-GB" sz="1600" b="0" kern="1200" dirty="0" smtClean="0">
                        <a:solidFill>
                          <a:schemeClr val="dk1"/>
                        </a:solidFill>
                        <a:effectLst/>
                        <a:latin typeface="Arial" panose="020B0604020202020204" pitchFamily="34" charset="0"/>
                        <a:ea typeface="+mn-ea"/>
                        <a:cs typeface="Arial" panose="020B0604020202020204" pitchFamily="34"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r>
            </a:tbl>
          </a:graphicData>
        </a:graphic>
      </p:graphicFrame>
    </p:spTree>
    <p:extLst>
      <p:ext uri="{BB962C8B-B14F-4D97-AF65-F5344CB8AC3E}">
        <p14:creationId xmlns:p14="http://schemas.microsoft.com/office/powerpoint/2010/main" val="2831084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822" r="76880" b="44444"/>
          <a:stretch/>
        </p:blipFill>
        <p:spPr bwMode="auto">
          <a:xfrm>
            <a:off x="832046" y="2116089"/>
            <a:ext cx="2118719" cy="1995656"/>
          </a:xfrm>
          <a:prstGeom prst="rect">
            <a:avLst/>
          </a:prstGeom>
          <a:noFill/>
          <a:ln w="9525">
            <a:solidFill>
              <a:schemeClr val="tx1">
                <a:alpha val="94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434" t="17524" r="76880" b="78656"/>
          <a:stretch/>
        </p:blipFill>
        <p:spPr bwMode="auto">
          <a:xfrm>
            <a:off x="832046" y="1447800"/>
            <a:ext cx="1651722" cy="53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79397" y="1463191"/>
            <a:ext cx="5636003" cy="4801314"/>
          </a:xfrm>
          <a:prstGeom prst="rect">
            <a:avLst/>
          </a:prstGeom>
          <a:solidFill>
            <a:schemeClr val="bg1">
              <a:lumMod val="95000"/>
            </a:schemeClr>
          </a:solidFill>
          <a:ln>
            <a:solidFill>
              <a:srgbClr val="7030A0"/>
            </a:solidFill>
          </a:ln>
        </p:spPr>
        <p:txBody>
          <a:bodyPr wrap="square" rtlCol="0">
            <a:spAutoFit/>
          </a:bodyPr>
          <a:lstStyle/>
          <a:p>
            <a:pPr marL="342900" indent="-342900">
              <a:buFont typeface="Arial" panose="020B0604020202020204" pitchFamily="34" charset="0"/>
              <a:buChar char="•"/>
            </a:pPr>
            <a:r>
              <a:rPr lang="en-GB" b="1" u="sng" dirty="0" smtClean="0">
                <a:solidFill>
                  <a:srgbClr val="FF0000"/>
                </a:solidFill>
              </a:rPr>
              <a:t>Formulas</a:t>
            </a:r>
            <a:r>
              <a:rPr lang="en-GB" dirty="0" smtClean="0"/>
              <a:t> can be typed into the formula to bar to work out simple calculations.</a:t>
            </a:r>
          </a:p>
          <a:p>
            <a:pPr marL="342900" indent="-342900">
              <a:buFont typeface="Arial" panose="020B0604020202020204" pitchFamily="34" charset="0"/>
              <a:buChar char="•"/>
            </a:pPr>
            <a:r>
              <a:rPr lang="en-GB" dirty="0" smtClean="0"/>
              <a:t> A formula will begin with a </a:t>
            </a:r>
            <a:r>
              <a:rPr lang="en-GB" b="1" dirty="0" smtClean="0">
                <a:solidFill>
                  <a:srgbClr val="FF0000"/>
                </a:solidFill>
              </a:rPr>
              <a:t>= (equal sign)</a:t>
            </a:r>
            <a:r>
              <a:rPr lang="en-GB" dirty="0" smtClean="0"/>
              <a:t>.</a:t>
            </a:r>
          </a:p>
          <a:p>
            <a:pPr marL="342900" indent="-342900">
              <a:buFont typeface="Arial" panose="020B0604020202020204" pitchFamily="34" charset="0"/>
              <a:buChar char="•"/>
            </a:pPr>
            <a:endParaRPr lang="en-GB" b="1" dirty="0" smtClean="0">
              <a:solidFill>
                <a:srgbClr val="FF0000"/>
              </a:solidFill>
            </a:endParaRPr>
          </a:p>
          <a:p>
            <a:pPr marL="342900" indent="-342900">
              <a:buFont typeface="Arial" panose="020B0604020202020204" pitchFamily="34" charset="0"/>
              <a:buChar char="•"/>
            </a:pPr>
            <a:r>
              <a:rPr lang="en-GB" dirty="0" smtClean="0"/>
              <a:t>Refer to the </a:t>
            </a:r>
            <a:r>
              <a:rPr lang="en-GB" b="1" dirty="0" smtClean="0">
                <a:solidFill>
                  <a:srgbClr val="FF0000"/>
                </a:solidFill>
              </a:rPr>
              <a:t>cell reference (A4) </a:t>
            </a:r>
            <a:r>
              <a:rPr lang="en-GB" dirty="0" smtClean="0"/>
              <a:t>before you write your formula . </a:t>
            </a:r>
          </a:p>
          <a:p>
            <a:pPr marL="342900" indent="-342900">
              <a:buFont typeface="Arial" panose="020B0604020202020204" pitchFamily="34" charset="0"/>
              <a:buChar char="•"/>
            </a:pPr>
            <a:r>
              <a:rPr lang="en-GB" dirty="0" smtClean="0"/>
              <a:t>You can either </a:t>
            </a:r>
            <a:r>
              <a:rPr lang="en-GB" b="1" dirty="0" smtClean="0">
                <a:solidFill>
                  <a:srgbClr val="FF0000"/>
                </a:solidFill>
              </a:rPr>
              <a:t>type the cell reference </a:t>
            </a:r>
            <a:r>
              <a:rPr lang="en-GB" dirty="0" smtClean="0"/>
              <a:t>or </a:t>
            </a:r>
            <a:r>
              <a:rPr lang="en-GB" b="1" dirty="0" smtClean="0">
                <a:solidFill>
                  <a:srgbClr val="FF0000"/>
                </a:solidFill>
              </a:rPr>
              <a:t>click on the cell</a:t>
            </a:r>
            <a:r>
              <a:rPr lang="en-GB" dirty="0" smtClean="0"/>
              <a:t>.</a:t>
            </a:r>
          </a:p>
          <a:p>
            <a:pPr marL="342900" indent="-342900">
              <a:buFont typeface="Arial" panose="020B0604020202020204" pitchFamily="34" charset="0"/>
              <a:buChar char="•"/>
            </a:pPr>
            <a:endParaRPr lang="en-GB" dirty="0" smtClean="0"/>
          </a:p>
          <a:p>
            <a:pPr marL="342900" indent="-342900">
              <a:buFont typeface="Arial" panose="020B0604020202020204" pitchFamily="34" charset="0"/>
              <a:buChar char="•"/>
            </a:pPr>
            <a:r>
              <a:rPr lang="en-GB" dirty="0" smtClean="0"/>
              <a:t>You can create simple formulas to:</a:t>
            </a:r>
          </a:p>
          <a:p>
            <a:pPr marL="800100" lvl="1" indent="-342900">
              <a:buFont typeface="Arial" panose="020B0604020202020204" pitchFamily="34" charset="0"/>
              <a:buChar char="•"/>
            </a:pPr>
            <a:r>
              <a:rPr lang="en-GB" b="1" dirty="0" smtClean="0">
                <a:solidFill>
                  <a:srgbClr val="FF0000"/>
                </a:solidFill>
              </a:rPr>
              <a:t>ADD (</a:t>
            </a:r>
            <a:r>
              <a:rPr lang="en-GB" b="1" dirty="0" smtClean="0"/>
              <a:t>+</a:t>
            </a:r>
            <a:r>
              <a:rPr lang="en-GB" b="1" dirty="0" smtClean="0">
                <a:solidFill>
                  <a:srgbClr val="FF0000"/>
                </a:solidFill>
              </a:rPr>
              <a:t>)</a:t>
            </a:r>
            <a:endParaRPr lang="en-GB" b="1" dirty="0">
              <a:solidFill>
                <a:srgbClr val="FF0000"/>
              </a:solidFill>
            </a:endParaRPr>
          </a:p>
          <a:p>
            <a:pPr marL="800100" lvl="1" indent="-342900">
              <a:buFont typeface="Arial" panose="020B0604020202020204" pitchFamily="34" charset="0"/>
              <a:buChar char="•"/>
            </a:pPr>
            <a:r>
              <a:rPr lang="en-GB" b="1" dirty="0" smtClean="0">
                <a:solidFill>
                  <a:srgbClr val="FF0000"/>
                </a:solidFill>
              </a:rPr>
              <a:t>Multiply (</a:t>
            </a:r>
            <a:r>
              <a:rPr lang="en-GB" b="1" dirty="0" smtClean="0"/>
              <a:t>*</a:t>
            </a:r>
            <a:r>
              <a:rPr lang="en-GB" b="1" dirty="0" smtClean="0">
                <a:solidFill>
                  <a:srgbClr val="FF0000"/>
                </a:solidFill>
              </a:rPr>
              <a:t>)</a:t>
            </a:r>
            <a:endParaRPr lang="en-GB" b="1" dirty="0">
              <a:solidFill>
                <a:srgbClr val="FF0000"/>
              </a:solidFill>
            </a:endParaRPr>
          </a:p>
          <a:p>
            <a:pPr marL="800100" lvl="1" indent="-342900">
              <a:buFont typeface="Arial" panose="020B0604020202020204" pitchFamily="34" charset="0"/>
              <a:buChar char="•"/>
            </a:pPr>
            <a:r>
              <a:rPr lang="en-GB" b="1" dirty="0" smtClean="0">
                <a:solidFill>
                  <a:srgbClr val="FF0000"/>
                </a:solidFill>
              </a:rPr>
              <a:t>Subtract (</a:t>
            </a:r>
            <a:r>
              <a:rPr lang="en-GB" b="1" dirty="0" smtClean="0"/>
              <a:t>-</a:t>
            </a:r>
            <a:r>
              <a:rPr lang="en-GB" b="1" dirty="0" smtClean="0">
                <a:solidFill>
                  <a:srgbClr val="FF0000"/>
                </a:solidFill>
              </a:rPr>
              <a:t>)</a:t>
            </a:r>
            <a:endParaRPr lang="en-GB" b="1" dirty="0">
              <a:solidFill>
                <a:srgbClr val="FF0000"/>
              </a:solidFill>
            </a:endParaRPr>
          </a:p>
          <a:p>
            <a:pPr marL="800100" lvl="1" indent="-342900">
              <a:buFont typeface="Arial" panose="020B0604020202020204" pitchFamily="34" charset="0"/>
              <a:buChar char="•"/>
            </a:pPr>
            <a:r>
              <a:rPr lang="en-GB" b="1" dirty="0" smtClean="0">
                <a:solidFill>
                  <a:srgbClr val="FF0000"/>
                </a:solidFill>
              </a:rPr>
              <a:t>Divide (</a:t>
            </a:r>
            <a:r>
              <a:rPr lang="en-GB" b="1" dirty="0" smtClean="0"/>
              <a:t>/</a:t>
            </a:r>
            <a:r>
              <a:rPr lang="en-GB" b="1" dirty="0" smtClean="0">
                <a:solidFill>
                  <a:srgbClr val="FF0000"/>
                </a:solidFill>
              </a:rPr>
              <a:t>)</a:t>
            </a:r>
          </a:p>
          <a:p>
            <a:pPr marL="800100" lvl="1" indent="-342900">
              <a:buFont typeface="Arial" panose="020B0604020202020204" pitchFamily="34" charset="0"/>
              <a:buChar char="•"/>
            </a:pPr>
            <a:endParaRPr lang="en-GB" b="1" dirty="0" smtClean="0">
              <a:solidFill>
                <a:srgbClr val="FF0000"/>
              </a:solidFill>
            </a:endParaRPr>
          </a:p>
          <a:p>
            <a:pPr marL="342900" indent="-342900">
              <a:buFont typeface="Arial" panose="020B0604020202020204" pitchFamily="34" charset="0"/>
              <a:buChar char="•"/>
            </a:pPr>
            <a:r>
              <a:rPr lang="en-GB" dirty="0" smtClean="0"/>
              <a:t>Even if you </a:t>
            </a:r>
            <a:r>
              <a:rPr lang="en-GB" dirty="0" smtClean="0">
                <a:solidFill>
                  <a:srgbClr val="FF0000"/>
                </a:solidFill>
              </a:rPr>
              <a:t>update the numbers </a:t>
            </a:r>
            <a:r>
              <a:rPr lang="en-GB" dirty="0" smtClean="0"/>
              <a:t>in the cell the formula will </a:t>
            </a:r>
            <a:r>
              <a:rPr lang="en-GB" dirty="0" smtClean="0">
                <a:solidFill>
                  <a:srgbClr val="FF0000"/>
                </a:solidFill>
              </a:rPr>
              <a:t>automatically</a:t>
            </a:r>
            <a:r>
              <a:rPr lang="en-GB" dirty="0" smtClean="0"/>
              <a:t> work out the </a:t>
            </a:r>
            <a:r>
              <a:rPr lang="en-GB" dirty="0" smtClean="0">
                <a:solidFill>
                  <a:srgbClr val="FF0000"/>
                </a:solidFill>
              </a:rPr>
              <a:t>new value</a:t>
            </a:r>
            <a:r>
              <a:rPr lang="en-GB" dirty="0" smtClean="0"/>
              <a:t>. </a:t>
            </a:r>
          </a:p>
        </p:txBody>
      </p:sp>
      <p:sp>
        <p:nvSpPr>
          <p:cNvPr id="13" name="Rectangle 12"/>
          <p:cNvSpPr/>
          <p:nvPr/>
        </p:nvSpPr>
        <p:spPr>
          <a:xfrm>
            <a:off x="1295399" y="1449317"/>
            <a:ext cx="938351" cy="5053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Table 14"/>
          <p:cNvGraphicFramePr>
            <a:graphicFrameLocks noGrp="1"/>
          </p:cNvGraphicFramePr>
          <p:nvPr>
            <p:extLst>
              <p:ext uri="{D42A27DB-BD31-4B8C-83A1-F6EECF244321}">
                <p14:modId xmlns:p14="http://schemas.microsoft.com/office/powerpoint/2010/main" val="984289663"/>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Formulas</a:t>
                      </a:r>
                    </a:p>
                  </a:txBody>
                  <a:tcPr marL="91436" marR="91436">
                    <a:solidFill>
                      <a:srgbClr val="FFFF00"/>
                    </a:solidFill>
                  </a:tcPr>
                </a:tc>
              </a:tr>
            </a:tbl>
          </a:graphicData>
        </a:graphic>
      </p:graphicFrame>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74" t="18420" r="78039" b="79244"/>
          <a:stretch/>
        </p:blipFill>
        <p:spPr bwMode="auto">
          <a:xfrm>
            <a:off x="1284026" y="4393321"/>
            <a:ext cx="1165506" cy="42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008" t="18237" r="77377" b="78965"/>
          <a:stretch/>
        </p:blipFill>
        <p:spPr bwMode="auto">
          <a:xfrm>
            <a:off x="1220812" y="4942983"/>
            <a:ext cx="1228720" cy="41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8008" t="18050" r="77482" b="78965"/>
          <a:stretch/>
        </p:blipFill>
        <p:spPr bwMode="auto">
          <a:xfrm>
            <a:off x="1220811" y="5486400"/>
            <a:ext cx="1228721"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86914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49" t="53731" r="50385" b="37313"/>
          <a:stretch/>
        </p:blipFill>
        <p:spPr bwMode="auto">
          <a:xfrm>
            <a:off x="685800" y="1447800"/>
            <a:ext cx="6248400" cy="93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ext uri="{D42A27DB-BD31-4B8C-83A1-F6EECF244321}">
                <p14:modId xmlns:p14="http://schemas.microsoft.com/office/powerpoint/2010/main" val="2223832547"/>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Formulas to replicate values</a:t>
                      </a:r>
                    </a:p>
                  </a:txBody>
                  <a:tcPr marL="91436" marR="91436">
                    <a:solidFill>
                      <a:srgbClr val="FFFF00"/>
                    </a:solidFill>
                  </a:tcPr>
                </a:tc>
              </a:tr>
            </a:tbl>
          </a:graphicData>
        </a:graphic>
      </p:graphicFrame>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3958" r="21759" b="53358"/>
          <a:stretch/>
        </p:blipFill>
        <p:spPr bwMode="auto">
          <a:xfrm>
            <a:off x="685799" y="3352800"/>
            <a:ext cx="8245521" cy="1344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7966" t="36656" r="17624" b="60193"/>
          <a:stretch/>
        </p:blipFill>
        <p:spPr bwMode="auto">
          <a:xfrm>
            <a:off x="4004480" y="2565779"/>
            <a:ext cx="4995080" cy="61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19600" y="5029200"/>
            <a:ext cx="4544888" cy="1477328"/>
          </a:xfrm>
          <a:prstGeom prst="rect">
            <a:avLst/>
          </a:prstGeom>
          <a:solidFill>
            <a:schemeClr val="bg1">
              <a:lumMod val="95000"/>
            </a:schemeClr>
          </a:solidFill>
          <a:ln>
            <a:solidFill>
              <a:srgbClr val="7030A0"/>
            </a:solidFill>
          </a:ln>
        </p:spPr>
        <p:txBody>
          <a:bodyPr wrap="square" rtlCol="0">
            <a:spAutoFit/>
          </a:bodyPr>
          <a:lstStyle/>
          <a:p>
            <a:r>
              <a:rPr lang="en-GB" dirty="0" smtClean="0">
                <a:solidFill>
                  <a:srgbClr val="FF0000"/>
                </a:solidFill>
              </a:rPr>
              <a:t>Values can be replicated from another cell by typing = and then the cell reference.</a:t>
            </a:r>
          </a:p>
          <a:p>
            <a:endParaRPr lang="en-GB" dirty="0">
              <a:solidFill>
                <a:srgbClr val="FF0000"/>
              </a:solidFill>
            </a:endParaRPr>
          </a:p>
          <a:p>
            <a:r>
              <a:rPr lang="en-GB" dirty="0" smtClean="0">
                <a:solidFill>
                  <a:srgbClr val="FF0000"/>
                </a:solidFill>
              </a:rPr>
              <a:t>For example =B4 will copy Barbados in cell I4</a:t>
            </a:r>
            <a:endParaRPr lang="en-GB" dirty="0" smtClean="0"/>
          </a:p>
          <a:p>
            <a:endParaRPr lang="en-GB" dirty="0"/>
          </a:p>
        </p:txBody>
      </p:sp>
    </p:spTree>
    <p:extLst>
      <p:ext uri="{BB962C8B-B14F-4D97-AF65-F5344CB8AC3E}">
        <p14:creationId xmlns:p14="http://schemas.microsoft.com/office/powerpoint/2010/main" val="1098032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08" t="17095" r="74472" b="78172"/>
          <a:stretch/>
        </p:blipFill>
        <p:spPr bwMode="auto">
          <a:xfrm>
            <a:off x="6726289" y="1428927"/>
            <a:ext cx="2113349" cy="684075"/>
          </a:xfrm>
          <a:prstGeom prst="rect">
            <a:avLst/>
          </a:prstGeom>
          <a:noFill/>
          <a:ln w="9525">
            <a:solidFill>
              <a:srgbClr val="0070C0">
                <a:alpha val="78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898" t="17677" r="72657" b="77562"/>
          <a:stretch/>
        </p:blipFill>
        <p:spPr bwMode="auto">
          <a:xfrm>
            <a:off x="6726289" y="3822528"/>
            <a:ext cx="2136071" cy="605309"/>
          </a:xfrm>
          <a:prstGeom prst="rect">
            <a:avLst/>
          </a:prstGeom>
          <a:noFill/>
          <a:ln w="9525">
            <a:solidFill>
              <a:srgbClr val="0070C0">
                <a:alpha val="78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224" t="17491" r="74545" b="77562"/>
          <a:stretch/>
        </p:blipFill>
        <p:spPr bwMode="auto">
          <a:xfrm>
            <a:off x="786021" y="4055856"/>
            <a:ext cx="1917910" cy="577922"/>
          </a:xfrm>
          <a:prstGeom prst="rect">
            <a:avLst/>
          </a:prstGeom>
          <a:noFill/>
          <a:ln w="9525">
            <a:solidFill>
              <a:srgbClr val="FF0000">
                <a:alpha val="78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5595" t="17677" r="74979" b="77958"/>
          <a:stretch/>
        </p:blipFill>
        <p:spPr bwMode="auto">
          <a:xfrm>
            <a:off x="3251367" y="4038600"/>
            <a:ext cx="2222314" cy="578516"/>
          </a:xfrm>
          <a:prstGeom prst="rect">
            <a:avLst/>
          </a:prstGeom>
          <a:noFill/>
          <a:ln w="9525">
            <a:solidFill>
              <a:srgbClr val="FF0000">
                <a:alpha val="78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016" t="35029" r="56399" b="40531"/>
          <a:stretch/>
        </p:blipFill>
        <p:spPr bwMode="auto">
          <a:xfrm>
            <a:off x="666475" y="2251503"/>
            <a:ext cx="5540991" cy="178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973761" y="2538948"/>
            <a:ext cx="2880320" cy="27152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13" name="Rectangle 12"/>
          <p:cNvSpPr/>
          <p:nvPr/>
        </p:nvSpPr>
        <p:spPr>
          <a:xfrm>
            <a:off x="1973761" y="2538948"/>
            <a:ext cx="576064" cy="859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63262" y="4724400"/>
            <a:ext cx="2159700" cy="923330"/>
          </a:xfrm>
          <a:prstGeom prst="rect">
            <a:avLst/>
          </a:prstGeom>
          <a:solidFill>
            <a:schemeClr val="bg2"/>
          </a:solidFill>
          <a:ln>
            <a:solidFill>
              <a:srgbClr val="7030A0"/>
            </a:solidFill>
          </a:ln>
        </p:spPr>
        <p:txBody>
          <a:bodyPr wrap="square" rtlCol="0">
            <a:spAutoFit/>
          </a:bodyPr>
          <a:lstStyle/>
          <a:p>
            <a:r>
              <a:rPr lang="en-GB" dirty="0" smtClean="0"/>
              <a:t>The </a:t>
            </a:r>
            <a:r>
              <a:rPr lang="en-GB" b="1" dirty="0" smtClean="0">
                <a:solidFill>
                  <a:srgbClr val="FF0000"/>
                </a:solidFill>
              </a:rPr>
              <a:t>=Max Function </a:t>
            </a:r>
            <a:r>
              <a:rPr lang="en-GB" dirty="0" smtClean="0"/>
              <a:t>will find the </a:t>
            </a:r>
            <a:r>
              <a:rPr lang="en-GB" b="1" u="sng" dirty="0" smtClean="0">
                <a:solidFill>
                  <a:srgbClr val="FF0000"/>
                </a:solidFill>
              </a:rPr>
              <a:t>highest</a:t>
            </a:r>
            <a:r>
              <a:rPr lang="en-GB" dirty="0" smtClean="0"/>
              <a:t> number in the </a:t>
            </a:r>
            <a:r>
              <a:rPr lang="en-GB" b="1" dirty="0" smtClean="0"/>
              <a:t>range</a:t>
            </a:r>
            <a:r>
              <a:rPr lang="en-GB" dirty="0" smtClean="0"/>
              <a:t>.</a:t>
            </a:r>
            <a:endParaRPr lang="en-GB" dirty="0"/>
          </a:p>
        </p:txBody>
      </p:sp>
      <p:sp>
        <p:nvSpPr>
          <p:cNvPr id="15" name="TextBox 14"/>
          <p:cNvSpPr txBox="1"/>
          <p:nvPr/>
        </p:nvSpPr>
        <p:spPr>
          <a:xfrm>
            <a:off x="3251367" y="4732033"/>
            <a:ext cx="2159700" cy="923330"/>
          </a:xfrm>
          <a:prstGeom prst="rect">
            <a:avLst/>
          </a:prstGeom>
          <a:solidFill>
            <a:schemeClr val="bg2"/>
          </a:solidFill>
          <a:ln>
            <a:solidFill>
              <a:srgbClr val="7030A0"/>
            </a:solidFill>
          </a:ln>
        </p:spPr>
        <p:txBody>
          <a:bodyPr wrap="square" rtlCol="0">
            <a:spAutoFit/>
          </a:bodyPr>
          <a:lstStyle/>
          <a:p>
            <a:r>
              <a:rPr lang="en-GB" dirty="0" smtClean="0"/>
              <a:t>The </a:t>
            </a:r>
            <a:r>
              <a:rPr lang="en-GB" b="1" dirty="0" smtClean="0">
                <a:solidFill>
                  <a:srgbClr val="FF0000"/>
                </a:solidFill>
              </a:rPr>
              <a:t>=Min Function </a:t>
            </a:r>
            <a:r>
              <a:rPr lang="en-GB" dirty="0" smtClean="0"/>
              <a:t>will find the </a:t>
            </a:r>
            <a:r>
              <a:rPr lang="en-GB" b="1" u="sng" dirty="0" smtClean="0">
                <a:solidFill>
                  <a:srgbClr val="FF0000"/>
                </a:solidFill>
              </a:rPr>
              <a:t>lowest</a:t>
            </a:r>
            <a:r>
              <a:rPr lang="en-GB" b="1" dirty="0" smtClean="0">
                <a:solidFill>
                  <a:srgbClr val="FF0000"/>
                </a:solidFill>
              </a:rPr>
              <a:t> </a:t>
            </a:r>
            <a:r>
              <a:rPr lang="en-GB" dirty="0" smtClean="0"/>
              <a:t>number in the </a:t>
            </a:r>
            <a:r>
              <a:rPr lang="en-GB" b="1" dirty="0" smtClean="0"/>
              <a:t>range</a:t>
            </a:r>
            <a:r>
              <a:rPr lang="en-GB" dirty="0" smtClean="0"/>
              <a:t>.</a:t>
            </a:r>
            <a:endParaRPr lang="en-GB" dirty="0"/>
          </a:p>
        </p:txBody>
      </p:sp>
      <p:sp>
        <p:nvSpPr>
          <p:cNvPr id="16" name="TextBox 15"/>
          <p:cNvSpPr txBox="1"/>
          <p:nvPr/>
        </p:nvSpPr>
        <p:spPr>
          <a:xfrm>
            <a:off x="786021" y="1447800"/>
            <a:ext cx="2465346" cy="646331"/>
          </a:xfrm>
          <a:prstGeom prst="rect">
            <a:avLst/>
          </a:prstGeom>
          <a:solidFill>
            <a:srgbClr val="FF0000"/>
          </a:solidFill>
        </p:spPr>
        <p:txBody>
          <a:bodyPr wrap="square" rtlCol="0">
            <a:spAutoFit/>
          </a:bodyPr>
          <a:lstStyle/>
          <a:p>
            <a:r>
              <a:rPr lang="en-GB" b="1" u="sng" dirty="0" smtClean="0">
                <a:solidFill>
                  <a:schemeClr val="bg1"/>
                </a:solidFill>
              </a:rPr>
              <a:t>Cell Range</a:t>
            </a:r>
            <a:r>
              <a:rPr lang="en-GB" dirty="0" smtClean="0">
                <a:solidFill>
                  <a:schemeClr val="bg1"/>
                </a:solidFill>
              </a:rPr>
              <a:t> for Total, Max &amp;Min (Jan Sales).</a:t>
            </a:r>
            <a:endParaRPr lang="en-GB" dirty="0">
              <a:solidFill>
                <a:schemeClr val="bg1"/>
              </a:solidFill>
            </a:endParaRPr>
          </a:p>
        </p:txBody>
      </p:sp>
      <p:sp>
        <p:nvSpPr>
          <p:cNvPr id="17" name="TextBox 16"/>
          <p:cNvSpPr txBox="1"/>
          <p:nvPr/>
        </p:nvSpPr>
        <p:spPr>
          <a:xfrm>
            <a:off x="3682271" y="1447800"/>
            <a:ext cx="2683978" cy="646331"/>
          </a:xfrm>
          <a:prstGeom prst="rect">
            <a:avLst/>
          </a:prstGeom>
          <a:solidFill>
            <a:srgbClr val="0070C0"/>
          </a:solidFill>
        </p:spPr>
        <p:txBody>
          <a:bodyPr wrap="square" rtlCol="0">
            <a:spAutoFit/>
          </a:bodyPr>
          <a:lstStyle/>
          <a:p>
            <a:r>
              <a:rPr lang="en-GB" b="1" u="sng" dirty="0" smtClean="0">
                <a:solidFill>
                  <a:schemeClr val="bg1"/>
                </a:solidFill>
              </a:rPr>
              <a:t>Cell Range</a:t>
            </a:r>
            <a:r>
              <a:rPr lang="en-GB" dirty="0" smtClean="0">
                <a:solidFill>
                  <a:schemeClr val="bg1"/>
                </a:solidFill>
              </a:rPr>
              <a:t> for Total &amp; Average (Monthly Sales).</a:t>
            </a:r>
            <a:endParaRPr lang="en-GB" dirty="0">
              <a:solidFill>
                <a:schemeClr val="bg1"/>
              </a:solidFill>
            </a:endParaRPr>
          </a:p>
        </p:txBody>
      </p:sp>
      <p:cxnSp>
        <p:nvCxnSpPr>
          <p:cNvPr id="18" name="Straight Arrow Connector 17"/>
          <p:cNvCxnSpPr>
            <a:endCxn id="13" idx="0"/>
          </p:cNvCxnSpPr>
          <p:nvPr/>
        </p:nvCxnSpPr>
        <p:spPr>
          <a:xfrm>
            <a:off x="2261793" y="2094131"/>
            <a:ext cx="0" cy="444817"/>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H="1">
            <a:off x="4854081" y="1929190"/>
            <a:ext cx="619600" cy="609758"/>
          </a:xfrm>
          <a:prstGeom prst="straightConnector1">
            <a:avLst/>
          </a:prstGeom>
          <a:ln>
            <a:solidFill>
              <a:srgbClr val="0070C0"/>
            </a:solidFill>
            <a:tailEnd type="arrow"/>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6679938" y="2234069"/>
            <a:ext cx="2159700" cy="1477328"/>
          </a:xfrm>
          <a:prstGeom prst="rect">
            <a:avLst/>
          </a:prstGeom>
          <a:solidFill>
            <a:schemeClr val="bg2"/>
          </a:solidFill>
          <a:ln>
            <a:solidFill>
              <a:srgbClr val="7030A0"/>
            </a:solidFill>
          </a:ln>
        </p:spPr>
        <p:txBody>
          <a:bodyPr wrap="square" rtlCol="0">
            <a:spAutoFit/>
          </a:bodyPr>
          <a:lstStyle/>
          <a:p>
            <a:r>
              <a:rPr lang="en-GB" dirty="0" smtClean="0"/>
              <a:t>The </a:t>
            </a:r>
            <a:r>
              <a:rPr lang="en-GB" b="1" dirty="0" smtClean="0">
                <a:solidFill>
                  <a:srgbClr val="FF0000"/>
                </a:solidFill>
              </a:rPr>
              <a:t>=Sum Function </a:t>
            </a:r>
            <a:r>
              <a:rPr lang="en-GB" dirty="0" smtClean="0"/>
              <a:t>will calculate the </a:t>
            </a:r>
            <a:r>
              <a:rPr lang="en-GB" b="1" dirty="0" smtClean="0"/>
              <a:t>total (Sum)</a:t>
            </a:r>
            <a:r>
              <a:rPr lang="en-GB" dirty="0" smtClean="0"/>
              <a:t> of the numbers in the </a:t>
            </a:r>
            <a:r>
              <a:rPr lang="en-GB" b="1" dirty="0" smtClean="0"/>
              <a:t>range</a:t>
            </a:r>
            <a:r>
              <a:rPr lang="en-GB" dirty="0" smtClean="0"/>
              <a:t>.</a:t>
            </a:r>
            <a:endParaRPr lang="en-GB" dirty="0"/>
          </a:p>
        </p:txBody>
      </p:sp>
      <p:sp>
        <p:nvSpPr>
          <p:cNvPr id="21" name="TextBox 20"/>
          <p:cNvSpPr txBox="1"/>
          <p:nvPr/>
        </p:nvSpPr>
        <p:spPr>
          <a:xfrm>
            <a:off x="6023539" y="4508313"/>
            <a:ext cx="2866189" cy="1200329"/>
          </a:xfrm>
          <a:prstGeom prst="rect">
            <a:avLst/>
          </a:prstGeom>
          <a:solidFill>
            <a:schemeClr val="bg2"/>
          </a:solidFill>
          <a:ln>
            <a:solidFill>
              <a:srgbClr val="7030A0"/>
            </a:solidFill>
          </a:ln>
        </p:spPr>
        <p:txBody>
          <a:bodyPr wrap="square" rtlCol="0">
            <a:spAutoFit/>
          </a:bodyPr>
          <a:lstStyle/>
          <a:p>
            <a:r>
              <a:rPr lang="en-GB" dirty="0" smtClean="0"/>
              <a:t>The </a:t>
            </a:r>
            <a:r>
              <a:rPr lang="en-GB" b="1" dirty="0" smtClean="0">
                <a:solidFill>
                  <a:srgbClr val="FF0000"/>
                </a:solidFill>
              </a:rPr>
              <a:t>=Average Function </a:t>
            </a:r>
          </a:p>
          <a:p>
            <a:r>
              <a:rPr lang="en-GB" dirty="0" smtClean="0"/>
              <a:t>will calculate the </a:t>
            </a:r>
            <a:r>
              <a:rPr lang="en-GB" b="1" dirty="0" smtClean="0"/>
              <a:t>average of the numbers within the range</a:t>
            </a:r>
            <a:r>
              <a:rPr lang="en-GB" dirty="0" smtClean="0"/>
              <a:t>.</a:t>
            </a:r>
            <a:endParaRPr lang="en-GB" dirty="0"/>
          </a:p>
        </p:txBody>
      </p:sp>
      <p:graphicFrame>
        <p:nvGraphicFramePr>
          <p:cNvPr id="22" name="Table 21"/>
          <p:cNvGraphicFramePr>
            <a:graphicFrameLocks noGrp="1"/>
          </p:cNvGraphicFramePr>
          <p:nvPr>
            <p:extLst>
              <p:ext uri="{D42A27DB-BD31-4B8C-83A1-F6EECF244321}">
                <p14:modId xmlns:p14="http://schemas.microsoft.com/office/powerpoint/2010/main" val="3579363816"/>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Simple Functions</a:t>
                      </a:r>
                    </a:p>
                  </a:txBody>
                  <a:tcPr marL="91436" marR="91436">
                    <a:solidFill>
                      <a:srgbClr val="FFFF00"/>
                    </a:solidFill>
                  </a:tcPr>
                </a:tc>
              </a:tr>
            </a:tbl>
          </a:graphicData>
        </a:graphic>
      </p:graphicFrame>
      <p:sp>
        <p:nvSpPr>
          <p:cNvPr id="3" name="Rectangle 2"/>
          <p:cNvSpPr/>
          <p:nvPr/>
        </p:nvSpPr>
        <p:spPr>
          <a:xfrm>
            <a:off x="763262" y="5924568"/>
            <a:ext cx="7618738" cy="369332"/>
          </a:xfrm>
          <a:prstGeom prst="rect">
            <a:avLst/>
          </a:prstGeom>
          <a:solidFill>
            <a:srgbClr val="FFFF00"/>
          </a:solidFill>
        </p:spPr>
        <p:txBody>
          <a:bodyPr wrap="square">
            <a:spAutoFit/>
          </a:bodyPr>
          <a:lstStyle/>
          <a:p>
            <a:r>
              <a:rPr lang="en-GB" b="1" dirty="0" smtClean="0">
                <a:solidFill>
                  <a:srgbClr val="FF0000"/>
                </a:solidFill>
              </a:rPr>
              <a:t>Functions</a:t>
            </a:r>
            <a:r>
              <a:rPr lang="en-GB" dirty="0" smtClean="0">
                <a:solidFill>
                  <a:srgbClr val="FF0000"/>
                </a:solidFill>
              </a:rPr>
              <a:t> are </a:t>
            </a:r>
            <a:r>
              <a:rPr lang="en-GB" b="1" u="sng" dirty="0" smtClean="0">
                <a:solidFill>
                  <a:srgbClr val="FF0000"/>
                </a:solidFill>
              </a:rPr>
              <a:t>predefined </a:t>
            </a:r>
            <a:r>
              <a:rPr lang="en-GB" b="1" u="sng" dirty="0">
                <a:solidFill>
                  <a:srgbClr val="FF0000"/>
                </a:solidFill>
              </a:rPr>
              <a:t>formulas </a:t>
            </a:r>
            <a:r>
              <a:rPr lang="en-GB" dirty="0">
                <a:solidFill>
                  <a:srgbClr val="FF0000"/>
                </a:solidFill>
              </a:rPr>
              <a:t>and are already available in </a:t>
            </a:r>
            <a:r>
              <a:rPr lang="en-GB" b="1" dirty="0" smtClean="0">
                <a:solidFill>
                  <a:srgbClr val="FF0000"/>
                </a:solidFill>
              </a:rPr>
              <a:t>Excel.</a:t>
            </a:r>
            <a:endParaRPr lang="en-GB" dirty="0">
              <a:solidFill>
                <a:srgbClr val="FF0000"/>
              </a:solidFill>
            </a:endParaRPr>
          </a:p>
        </p:txBody>
      </p:sp>
    </p:spTree>
    <p:extLst>
      <p:ext uri="{BB962C8B-B14F-4D97-AF65-F5344CB8AC3E}">
        <p14:creationId xmlns:p14="http://schemas.microsoft.com/office/powerpoint/2010/main" val="26292322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6" t="16941" r="65665" b="48228"/>
          <a:stretch/>
        </p:blipFill>
        <p:spPr bwMode="auto">
          <a:xfrm>
            <a:off x="685800" y="1941917"/>
            <a:ext cx="3167020" cy="258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947721" y="2804707"/>
            <a:ext cx="930375" cy="214936"/>
          </a:xfrm>
          <a:prstGeom prst="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4027393" y="1571488"/>
            <a:ext cx="4876800" cy="2062103"/>
          </a:xfrm>
          <a:prstGeom prst="rect">
            <a:avLst/>
          </a:prstGeom>
          <a:solidFill>
            <a:schemeClr val="bg2"/>
          </a:solidFill>
          <a:ln>
            <a:solidFill>
              <a:srgbClr val="7030A0"/>
            </a:solidFill>
          </a:ln>
        </p:spPr>
        <p:txBody>
          <a:bodyPr wrap="square" rtlCol="0">
            <a:spAutoFit/>
          </a:bodyPr>
          <a:lstStyle/>
          <a:p>
            <a:r>
              <a:rPr lang="en-GB" sz="1600" dirty="0" smtClean="0"/>
              <a:t>When you use </a:t>
            </a:r>
            <a:r>
              <a:rPr lang="en-GB" sz="1600" b="1" dirty="0" smtClean="0">
                <a:solidFill>
                  <a:srgbClr val="FF0000"/>
                </a:solidFill>
              </a:rPr>
              <a:t>AutoFill </a:t>
            </a:r>
            <a:r>
              <a:rPr lang="en-GB" sz="1600" dirty="0" smtClean="0"/>
              <a:t>to </a:t>
            </a:r>
            <a:r>
              <a:rPr lang="en-GB" sz="1600" b="1" dirty="0" smtClean="0">
                <a:solidFill>
                  <a:srgbClr val="FF0000"/>
                </a:solidFill>
              </a:rPr>
              <a:t>duplicate a formula </a:t>
            </a:r>
            <a:r>
              <a:rPr lang="en-GB" sz="1600" dirty="0" smtClean="0"/>
              <a:t>into the cells </a:t>
            </a:r>
            <a:r>
              <a:rPr lang="en-GB" sz="1600" b="1" dirty="0" smtClean="0">
                <a:solidFill>
                  <a:srgbClr val="FF0000"/>
                </a:solidFill>
              </a:rPr>
              <a:t>below</a:t>
            </a:r>
            <a:r>
              <a:rPr lang="en-GB" sz="1600" dirty="0" smtClean="0"/>
              <a:t> then you must use </a:t>
            </a:r>
            <a:r>
              <a:rPr lang="en-GB" sz="1600" b="1" u="sng" dirty="0" smtClean="0">
                <a:solidFill>
                  <a:srgbClr val="FF0000"/>
                </a:solidFill>
              </a:rPr>
              <a:t>absolute cell referencing</a:t>
            </a:r>
            <a:r>
              <a:rPr lang="en-GB" sz="1600" dirty="0" smtClean="0"/>
              <a:t> if you want the cells to be </a:t>
            </a:r>
            <a:r>
              <a:rPr lang="en-GB" sz="1600" b="1" u="sng" dirty="0" smtClean="0">
                <a:solidFill>
                  <a:srgbClr val="FF0000"/>
                </a:solidFill>
              </a:rPr>
              <a:t>referencing</a:t>
            </a:r>
            <a:r>
              <a:rPr lang="en-GB" sz="1600" dirty="0" smtClean="0"/>
              <a:t> to </a:t>
            </a:r>
            <a:r>
              <a:rPr lang="en-GB" sz="1600" b="1" u="sng" dirty="0" smtClean="0">
                <a:solidFill>
                  <a:srgbClr val="FF0000"/>
                </a:solidFill>
              </a:rPr>
              <a:t>one particular cell</a:t>
            </a:r>
            <a:r>
              <a:rPr lang="en-GB" sz="1600" dirty="0" smtClean="0"/>
              <a:t>.</a:t>
            </a:r>
          </a:p>
          <a:p>
            <a:endParaRPr lang="en-GB" sz="1600" dirty="0"/>
          </a:p>
          <a:p>
            <a:r>
              <a:rPr lang="en-GB" sz="1600" dirty="0" smtClean="0"/>
              <a:t>Absolute cell referencing will </a:t>
            </a:r>
            <a:r>
              <a:rPr lang="en-GB" sz="1600" b="1" dirty="0" smtClean="0">
                <a:solidFill>
                  <a:srgbClr val="FF0000"/>
                </a:solidFill>
              </a:rPr>
              <a:t>lock</a:t>
            </a:r>
            <a:r>
              <a:rPr lang="en-GB" sz="1600" dirty="0" smtClean="0"/>
              <a:t> in a particular cell. To absolute cell reference you must insert a </a:t>
            </a:r>
            <a:r>
              <a:rPr lang="en-GB" sz="1600" b="1" dirty="0" smtClean="0">
                <a:solidFill>
                  <a:srgbClr val="FF0000"/>
                </a:solidFill>
              </a:rPr>
              <a:t>dollar sign before Letter and number of the cell.</a:t>
            </a:r>
          </a:p>
        </p:txBody>
      </p:sp>
      <p:pic>
        <p:nvPicPr>
          <p:cNvPr id="1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368" t="19817" r="59722" b="58123"/>
          <a:stretch/>
        </p:blipFill>
        <p:spPr bwMode="auto">
          <a:xfrm>
            <a:off x="3601792" y="4810465"/>
            <a:ext cx="1416201" cy="1262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86" t="16941" r="76846" b="78587"/>
          <a:stretch/>
        </p:blipFill>
        <p:spPr bwMode="auto">
          <a:xfrm>
            <a:off x="4370585" y="3894575"/>
            <a:ext cx="1765387" cy="78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078155" y="4903463"/>
            <a:ext cx="3826038" cy="1077218"/>
          </a:xfrm>
          <a:prstGeom prst="rect">
            <a:avLst/>
          </a:prstGeom>
          <a:solidFill>
            <a:srgbClr val="FFC000"/>
          </a:solidFill>
          <a:ln>
            <a:solidFill>
              <a:schemeClr val="tx1"/>
            </a:solidFill>
          </a:ln>
        </p:spPr>
        <p:txBody>
          <a:bodyPr wrap="square" rtlCol="0">
            <a:spAutoFit/>
          </a:bodyPr>
          <a:lstStyle/>
          <a:p>
            <a:pPr algn="ctr"/>
            <a:r>
              <a:rPr lang="en-GB" sz="1600" dirty="0" smtClean="0">
                <a:latin typeface="Arial" charset="0"/>
                <a:cs typeface="Arial" charset="0"/>
              </a:rPr>
              <a:t>In the example to the left if you do not use </a:t>
            </a:r>
            <a:r>
              <a:rPr lang="en-GB" sz="1600" b="1" dirty="0" smtClean="0">
                <a:solidFill>
                  <a:srgbClr val="FF0000"/>
                </a:solidFill>
                <a:latin typeface="Arial" charset="0"/>
                <a:cs typeface="Arial" charset="0"/>
              </a:rPr>
              <a:t>absolute cell referencing </a:t>
            </a:r>
            <a:r>
              <a:rPr lang="en-GB" sz="1600" dirty="0" smtClean="0">
                <a:latin typeface="Arial" charset="0"/>
                <a:cs typeface="Arial" charset="0"/>
              </a:rPr>
              <a:t>on the </a:t>
            </a:r>
            <a:r>
              <a:rPr lang="en-GB" sz="1600" b="1" dirty="0" smtClean="0">
                <a:solidFill>
                  <a:srgbClr val="FF0000"/>
                </a:solidFill>
                <a:latin typeface="Arial" charset="0"/>
                <a:cs typeface="Arial" charset="0"/>
              </a:rPr>
              <a:t>25% </a:t>
            </a:r>
            <a:r>
              <a:rPr lang="en-GB" sz="1600" dirty="0" smtClean="0">
                <a:latin typeface="Arial" charset="0"/>
                <a:cs typeface="Arial" charset="0"/>
              </a:rPr>
              <a:t>then the Price will be multiplied against the content in </a:t>
            </a:r>
            <a:r>
              <a:rPr lang="en-GB" sz="1600" b="1" dirty="0" smtClean="0">
                <a:solidFill>
                  <a:srgbClr val="FF0000"/>
                </a:solidFill>
                <a:latin typeface="Arial" charset="0"/>
                <a:cs typeface="Arial" charset="0"/>
              </a:rPr>
              <a:t>E4. </a:t>
            </a:r>
            <a:endParaRPr lang="en-GB" sz="1600" b="1" dirty="0">
              <a:solidFill>
                <a:srgbClr val="FF0000"/>
              </a:solidFill>
              <a:latin typeface="Arial" charset="0"/>
              <a:cs typeface="Arial" charset="0"/>
            </a:endParaRPr>
          </a:p>
        </p:txBody>
      </p:sp>
      <p:sp>
        <p:nvSpPr>
          <p:cNvPr id="21" name="Rectangle 20"/>
          <p:cNvSpPr/>
          <p:nvPr/>
        </p:nvSpPr>
        <p:spPr>
          <a:xfrm>
            <a:off x="3759077" y="5309888"/>
            <a:ext cx="611761" cy="175166"/>
          </a:xfrm>
          <a:prstGeom prst="rect">
            <a:avLst/>
          </a:prstGeom>
          <a:noFill/>
          <a:ln w="3810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763122" y="5553972"/>
            <a:ext cx="607718" cy="214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Down Arrow 22"/>
          <p:cNvSpPr/>
          <p:nvPr/>
        </p:nvSpPr>
        <p:spPr>
          <a:xfrm>
            <a:off x="4546960" y="5441815"/>
            <a:ext cx="307984" cy="65418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flipH="1" flipV="1">
            <a:off x="3602363" y="3630826"/>
            <a:ext cx="1063696" cy="65530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685800" y="3537166"/>
            <a:ext cx="826993" cy="19285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1665193" y="3630826"/>
            <a:ext cx="128252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5800" y="4792168"/>
            <a:ext cx="2727108" cy="1323439"/>
          </a:xfrm>
          <a:prstGeom prst="rect">
            <a:avLst/>
          </a:prstGeom>
          <a:solidFill>
            <a:srgbClr val="00B0F0"/>
          </a:solidFill>
          <a:ln>
            <a:solidFill>
              <a:schemeClr val="tx1"/>
            </a:solidFill>
          </a:ln>
        </p:spPr>
        <p:txBody>
          <a:bodyPr wrap="square" rtlCol="0">
            <a:spAutoFit/>
          </a:bodyPr>
          <a:lstStyle/>
          <a:p>
            <a:pPr algn="ctr"/>
            <a:r>
              <a:rPr lang="en-GB" sz="1600" dirty="0" smtClean="0">
                <a:latin typeface="Arial" charset="0"/>
                <a:cs typeface="Arial" charset="0"/>
              </a:rPr>
              <a:t>The </a:t>
            </a:r>
            <a:r>
              <a:rPr lang="en-GB" sz="1600" b="1" dirty="0" smtClean="0">
                <a:solidFill>
                  <a:srgbClr val="FF0000"/>
                </a:solidFill>
                <a:latin typeface="Arial" charset="0"/>
                <a:cs typeface="Arial" charset="0"/>
              </a:rPr>
              <a:t>Price</a:t>
            </a:r>
            <a:r>
              <a:rPr lang="en-GB" sz="1600" dirty="0" smtClean="0">
                <a:latin typeface="Arial" charset="0"/>
                <a:cs typeface="Arial" charset="0"/>
              </a:rPr>
              <a:t> is </a:t>
            </a:r>
            <a:r>
              <a:rPr lang="en-GB" sz="1600" b="1" dirty="0" smtClean="0">
                <a:solidFill>
                  <a:srgbClr val="FF0000"/>
                </a:solidFill>
                <a:latin typeface="Arial" charset="0"/>
                <a:cs typeface="Arial" charset="0"/>
              </a:rPr>
              <a:t>relative referencing</a:t>
            </a:r>
            <a:r>
              <a:rPr lang="en-GB" sz="1600" dirty="0" smtClean="0">
                <a:latin typeface="Arial" charset="0"/>
                <a:cs typeface="Arial" charset="0"/>
              </a:rPr>
              <a:t>. When the formula is </a:t>
            </a:r>
            <a:r>
              <a:rPr lang="en-GB" sz="1600" b="1" dirty="0" smtClean="0">
                <a:latin typeface="Arial" charset="0"/>
                <a:cs typeface="Arial" charset="0"/>
              </a:rPr>
              <a:t>dragged down </a:t>
            </a:r>
            <a:r>
              <a:rPr lang="en-GB" sz="1600" dirty="0" smtClean="0">
                <a:latin typeface="Arial" charset="0"/>
                <a:cs typeface="Arial" charset="0"/>
              </a:rPr>
              <a:t>the </a:t>
            </a:r>
            <a:r>
              <a:rPr lang="en-GB" sz="1600" b="1" dirty="0" smtClean="0">
                <a:solidFill>
                  <a:srgbClr val="FF0000"/>
                </a:solidFill>
                <a:latin typeface="Arial" charset="0"/>
                <a:cs typeface="Arial" charset="0"/>
              </a:rPr>
              <a:t>formula references to the next price</a:t>
            </a:r>
            <a:r>
              <a:rPr lang="en-GB" sz="1600" dirty="0" smtClean="0">
                <a:latin typeface="Arial" charset="0"/>
                <a:cs typeface="Arial" charset="0"/>
              </a:rPr>
              <a:t>.</a:t>
            </a:r>
            <a:endParaRPr lang="en-GB" sz="1600" dirty="0">
              <a:latin typeface="Arial" charset="0"/>
              <a:cs typeface="Arial" charset="0"/>
            </a:endParaRPr>
          </a:p>
        </p:txBody>
      </p:sp>
      <p:sp>
        <p:nvSpPr>
          <p:cNvPr id="26" name="Rectangle 25"/>
          <p:cNvSpPr/>
          <p:nvPr/>
        </p:nvSpPr>
        <p:spPr>
          <a:xfrm>
            <a:off x="685800" y="3894222"/>
            <a:ext cx="826993" cy="19285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a:off x="1665193" y="3988127"/>
            <a:ext cx="128252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02860" y="4286132"/>
            <a:ext cx="826993" cy="19285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Arrow Connector 28"/>
          <p:cNvCxnSpPr/>
          <p:nvPr/>
        </p:nvCxnSpPr>
        <p:spPr>
          <a:xfrm>
            <a:off x="1665193" y="4382557"/>
            <a:ext cx="128252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57748" y="3993744"/>
            <a:ext cx="2544170" cy="584775"/>
          </a:xfrm>
          <a:prstGeom prst="rect">
            <a:avLst/>
          </a:prstGeom>
          <a:solidFill>
            <a:srgbClr val="00B0F0"/>
          </a:solidFill>
          <a:ln>
            <a:solidFill>
              <a:schemeClr val="tx1"/>
            </a:solidFill>
          </a:ln>
        </p:spPr>
        <p:txBody>
          <a:bodyPr wrap="square" rtlCol="0">
            <a:spAutoFit/>
          </a:bodyPr>
          <a:lstStyle/>
          <a:p>
            <a:pPr algn="ctr"/>
            <a:r>
              <a:rPr lang="en-GB" sz="1600" dirty="0" smtClean="0">
                <a:latin typeface="Arial" charset="0"/>
                <a:cs typeface="Arial" charset="0"/>
              </a:rPr>
              <a:t>All the prices will be multiplied by the </a:t>
            </a:r>
            <a:r>
              <a:rPr lang="en-GB" sz="1600" b="1" dirty="0" smtClean="0">
                <a:solidFill>
                  <a:srgbClr val="FF0000"/>
                </a:solidFill>
                <a:latin typeface="Arial" charset="0"/>
                <a:cs typeface="Arial" charset="0"/>
              </a:rPr>
              <a:t>%</a:t>
            </a:r>
            <a:r>
              <a:rPr lang="en-GB" sz="1600" dirty="0" smtClean="0">
                <a:latin typeface="Arial" charset="0"/>
                <a:cs typeface="Arial" charset="0"/>
              </a:rPr>
              <a:t> in </a:t>
            </a:r>
            <a:r>
              <a:rPr lang="en-GB" sz="1600" b="1" dirty="0" smtClean="0">
                <a:solidFill>
                  <a:srgbClr val="FF0000"/>
                </a:solidFill>
                <a:latin typeface="Arial" charset="0"/>
                <a:cs typeface="Arial" charset="0"/>
              </a:rPr>
              <a:t>E3</a:t>
            </a:r>
            <a:r>
              <a:rPr lang="en-GB" sz="1600" dirty="0" smtClean="0">
                <a:latin typeface="Arial" charset="0"/>
                <a:cs typeface="Arial" charset="0"/>
              </a:rPr>
              <a:t>.</a:t>
            </a:r>
            <a:endParaRPr lang="en-GB" sz="1600" dirty="0">
              <a:latin typeface="Arial" charset="0"/>
              <a:cs typeface="Arial"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28602042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Absolute Reference</a:t>
                      </a:r>
                      <a:r>
                        <a:rPr lang="en-GB" sz="1600" b="1" baseline="0" dirty="0" smtClean="0">
                          <a:solidFill>
                            <a:srgbClr val="FF0000"/>
                          </a:solidFill>
                        </a:rPr>
                        <a:t> &amp; R</a:t>
                      </a:r>
                      <a:r>
                        <a:rPr lang="en-GB" sz="1600" b="1" dirty="0" smtClean="0">
                          <a:solidFill>
                            <a:srgbClr val="FF0000"/>
                          </a:solidFill>
                        </a:rPr>
                        <a:t>elative Reference</a:t>
                      </a:r>
                    </a:p>
                  </a:txBody>
                  <a:tcPr marL="91436" marR="91436">
                    <a:solidFill>
                      <a:srgbClr val="FFFF00"/>
                    </a:solidFill>
                  </a:tcPr>
                </a:tc>
              </a:tr>
            </a:tbl>
          </a:graphicData>
        </a:graphic>
      </p:graphicFrame>
    </p:spTree>
    <p:extLst>
      <p:ext uri="{BB962C8B-B14F-4D97-AF65-F5344CB8AC3E}">
        <p14:creationId xmlns:p14="http://schemas.microsoft.com/office/powerpoint/2010/main" val="1182654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sp>
        <p:nvSpPr>
          <p:cNvPr id="24" name="TextBox 23"/>
          <p:cNvSpPr txBox="1"/>
          <p:nvPr/>
        </p:nvSpPr>
        <p:spPr>
          <a:xfrm>
            <a:off x="2141416" y="1494540"/>
            <a:ext cx="2278184" cy="2031325"/>
          </a:xfrm>
          <a:prstGeom prst="rect">
            <a:avLst/>
          </a:prstGeom>
          <a:solidFill>
            <a:schemeClr val="bg1">
              <a:lumMod val="95000"/>
            </a:schemeClr>
          </a:solidFill>
          <a:ln>
            <a:solidFill>
              <a:schemeClr val="tx1"/>
            </a:solidFill>
          </a:ln>
        </p:spPr>
        <p:txBody>
          <a:bodyPr wrap="square" rtlCol="0">
            <a:spAutoFit/>
          </a:bodyPr>
          <a:lstStyle/>
          <a:p>
            <a:pPr algn="ctr"/>
            <a:r>
              <a:rPr lang="en-GB" b="1" dirty="0" smtClean="0">
                <a:latin typeface="Arial" charset="0"/>
                <a:cs typeface="Arial" charset="0"/>
              </a:rPr>
              <a:t>=Count(</a:t>
            </a:r>
            <a:r>
              <a:rPr lang="en-GB" b="1" dirty="0" smtClean="0">
                <a:solidFill>
                  <a:srgbClr val="FF0000"/>
                </a:solidFill>
                <a:latin typeface="Arial" charset="0"/>
                <a:cs typeface="Arial" charset="0"/>
              </a:rPr>
              <a:t>Range</a:t>
            </a:r>
            <a:r>
              <a:rPr lang="en-GB" b="1" dirty="0" smtClean="0">
                <a:latin typeface="Arial" charset="0"/>
                <a:cs typeface="Arial" charset="0"/>
              </a:rPr>
              <a:t>)</a:t>
            </a:r>
          </a:p>
          <a:p>
            <a:pPr algn="ctr"/>
            <a:endParaRPr lang="en-GB" b="1" dirty="0">
              <a:latin typeface="Arial" charset="0"/>
              <a:cs typeface="Arial" charset="0"/>
            </a:endParaRPr>
          </a:p>
          <a:p>
            <a:pPr algn="ctr"/>
            <a:r>
              <a:rPr lang="en-GB" b="1" dirty="0" smtClean="0">
                <a:latin typeface="Arial" charset="0"/>
                <a:cs typeface="Arial" charset="0"/>
              </a:rPr>
              <a:t>This function will count the cells within the range that </a:t>
            </a:r>
            <a:r>
              <a:rPr lang="en-GB" b="1" dirty="0" smtClean="0">
                <a:solidFill>
                  <a:srgbClr val="FF0000"/>
                </a:solidFill>
                <a:latin typeface="Arial" charset="0"/>
                <a:cs typeface="Arial" charset="0"/>
              </a:rPr>
              <a:t>contain only numbers</a:t>
            </a:r>
            <a:r>
              <a:rPr lang="en-GB" b="1" dirty="0" smtClean="0">
                <a:latin typeface="Arial" charset="0"/>
                <a:cs typeface="Arial" charset="0"/>
              </a:rPr>
              <a:t>.</a:t>
            </a:r>
            <a:endParaRPr lang="en-GB" b="1" dirty="0">
              <a:latin typeface="Arial" charset="0"/>
              <a:cs typeface="Arial" charset="0"/>
            </a:endParaRPr>
          </a:p>
        </p:txBody>
      </p:sp>
      <p:sp>
        <p:nvSpPr>
          <p:cNvPr id="25" name="TextBox 24"/>
          <p:cNvSpPr txBox="1"/>
          <p:nvPr/>
        </p:nvSpPr>
        <p:spPr>
          <a:xfrm>
            <a:off x="701487" y="5638800"/>
            <a:ext cx="7604313" cy="707886"/>
          </a:xfrm>
          <a:prstGeom prst="rect">
            <a:avLst/>
          </a:prstGeom>
          <a:solidFill>
            <a:schemeClr val="bg1">
              <a:lumMod val="95000"/>
            </a:schemeClr>
          </a:solidFill>
          <a:ln>
            <a:solidFill>
              <a:schemeClr val="tx1"/>
            </a:solidFill>
          </a:ln>
        </p:spPr>
        <p:txBody>
          <a:bodyPr wrap="square" rtlCol="0">
            <a:spAutoFit/>
          </a:bodyPr>
          <a:lstStyle/>
          <a:p>
            <a:pPr algn="ctr"/>
            <a:r>
              <a:rPr lang="en-GB" sz="2000" b="1" dirty="0" smtClean="0">
                <a:solidFill>
                  <a:srgbClr val="FF0000"/>
                </a:solidFill>
                <a:latin typeface="Arial" charset="0"/>
                <a:cs typeface="Arial" charset="0"/>
              </a:rPr>
              <a:t>The count function will only Count the cells.</a:t>
            </a:r>
          </a:p>
          <a:p>
            <a:pPr algn="ctr"/>
            <a:r>
              <a:rPr lang="en-GB" sz="2000" b="1" dirty="0" smtClean="0">
                <a:latin typeface="Arial" charset="0"/>
                <a:cs typeface="Arial" charset="0"/>
              </a:rPr>
              <a:t>Do not get confused with Sum.  </a:t>
            </a:r>
            <a:endParaRPr lang="en-GB" sz="2000" b="1" dirty="0">
              <a:latin typeface="Arial" charset="0"/>
              <a:cs typeface="Arial" charset="0"/>
            </a:endParaRPr>
          </a:p>
        </p:txBody>
      </p:sp>
      <p:pic>
        <p:nvPicPr>
          <p:cNvPr id="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7" t="29289" r="87832" b="32649"/>
          <a:stretch/>
        </p:blipFill>
        <p:spPr bwMode="auto">
          <a:xfrm>
            <a:off x="685843" y="1494540"/>
            <a:ext cx="1364467" cy="323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77" t="29617" r="76643" b="33816"/>
          <a:stretch/>
        </p:blipFill>
        <p:spPr bwMode="auto">
          <a:xfrm>
            <a:off x="4572000" y="1494540"/>
            <a:ext cx="1618420" cy="3236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6377414" y="1500220"/>
            <a:ext cx="2587073" cy="2031325"/>
          </a:xfrm>
          <a:prstGeom prst="rect">
            <a:avLst/>
          </a:prstGeom>
          <a:solidFill>
            <a:schemeClr val="bg1">
              <a:lumMod val="95000"/>
            </a:schemeClr>
          </a:solidFill>
          <a:ln>
            <a:solidFill>
              <a:srgbClr val="7030A0"/>
            </a:solidFill>
          </a:ln>
        </p:spPr>
        <p:txBody>
          <a:bodyPr wrap="square" rtlCol="0">
            <a:spAutoFit/>
          </a:bodyPr>
          <a:lstStyle/>
          <a:p>
            <a:pPr algn="ctr"/>
            <a:r>
              <a:rPr lang="en-GB" b="1" dirty="0" smtClean="0">
                <a:latin typeface="Arial" charset="0"/>
                <a:cs typeface="Arial" charset="0"/>
              </a:rPr>
              <a:t>=</a:t>
            </a:r>
            <a:r>
              <a:rPr lang="en-GB" b="1" dirty="0" err="1" smtClean="0">
                <a:latin typeface="Arial" charset="0"/>
                <a:cs typeface="Arial" charset="0"/>
              </a:rPr>
              <a:t>Count</a:t>
            </a:r>
            <a:r>
              <a:rPr lang="en-GB" b="1" dirty="0" err="1" smtClean="0">
                <a:solidFill>
                  <a:srgbClr val="FF0000"/>
                </a:solidFill>
                <a:latin typeface="Arial" charset="0"/>
                <a:cs typeface="Arial" charset="0"/>
              </a:rPr>
              <a:t>A</a:t>
            </a:r>
            <a:r>
              <a:rPr lang="en-GB" b="1" dirty="0" smtClean="0">
                <a:latin typeface="Arial" charset="0"/>
                <a:cs typeface="Arial" charset="0"/>
              </a:rPr>
              <a:t>(</a:t>
            </a:r>
            <a:r>
              <a:rPr lang="en-GB" b="1" dirty="0" smtClean="0">
                <a:solidFill>
                  <a:srgbClr val="FF0000"/>
                </a:solidFill>
                <a:latin typeface="Arial" charset="0"/>
                <a:cs typeface="Arial" charset="0"/>
              </a:rPr>
              <a:t>Range</a:t>
            </a:r>
            <a:r>
              <a:rPr lang="en-GB" b="1" dirty="0" smtClean="0">
                <a:latin typeface="Arial" charset="0"/>
                <a:cs typeface="Arial" charset="0"/>
              </a:rPr>
              <a:t>)</a:t>
            </a:r>
          </a:p>
          <a:p>
            <a:pPr algn="ctr"/>
            <a:endParaRPr lang="en-GB" b="1" dirty="0">
              <a:latin typeface="Arial" charset="0"/>
              <a:cs typeface="Arial" charset="0"/>
            </a:endParaRPr>
          </a:p>
          <a:p>
            <a:pPr algn="ctr"/>
            <a:r>
              <a:rPr lang="en-GB" b="1" dirty="0" smtClean="0">
                <a:latin typeface="Arial" charset="0"/>
                <a:cs typeface="Arial" charset="0"/>
              </a:rPr>
              <a:t>This function will count all the cells within the range that </a:t>
            </a:r>
            <a:r>
              <a:rPr lang="en-GB" b="1" dirty="0" smtClean="0">
                <a:solidFill>
                  <a:srgbClr val="FF0000"/>
                </a:solidFill>
                <a:latin typeface="Arial" charset="0"/>
                <a:cs typeface="Arial" charset="0"/>
              </a:rPr>
              <a:t>are not empty.</a:t>
            </a:r>
          </a:p>
          <a:p>
            <a:pPr algn="ctr"/>
            <a:endParaRPr lang="en-GB" b="1" dirty="0">
              <a:latin typeface="Arial" charset="0"/>
              <a:cs typeface="Arial" charset="0"/>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86" t="63060" r="78707" b="29104"/>
          <a:stretch/>
        </p:blipFill>
        <p:spPr bwMode="auto">
          <a:xfrm>
            <a:off x="708602" y="4875716"/>
            <a:ext cx="2251881" cy="57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763" t="61894" r="68063" b="29245"/>
          <a:stretch/>
        </p:blipFill>
        <p:spPr bwMode="auto">
          <a:xfrm>
            <a:off x="4572000" y="4838237"/>
            <a:ext cx="2494763" cy="64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1368076" y="4834808"/>
            <a:ext cx="1306709" cy="422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Table 11"/>
          <p:cNvGraphicFramePr>
            <a:graphicFrameLocks noGrp="1"/>
          </p:cNvGraphicFramePr>
          <p:nvPr>
            <p:extLst>
              <p:ext uri="{D42A27DB-BD31-4B8C-83A1-F6EECF244321}">
                <p14:modId xmlns:p14="http://schemas.microsoft.com/office/powerpoint/2010/main" val="3577338258"/>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=Count</a:t>
                      </a:r>
                      <a:r>
                        <a:rPr lang="en-GB" sz="1600" b="1" baseline="0" dirty="0" smtClean="0">
                          <a:solidFill>
                            <a:srgbClr val="FF0000"/>
                          </a:solidFill>
                        </a:rPr>
                        <a:t> and CountA</a:t>
                      </a:r>
                      <a:endParaRPr lang="en-GB" sz="1600" b="1" dirty="0" smtClean="0">
                        <a:solidFill>
                          <a:srgbClr val="FF0000"/>
                        </a:solidFill>
                      </a:endParaRPr>
                    </a:p>
                  </a:txBody>
                  <a:tcPr marL="91436" marR="91436">
                    <a:solidFill>
                      <a:srgbClr val="FFFF00"/>
                    </a:solidFill>
                  </a:tcPr>
                </a:tc>
              </a:tr>
            </a:tbl>
          </a:graphicData>
        </a:graphic>
      </p:graphicFrame>
      <p:sp>
        <p:nvSpPr>
          <p:cNvPr id="13" name="Rectangle 12"/>
          <p:cNvSpPr/>
          <p:nvPr/>
        </p:nvSpPr>
        <p:spPr>
          <a:xfrm>
            <a:off x="4594746" y="4838237"/>
            <a:ext cx="1306709" cy="422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83267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sp>
        <p:nvSpPr>
          <p:cNvPr id="5" name="TextBox 4"/>
          <p:cNvSpPr txBox="1"/>
          <p:nvPr/>
        </p:nvSpPr>
        <p:spPr>
          <a:xfrm>
            <a:off x="708602" y="1494774"/>
            <a:ext cx="3240360" cy="3170099"/>
          </a:xfrm>
          <a:prstGeom prst="rect">
            <a:avLst/>
          </a:prstGeom>
          <a:solidFill>
            <a:schemeClr val="bg1">
              <a:lumMod val="95000"/>
            </a:schemeClr>
          </a:solidFill>
          <a:ln>
            <a:solidFill>
              <a:schemeClr val="tx1"/>
            </a:solidFill>
          </a:ln>
        </p:spPr>
        <p:txBody>
          <a:bodyPr wrap="square" rtlCol="0">
            <a:spAutoFit/>
          </a:bodyPr>
          <a:lstStyle/>
          <a:p>
            <a:r>
              <a:rPr lang="en-GB" sz="2000" b="1" dirty="0" smtClean="0">
                <a:latin typeface="Arial" charset="0"/>
                <a:cs typeface="Arial" charset="0"/>
              </a:rPr>
              <a:t>=</a:t>
            </a:r>
            <a:r>
              <a:rPr lang="en-GB" sz="2000" b="1" dirty="0" err="1" smtClean="0">
                <a:latin typeface="Arial" charset="0"/>
                <a:cs typeface="Arial" charset="0"/>
              </a:rPr>
              <a:t>Count</a:t>
            </a:r>
            <a:r>
              <a:rPr lang="en-GB" sz="2000" b="1" dirty="0" err="1" smtClean="0">
                <a:solidFill>
                  <a:srgbClr val="FF0000"/>
                </a:solidFill>
                <a:latin typeface="Arial" charset="0"/>
                <a:cs typeface="Arial" charset="0"/>
              </a:rPr>
              <a:t>if</a:t>
            </a:r>
            <a:r>
              <a:rPr lang="en-GB" sz="2000" b="1" dirty="0" smtClean="0">
                <a:latin typeface="Arial" charset="0"/>
                <a:cs typeface="Arial" charset="0"/>
              </a:rPr>
              <a:t>(</a:t>
            </a:r>
            <a:r>
              <a:rPr lang="en-GB" sz="2000" b="1" dirty="0" err="1" smtClean="0">
                <a:solidFill>
                  <a:srgbClr val="FF0000"/>
                </a:solidFill>
                <a:latin typeface="Arial" charset="0"/>
                <a:cs typeface="Arial" charset="0"/>
              </a:rPr>
              <a:t>Range,Criteria</a:t>
            </a:r>
            <a:r>
              <a:rPr lang="en-GB" sz="2000" b="1" dirty="0" smtClean="0">
                <a:latin typeface="Arial" charset="0"/>
                <a:cs typeface="Arial" charset="0"/>
              </a:rPr>
              <a:t>)</a:t>
            </a:r>
          </a:p>
          <a:p>
            <a:endParaRPr lang="en-GB" sz="2000" dirty="0">
              <a:latin typeface="Arial" charset="0"/>
              <a:cs typeface="Arial" charset="0"/>
            </a:endParaRPr>
          </a:p>
          <a:p>
            <a:r>
              <a:rPr lang="en-GB" sz="2000" dirty="0" smtClean="0">
                <a:latin typeface="Arial" charset="0"/>
                <a:cs typeface="Arial" charset="0"/>
              </a:rPr>
              <a:t>This function will </a:t>
            </a:r>
            <a:r>
              <a:rPr lang="en-GB" sz="2000" dirty="0" smtClean="0">
                <a:solidFill>
                  <a:srgbClr val="FF0000"/>
                </a:solidFill>
                <a:latin typeface="Arial" charset="0"/>
                <a:cs typeface="Arial" charset="0"/>
              </a:rPr>
              <a:t>count</a:t>
            </a:r>
            <a:r>
              <a:rPr lang="en-GB" sz="2000" dirty="0" smtClean="0">
                <a:latin typeface="Arial" charset="0"/>
                <a:cs typeface="Arial" charset="0"/>
              </a:rPr>
              <a:t> the cells which contains a </a:t>
            </a:r>
            <a:r>
              <a:rPr lang="en-GB" sz="2000" dirty="0" smtClean="0">
                <a:solidFill>
                  <a:srgbClr val="FF0000"/>
                </a:solidFill>
                <a:latin typeface="Arial" charset="0"/>
                <a:cs typeface="Arial" charset="0"/>
              </a:rPr>
              <a:t>specific criteria </a:t>
            </a:r>
            <a:r>
              <a:rPr lang="en-GB" sz="2000" dirty="0" smtClean="0">
                <a:latin typeface="Arial" charset="0"/>
                <a:cs typeface="Arial" charset="0"/>
              </a:rPr>
              <a:t>from </a:t>
            </a:r>
            <a:r>
              <a:rPr lang="en-GB" sz="2000" dirty="0" smtClean="0">
                <a:solidFill>
                  <a:srgbClr val="FF0000"/>
                </a:solidFill>
                <a:latin typeface="Arial" charset="0"/>
                <a:cs typeface="Arial" charset="0"/>
              </a:rPr>
              <a:t>the range</a:t>
            </a:r>
          </a:p>
          <a:p>
            <a:endParaRPr lang="en-GB" sz="2000" dirty="0">
              <a:solidFill>
                <a:srgbClr val="FF0000"/>
              </a:solidFill>
              <a:latin typeface="Arial" charset="0"/>
              <a:cs typeface="Arial" charset="0"/>
            </a:endParaRPr>
          </a:p>
          <a:p>
            <a:r>
              <a:rPr lang="en-GB" sz="2000" dirty="0" smtClean="0">
                <a:solidFill>
                  <a:srgbClr val="FF0000"/>
                </a:solidFill>
                <a:latin typeface="Arial" charset="0"/>
                <a:cs typeface="Arial" charset="0"/>
              </a:rPr>
              <a:t>Example: </a:t>
            </a:r>
            <a:r>
              <a:rPr lang="en-GB" sz="2000" dirty="0" smtClean="0">
                <a:latin typeface="Arial" charset="0"/>
                <a:cs typeface="Arial" charset="0"/>
              </a:rPr>
              <a:t>We need to count the </a:t>
            </a:r>
            <a:r>
              <a:rPr lang="en-GB" sz="2000" dirty="0" smtClean="0">
                <a:solidFill>
                  <a:srgbClr val="FF0000"/>
                </a:solidFill>
                <a:latin typeface="Arial" charset="0"/>
                <a:cs typeface="Arial" charset="0"/>
              </a:rPr>
              <a:t>Prada </a:t>
            </a:r>
            <a:r>
              <a:rPr lang="en-GB" sz="2000" dirty="0" smtClean="0">
                <a:latin typeface="Arial" charset="0"/>
                <a:cs typeface="Arial" charset="0"/>
              </a:rPr>
              <a:t>bags from the range.</a:t>
            </a:r>
            <a:endParaRPr lang="en-GB" sz="2000" dirty="0">
              <a:latin typeface="Arial" charset="0"/>
              <a:cs typeface="Arial"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50" t="29477" r="62343" b="18657"/>
          <a:stretch/>
        </p:blipFill>
        <p:spPr bwMode="auto">
          <a:xfrm>
            <a:off x="4067944" y="1448532"/>
            <a:ext cx="1692322" cy="379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62744" y="5589240"/>
            <a:ext cx="8125376" cy="769441"/>
          </a:xfrm>
          <a:prstGeom prst="rect">
            <a:avLst/>
          </a:prstGeom>
          <a:solidFill>
            <a:srgbClr val="D9D9D9"/>
          </a:solidFill>
          <a:ln>
            <a:solidFill>
              <a:schemeClr val="tx1"/>
            </a:solidFill>
          </a:ln>
        </p:spPr>
        <p:txBody>
          <a:bodyPr wrap="square" rtlCol="0">
            <a:spAutoFit/>
          </a:bodyPr>
          <a:lstStyle/>
          <a:p>
            <a:pPr algn="ctr"/>
            <a:r>
              <a:rPr lang="en-GB" sz="2000" b="1" dirty="0" smtClean="0">
                <a:latin typeface="Arial" charset="0"/>
                <a:cs typeface="Arial" charset="0"/>
              </a:rPr>
              <a:t>=</a:t>
            </a:r>
            <a:r>
              <a:rPr lang="en-GB" sz="2000" b="1" dirty="0" err="1" smtClean="0">
                <a:latin typeface="Arial" charset="0"/>
                <a:cs typeface="Arial" charset="0"/>
              </a:rPr>
              <a:t>Count</a:t>
            </a:r>
            <a:r>
              <a:rPr lang="en-GB" sz="2000" b="1" dirty="0" err="1" smtClean="0">
                <a:solidFill>
                  <a:srgbClr val="FF0000"/>
                </a:solidFill>
                <a:latin typeface="Arial" charset="0"/>
                <a:cs typeface="Arial" charset="0"/>
              </a:rPr>
              <a:t>if</a:t>
            </a:r>
            <a:r>
              <a:rPr lang="en-GB" sz="2000" b="1" dirty="0" smtClean="0">
                <a:solidFill>
                  <a:srgbClr val="FF0000"/>
                </a:solidFill>
                <a:latin typeface="Arial" charset="0"/>
                <a:cs typeface="Arial" charset="0"/>
              </a:rPr>
              <a:t>(</a:t>
            </a:r>
            <a:r>
              <a:rPr lang="en-GB" sz="2000" b="1" dirty="0" err="1" smtClean="0">
                <a:latin typeface="Arial" charset="0"/>
                <a:cs typeface="Arial" charset="0"/>
              </a:rPr>
              <a:t>Range</a:t>
            </a:r>
            <a:r>
              <a:rPr lang="en-GB" sz="2000" b="1" dirty="0" err="1" smtClean="0">
                <a:solidFill>
                  <a:srgbClr val="FF0000"/>
                </a:solidFill>
                <a:latin typeface="Arial" charset="0"/>
                <a:cs typeface="Arial" charset="0"/>
              </a:rPr>
              <a:t>,”Prada</a:t>
            </a:r>
            <a:r>
              <a:rPr lang="en-GB" sz="2000" b="1" dirty="0" smtClean="0">
                <a:solidFill>
                  <a:srgbClr val="FF0000"/>
                </a:solidFill>
                <a:latin typeface="Arial" charset="0"/>
                <a:cs typeface="Arial" charset="0"/>
              </a:rPr>
              <a:t>”) or </a:t>
            </a:r>
            <a:r>
              <a:rPr lang="en-GB" sz="2000" b="1" dirty="0" smtClean="0">
                <a:latin typeface="Arial" charset="0"/>
                <a:cs typeface="Arial" charset="0"/>
              </a:rPr>
              <a:t>=</a:t>
            </a:r>
            <a:r>
              <a:rPr lang="en-GB" sz="2000" b="1" dirty="0" err="1" smtClean="0">
                <a:latin typeface="Arial" charset="0"/>
                <a:cs typeface="Arial" charset="0"/>
              </a:rPr>
              <a:t>Count</a:t>
            </a:r>
            <a:r>
              <a:rPr lang="en-GB" sz="2000" b="1" dirty="0" err="1" smtClean="0">
                <a:solidFill>
                  <a:srgbClr val="FF0000"/>
                </a:solidFill>
                <a:latin typeface="Arial" charset="0"/>
                <a:cs typeface="Arial" charset="0"/>
              </a:rPr>
              <a:t>if</a:t>
            </a:r>
            <a:r>
              <a:rPr lang="en-GB" sz="2000" b="1" dirty="0" smtClean="0">
                <a:solidFill>
                  <a:srgbClr val="FF0000"/>
                </a:solidFill>
                <a:latin typeface="Arial" charset="0"/>
                <a:cs typeface="Arial" charset="0"/>
              </a:rPr>
              <a:t>(</a:t>
            </a:r>
            <a:r>
              <a:rPr lang="en-GB" sz="2000" b="1" dirty="0" smtClean="0">
                <a:latin typeface="Arial" charset="0"/>
                <a:cs typeface="Arial" charset="0"/>
              </a:rPr>
              <a:t>Range</a:t>
            </a:r>
            <a:r>
              <a:rPr lang="en-GB" sz="2000" b="1" dirty="0" smtClean="0">
                <a:solidFill>
                  <a:srgbClr val="FF0000"/>
                </a:solidFill>
                <a:latin typeface="Arial" charset="0"/>
                <a:cs typeface="Arial" charset="0"/>
              </a:rPr>
              <a:t>,”I19”)</a:t>
            </a:r>
            <a:r>
              <a:rPr lang="en-GB" sz="1100" b="1" dirty="0" smtClean="0">
                <a:solidFill>
                  <a:srgbClr val="FF0000"/>
                </a:solidFill>
                <a:latin typeface="Arial" charset="0"/>
                <a:cs typeface="Arial" charset="0"/>
              </a:rPr>
              <a:t> </a:t>
            </a:r>
            <a:endParaRPr lang="en-GB" sz="200" b="1" dirty="0" smtClean="0">
              <a:latin typeface="Arial" charset="0"/>
              <a:cs typeface="Arial" charset="0"/>
            </a:endParaRPr>
          </a:p>
          <a:p>
            <a:pPr algn="ctr"/>
            <a:r>
              <a:rPr lang="en-GB" sz="2400" b="1" dirty="0" smtClean="0">
                <a:latin typeface="Arial" charset="0"/>
                <a:cs typeface="Arial" charset="0"/>
              </a:rPr>
              <a:t>Not: =</a:t>
            </a:r>
            <a:r>
              <a:rPr lang="en-GB" sz="2400" b="1" dirty="0" err="1" smtClean="0">
                <a:latin typeface="Arial" charset="0"/>
                <a:cs typeface="Arial" charset="0"/>
              </a:rPr>
              <a:t>Count</a:t>
            </a:r>
            <a:r>
              <a:rPr lang="en-GB" sz="2400" b="1" dirty="0" err="1" smtClean="0">
                <a:solidFill>
                  <a:srgbClr val="FF0000"/>
                </a:solidFill>
                <a:latin typeface="Arial" charset="0"/>
                <a:cs typeface="Arial" charset="0"/>
              </a:rPr>
              <a:t>if</a:t>
            </a:r>
            <a:r>
              <a:rPr lang="en-GB" sz="2400" b="1" dirty="0" smtClean="0">
                <a:solidFill>
                  <a:srgbClr val="FF0000"/>
                </a:solidFill>
                <a:latin typeface="Arial" charset="0"/>
                <a:cs typeface="Arial" charset="0"/>
              </a:rPr>
              <a:t>(</a:t>
            </a:r>
            <a:r>
              <a:rPr lang="en-GB" sz="2400" b="1" dirty="0" smtClean="0">
                <a:latin typeface="Arial" charset="0"/>
                <a:cs typeface="Arial" charset="0"/>
              </a:rPr>
              <a:t>Range</a:t>
            </a:r>
            <a:r>
              <a:rPr lang="en-GB" sz="2400" b="1" dirty="0" smtClean="0">
                <a:solidFill>
                  <a:srgbClr val="FF0000"/>
                </a:solidFill>
                <a:latin typeface="Arial" charset="0"/>
                <a:cs typeface="Arial" charset="0"/>
              </a:rPr>
              <a:t>,“&lt;&gt;criteria”)</a:t>
            </a:r>
            <a:endParaRPr lang="en-GB" sz="2400" b="1" dirty="0">
              <a:latin typeface="Arial" charset="0"/>
              <a:cs typeface="Arial" charset="0"/>
            </a:endParaRPr>
          </a:p>
        </p:txBody>
      </p:sp>
      <p:sp>
        <p:nvSpPr>
          <p:cNvPr id="8" name="Rectangle 7"/>
          <p:cNvSpPr/>
          <p:nvPr/>
        </p:nvSpPr>
        <p:spPr>
          <a:xfrm>
            <a:off x="4036361" y="4127668"/>
            <a:ext cx="1692322" cy="2942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5148064" y="4664873"/>
            <a:ext cx="781278" cy="3565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073358" y="1494773"/>
            <a:ext cx="2736305" cy="3785652"/>
          </a:xfrm>
          <a:prstGeom prst="rect">
            <a:avLst/>
          </a:prstGeom>
          <a:solidFill>
            <a:schemeClr val="bg1">
              <a:lumMod val="95000"/>
            </a:schemeClr>
          </a:solidFill>
          <a:ln>
            <a:solidFill>
              <a:srgbClr val="7030A0"/>
            </a:solidFill>
          </a:ln>
        </p:spPr>
        <p:txBody>
          <a:bodyPr wrap="square" rtlCol="0">
            <a:spAutoFit/>
          </a:bodyPr>
          <a:lstStyle/>
          <a:p>
            <a:r>
              <a:rPr lang="en-GB" sz="2000" dirty="0" smtClean="0">
                <a:latin typeface="Arial" charset="0"/>
                <a:cs typeface="Arial" charset="0"/>
              </a:rPr>
              <a:t>Some times you may have to count all cells </a:t>
            </a:r>
            <a:r>
              <a:rPr lang="en-GB" sz="2000" dirty="0" smtClean="0">
                <a:solidFill>
                  <a:srgbClr val="FF0000"/>
                </a:solidFill>
                <a:latin typeface="Arial" charset="0"/>
                <a:cs typeface="Arial" charset="0"/>
              </a:rPr>
              <a:t>apart</a:t>
            </a:r>
            <a:r>
              <a:rPr lang="en-GB" sz="2000" dirty="0" smtClean="0">
                <a:latin typeface="Arial" charset="0"/>
                <a:cs typeface="Arial" charset="0"/>
              </a:rPr>
              <a:t> from a </a:t>
            </a:r>
            <a:r>
              <a:rPr lang="en-GB" sz="2000" dirty="0" smtClean="0">
                <a:solidFill>
                  <a:srgbClr val="FF0000"/>
                </a:solidFill>
                <a:latin typeface="Arial" charset="0"/>
                <a:cs typeface="Arial" charset="0"/>
              </a:rPr>
              <a:t>certain criteria</a:t>
            </a:r>
            <a:r>
              <a:rPr lang="en-GB" sz="2000" dirty="0" smtClean="0">
                <a:latin typeface="Arial" charset="0"/>
                <a:cs typeface="Arial" charset="0"/>
              </a:rPr>
              <a:t>.</a:t>
            </a:r>
          </a:p>
          <a:p>
            <a:endParaRPr lang="en-GB" sz="2000" dirty="0" smtClean="0">
              <a:latin typeface="Arial" charset="0"/>
              <a:cs typeface="Arial" charset="0"/>
            </a:endParaRPr>
          </a:p>
          <a:p>
            <a:r>
              <a:rPr lang="en-GB" sz="2000" dirty="0" smtClean="0">
                <a:latin typeface="Arial" charset="0"/>
                <a:cs typeface="Arial" charset="0"/>
              </a:rPr>
              <a:t>In this example you we want to </a:t>
            </a:r>
            <a:r>
              <a:rPr lang="en-GB" sz="2000" dirty="0" smtClean="0">
                <a:solidFill>
                  <a:srgbClr val="FF0000"/>
                </a:solidFill>
                <a:latin typeface="Arial" charset="0"/>
                <a:cs typeface="Arial" charset="0"/>
              </a:rPr>
              <a:t>count</a:t>
            </a:r>
            <a:r>
              <a:rPr lang="en-GB" sz="2000" dirty="0" smtClean="0">
                <a:latin typeface="Arial" charset="0"/>
                <a:cs typeface="Arial" charset="0"/>
              </a:rPr>
              <a:t> all the brands </a:t>
            </a:r>
            <a:r>
              <a:rPr lang="en-GB" sz="2000" dirty="0" smtClean="0">
                <a:solidFill>
                  <a:srgbClr val="FF0000"/>
                </a:solidFill>
                <a:latin typeface="Arial" charset="0"/>
                <a:cs typeface="Arial" charset="0"/>
              </a:rPr>
              <a:t>apart</a:t>
            </a:r>
            <a:r>
              <a:rPr lang="en-GB" sz="2000" dirty="0" smtClean="0">
                <a:latin typeface="Arial" charset="0"/>
                <a:cs typeface="Arial" charset="0"/>
              </a:rPr>
              <a:t> from </a:t>
            </a:r>
            <a:r>
              <a:rPr lang="en-GB" sz="2000" dirty="0" smtClean="0">
                <a:solidFill>
                  <a:srgbClr val="FF0000"/>
                </a:solidFill>
                <a:latin typeface="Arial" charset="0"/>
                <a:cs typeface="Arial" charset="0"/>
              </a:rPr>
              <a:t>Marc Jacobs</a:t>
            </a:r>
          </a:p>
          <a:p>
            <a:endParaRPr lang="en-GB" sz="2000" dirty="0">
              <a:latin typeface="Arial" charset="0"/>
              <a:cs typeface="Arial" charset="0"/>
            </a:endParaRPr>
          </a:p>
          <a:p>
            <a:r>
              <a:rPr lang="en-GB" sz="2000" b="1" dirty="0" smtClean="0">
                <a:latin typeface="Arial" charset="0"/>
                <a:cs typeface="Arial" charset="0"/>
              </a:rPr>
              <a:t>=</a:t>
            </a:r>
            <a:r>
              <a:rPr lang="en-GB" sz="2000" b="1" dirty="0" err="1" smtClean="0">
                <a:latin typeface="Arial" charset="0"/>
                <a:cs typeface="Arial" charset="0"/>
              </a:rPr>
              <a:t>countif</a:t>
            </a:r>
            <a:r>
              <a:rPr lang="en-GB" sz="2000" b="1" dirty="0" smtClean="0">
                <a:latin typeface="Arial" charset="0"/>
                <a:cs typeface="Arial" charset="0"/>
              </a:rPr>
              <a:t>(Range, </a:t>
            </a:r>
            <a:r>
              <a:rPr lang="en-GB" sz="2000" b="1" dirty="0" smtClean="0">
                <a:solidFill>
                  <a:srgbClr val="FF0000"/>
                </a:solidFill>
                <a:latin typeface="Arial" charset="0"/>
                <a:cs typeface="Arial" charset="0"/>
              </a:rPr>
              <a:t>“&lt;&gt;Marc Jacobs”</a:t>
            </a:r>
            <a:r>
              <a:rPr lang="en-GB" sz="2000" b="1" dirty="0" smtClean="0">
                <a:latin typeface="Arial" charset="0"/>
                <a:cs typeface="Arial" charset="0"/>
              </a:rPr>
              <a:t>)</a:t>
            </a:r>
            <a:endParaRPr lang="en-GB" sz="2000" b="1" dirty="0">
              <a:latin typeface="Arial" charset="0"/>
              <a:cs typeface="Arial" charset="0"/>
            </a:endParaRPr>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092" t="66895" r="57972" b="28230"/>
          <a:stretch/>
        </p:blipFill>
        <p:spPr bwMode="auto">
          <a:xfrm>
            <a:off x="685843" y="4843162"/>
            <a:ext cx="3263119" cy="49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2339704917"/>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Count</a:t>
                      </a:r>
                      <a:r>
                        <a:rPr lang="en-GB" sz="1600" b="1" baseline="0" dirty="0" smtClean="0">
                          <a:solidFill>
                            <a:schemeClr val="tx1"/>
                          </a:solidFill>
                        </a:rPr>
                        <a:t> IF</a:t>
                      </a:r>
                      <a:endParaRPr lang="en-GB" sz="1600" b="1" dirty="0" smtClean="0">
                        <a:solidFill>
                          <a:schemeClr val="tx1"/>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40737768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020" t="29289" r="18492" b="16373"/>
          <a:stretch/>
        </p:blipFill>
        <p:spPr bwMode="auto">
          <a:xfrm>
            <a:off x="708603" y="1494773"/>
            <a:ext cx="3896850" cy="433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57423" y="1494773"/>
            <a:ext cx="4081777" cy="2816156"/>
          </a:xfrm>
          <a:prstGeom prst="rect">
            <a:avLst/>
          </a:prstGeom>
          <a:solidFill>
            <a:schemeClr val="bg1">
              <a:lumMod val="95000"/>
            </a:schemeClr>
          </a:solidFill>
          <a:ln>
            <a:solidFill>
              <a:srgbClr val="7030A0"/>
            </a:solidFill>
          </a:ln>
        </p:spPr>
        <p:txBody>
          <a:bodyPr wrap="square" rtlCol="0">
            <a:spAutoFit/>
          </a:bodyPr>
          <a:lstStyle/>
          <a:p>
            <a:r>
              <a:rPr lang="en-GB" dirty="0" smtClean="0">
                <a:latin typeface="Arial" charset="0"/>
                <a:cs typeface="Arial" charset="0"/>
              </a:rPr>
              <a:t>Some times you may have to use the following to find a specific criteria:</a:t>
            </a:r>
          </a:p>
          <a:p>
            <a:endParaRPr lang="en-GB" dirty="0" smtClean="0">
              <a:latin typeface="Arial" charset="0"/>
              <a:cs typeface="Arial" charset="0"/>
            </a:endParaRPr>
          </a:p>
          <a:p>
            <a:r>
              <a:rPr lang="en-GB" sz="2400" b="1" dirty="0" smtClean="0">
                <a:solidFill>
                  <a:srgbClr val="FF0000"/>
                </a:solidFill>
                <a:latin typeface="Arial" charset="0"/>
                <a:cs typeface="Arial" charset="0"/>
              </a:rPr>
              <a:t>&lt;</a:t>
            </a:r>
            <a:r>
              <a:rPr lang="en-GB" dirty="0" smtClean="0">
                <a:latin typeface="Arial" charset="0"/>
                <a:cs typeface="Arial" charset="0"/>
              </a:rPr>
              <a:t> - </a:t>
            </a:r>
            <a:r>
              <a:rPr lang="en-GB" sz="2000" dirty="0" smtClean="0">
                <a:latin typeface="Arial" charset="0"/>
                <a:cs typeface="Arial" charset="0"/>
              </a:rPr>
              <a:t>less than</a:t>
            </a:r>
          </a:p>
          <a:p>
            <a:r>
              <a:rPr lang="en-GB" sz="2400" b="1" dirty="0" smtClean="0">
                <a:solidFill>
                  <a:srgbClr val="FF0000"/>
                </a:solidFill>
                <a:latin typeface="Arial" charset="0"/>
                <a:cs typeface="Arial" charset="0"/>
              </a:rPr>
              <a:t>&gt;</a:t>
            </a:r>
            <a:r>
              <a:rPr lang="en-GB" dirty="0" smtClean="0">
                <a:latin typeface="Arial" charset="0"/>
                <a:cs typeface="Arial" charset="0"/>
              </a:rPr>
              <a:t> - </a:t>
            </a:r>
            <a:r>
              <a:rPr lang="en-GB" sz="2000" dirty="0" smtClean="0">
                <a:latin typeface="Arial" charset="0"/>
                <a:cs typeface="Arial" charset="0"/>
              </a:rPr>
              <a:t>more than</a:t>
            </a:r>
          </a:p>
          <a:p>
            <a:r>
              <a:rPr lang="en-GB" sz="2400" b="1" dirty="0" smtClean="0">
                <a:solidFill>
                  <a:srgbClr val="FF0000"/>
                </a:solidFill>
                <a:latin typeface="Arial" charset="0"/>
                <a:cs typeface="Arial" charset="0"/>
              </a:rPr>
              <a:t>=</a:t>
            </a:r>
            <a:r>
              <a:rPr lang="en-GB" dirty="0" smtClean="0">
                <a:latin typeface="Arial" charset="0"/>
                <a:cs typeface="Arial" charset="0"/>
              </a:rPr>
              <a:t> - </a:t>
            </a:r>
            <a:r>
              <a:rPr lang="en-GB" sz="2000" dirty="0" smtClean="0">
                <a:latin typeface="Arial" charset="0"/>
                <a:cs typeface="Arial" charset="0"/>
              </a:rPr>
              <a:t>equal to</a:t>
            </a:r>
          </a:p>
          <a:p>
            <a:endParaRPr lang="en-GB" dirty="0">
              <a:latin typeface="Arial" charset="0"/>
              <a:cs typeface="Arial" charset="0"/>
            </a:endParaRPr>
          </a:p>
          <a:p>
            <a:endParaRPr lang="en-GB" sz="900" dirty="0" smtClean="0">
              <a:latin typeface="Arial" charset="0"/>
              <a:cs typeface="Arial" charset="0"/>
            </a:endParaRPr>
          </a:p>
          <a:p>
            <a:r>
              <a:rPr lang="en-GB" sz="2400" dirty="0" smtClean="0">
                <a:latin typeface="Arial" charset="0"/>
                <a:cs typeface="Arial" charset="0"/>
              </a:rPr>
              <a:t>=</a:t>
            </a:r>
            <a:r>
              <a:rPr lang="en-GB" sz="2400" dirty="0" err="1" smtClean="0">
                <a:latin typeface="Arial" charset="0"/>
                <a:cs typeface="Arial" charset="0"/>
              </a:rPr>
              <a:t>count</a:t>
            </a:r>
            <a:r>
              <a:rPr lang="en-GB" sz="2400" b="1" dirty="0" err="1" smtClean="0">
                <a:solidFill>
                  <a:srgbClr val="FF0000"/>
                </a:solidFill>
                <a:latin typeface="Arial" charset="0"/>
                <a:cs typeface="Arial" charset="0"/>
              </a:rPr>
              <a:t>if</a:t>
            </a:r>
            <a:r>
              <a:rPr lang="en-GB" sz="2400" dirty="0" smtClean="0">
                <a:latin typeface="Arial" charset="0"/>
                <a:cs typeface="Arial" charset="0"/>
              </a:rPr>
              <a:t>(range,</a:t>
            </a:r>
            <a:r>
              <a:rPr lang="en-GB" sz="2400" dirty="0" smtClean="0">
                <a:solidFill>
                  <a:srgbClr val="FF0000"/>
                </a:solidFill>
                <a:latin typeface="Arial" charset="0"/>
                <a:cs typeface="Arial" charset="0"/>
              </a:rPr>
              <a:t>”&gt;=2012”</a:t>
            </a:r>
            <a:r>
              <a:rPr lang="en-GB" sz="2400" dirty="0" smtClean="0">
                <a:latin typeface="Arial" charset="0"/>
                <a:cs typeface="Arial" charset="0"/>
              </a:rPr>
              <a:t>)</a:t>
            </a:r>
          </a:p>
        </p:txBody>
      </p:sp>
      <p:sp>
        <p:nvSpPr>
          <p:cNvPr id="7" name="Right Arrow 6"/>
          <p:cNvSpPr/>
          <p:nvPr/>
        </p:nvSpPr>
        <p:spPr>
          <a:xfrm rot="10800000">
            <a:off x="4366785" y="4149080"/>
            <a:ext cx="781278" cy="3565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845315851"/>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Count</a:t>
                      </a:r>
                      <a:r>
                        <a:rPr lang="en-GB" sz="1600" b="1" baseline="0" dirty="0" smtClean="0">
                          <a:solidFill>
                            <a:srgbClr val="FF0000"/>
                          </a:solidFill>
                        </a:rPr>
                        <a:t> Functions with Criteria's</a:t>
                      </a:r>
                      <a:endParaRPr lang="en-GB" sz="1600" b="1" dirty="0" smtClean="0">
                        <a:solidFill>
                          <a:srgbClr val="FF0000"/>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4073776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sp>
        <p:nvSpPr>
          <p:cNvPr id="5" name="TextBox 18"/>
          <p:cNvSpPr txBox="1"/>
          <p:nvPr/>
        </p:nvSpPr>
        <p:spPr>
          <a:xfrm>
            <a:off x="3780003" y="5678269"/>
            <a:ext cx="1122457" cy="646331"/>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rPr>
              <a:t>Not Count</a:t>
            </a:r>
            <a:endParaRPr lang="en-GB" b="1" dirty="0">
              <a:solidFill>
                <a:schemeClr val="bg1"/>
              </a:solidFill>
            </a:endParaRPr>
          </a:p>
        </p:txBody>
      </p:sp>
      <p:sp>
        <p:nvSpPr>
          <p:cNvPr id="6" name="TextBox 5"/>
          <p:cNvSpPr txBox="1"/>
          <p:nvPr/>
        </p:nvSpPr>
        <p:spPr>
          <a:xfrm>
            <a:off x="721057" y="1406856"/>
            <a:ext cx="7748772" cy="369332"/>
          </a:xfrm>
          <a:prstGeom prst="rect">
            <a:avLst/>
          </a:prstGeom>
          <a:solidFill>
            <a:schemeClr val="bg1">
              <a:lumMod val="95000"/>
            </a:schemeClr>
          </a:solidFill>
          <a:ln>
            <a:solidFill>
              <a:srgbClr val="7030A0"/>
            </a:solidFill>
          </a:ln>
        </p:spPr>
        <p:txBody>
          <a:bodyPr wrap="square" rtlCol="0">
            <a:spAutoFit/>
          </a:bodyPr>
          <a:lstStyle/>
          <a:p>
            <a:r>
              <a:rPr lang="en-US" b="1" dirty="0" smtClean="0"/>
              <a:t>=Count(Range) </a:t>
            </a:r>
            <a:r>
              <a:rPr lang="en-US" sz="1600" dirty="0" smtClean="0"/>
              <a:t>- This will count a range of cells which only includes numbers.</a:t>
            </a:r>
          </a:p>
        </p:txBody>
      </p:sp>
      <p:sp>
        <p:nvSpPr>
          <p:cNvPr id="7" name="TextBox 17"/>
          <p:cNvSpPr txBox="1"/>
          <p:nvPr/>
        </p:nvSpPr>
        <p:spPr>
          <a:xfrm>
            <a:off x="3274368" y="3930465"/>
            <a:ext cx="1628092" cy="369332"/>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rPr>
              <a:t>=</a:t>
            </a:r>
            <a:r>
              <a:rPr lang="en-US" b="1" dirty="0" err="1" smtClean="0">
                <a:solidFill>
                  <a:schemeClr val="bg1"/>
                </a:solidFill>
              </a:rPr>
              <a:t>CountA</a:t>
            </a:r>
            <a:endParaRPr lang="en-GB" b="1" dirty="0">
              <a:solidFill>
                <a:schemeClr val="bg1"/>
              </a:solidFill>
            </a:endParaRPr>
          </a:p>
        </p:txBody>
      </p:sp>
      <p:sp>
        <p:nvSpPr>
          <p:cNvPr id="8" name="TextBox 7"/>
          <p:cNvSpPr txBox="1"/>
          <p:nvPr/>
        </p:nvSpPr>
        <p:spPr>
          <a:xfrm>
            <a:off x="730282" y="1940256"/>
            <a:ext cx="7739547" cy="369332"/>
          </a:xfrm>
          <a:prstGeom prst="rect">
            <a:avLst/>
          </a:prstGeom>
          <a:solidFill>
            <a:schemeClr val="bg1">
              <a:lumMod val="95000"/>
            </a:schemeClr>
          </a:solidFill>
          <a:ln>
            <a:solidFill>
              <a:srgbClr val="7030A0"/>
            </a:solidFill>
          </a:ln>
        </p:spPr>
        <p:txBody>
          <a:bodyPr wrap="square" rtlCol="0">
            <a:spAutoFit/>
          </a:bodyPr>
          <a:lstStyle/>
          <a:p>
            <a:r>
              <a:rPr lang="en-US" b="1" dirty="0" smtClean="0"/>
              <a:t>=Count</a:t>
            </a:r>
            <a:r>
              <a:rPr lang="en-US" b="1" dirty="0" smtClean="0">
                <a:solidFill>
                  <a:srgbClr val="FF0000"/>
                </a:solidFill>
              </a:rPr>
              <a:t>A</a:t>
            </a:r>
            <a:r>
              <a:rPr lang="en-US" b="1" dirty="0" smtClean="0"/>
              <a:t>(Range) </a:t>
            </a:r>
            <a:r>
              <a:rPr lang="en-US" sz="1600" dirty="0" smtClean="0"/>
              <a:t>- </a:t>
            </a:r>
            <a:r>
              <a:rPr lang="en-US" sz="1600" dirty="0"/>
              <a:t>This will count </a:t>
            </a:r>
            <a:r>
              <a:rPr lang="en-US" sz="1600" dirty="0" smtClean="0"/>
              <a:t>all the cells which are not empty.</a:t>
            </a:r>
            <a:endParaRPr lang="en-US" sz="1600" b="1" dirty="0">
              <a:solidFill>
                <a:srgbClr val="FF0000"/>
              </a:solidFill>
            </a:endParaRPr>
          </a:p>
        </p:txBody>
      </p:sp>
      <p:sp>
        <p:nvSpPr>
          <p:cNvPr id="9" name="TextBox 8"/>
          <p:cNvSpPr txBox="1"/>
          <p:nvPr/>
        </p:nvSpPr>
        <p:spPr>
          <a:xfrm>
            <a:off x="730281" y="2473656"/>
            <a:ext cx="7739547" cy="615553"/>
          </a:xfrm>
          <a:prstGeom prst="rect">
            <a:avLst/>
          </a:prstGeom>
          <a:solidFill>
            <a:schemeClr val="bg1">
              <a:lumMod val="95000"/>
            </a:schemeClr>
          </a:solidFill>
          <a:ln>
            <a:solidFill>
              <a:srgbClr val="7030A0"/>
            </a:solidFill>
          </a:ln>
        </p:spPr>
        <p:txBody>
          <a:bodyPr wrap="square" rtlCol="0">
            <a:spAutoFit/>
          </a:bodyPr>
          <a:lstStyle/>
          <a:p>
            <a:r>
              <a:rPr lang="en-US" b="1" dirty="0" smtClean="0"/>
              <a:t>=Count</a:t>
            </a:r>
            <a:r>
              <a:rPr lang="en-US" b="1" dirty="0" smtClean="0">
                <a:solidFill>
                  <a:srgbClr val="FF0000"/>
                </a:solidFill>
              </a:rPr>
              <a:t>if</a:t>
            </a:r>
            <a:r>
              <a:rPr lang="en-US" b="1" dirty="0" smtClean="0"/>
              <a:t>(</a:t>
            </a:r>
            <a:r>
              <a:rPr lang="en-US" b="1" dirty="0" err="1" smtClean="0"/>
              <a:t>Range,</a:t>
            </a:r>
            <a:r>
              <a:rPr lang="en-US" b="1" dirty="0" err="1" smtClean="0">
                <a:solidFill>
                  <a:srgbClr val="FF0000"/>
                </a:solidFill>
              </a:rPr>
              <a:t>Criteria</a:t>
            </a:r>
            <a:r>
              <a:rPr lang="en-US" b="1" dirty="0" smtClean="0"/>
              <a:t>) </a:t>
            </a:r>
            <a:r>
              <a:rPr lang="en-US" sz="1600" dirty="0" smtClean="0"/>
              <a:t>-</a:t>
            </a:r>
            <a:r>
              <a:rPr lang="en-US" sz="1600" dirty="0"/>
              <a:t> This will count a range of cells which includes </a:t>
            </a:r>
            <a:r>
              <a:rPr lang="en-US" sz="1600" dirty="0" smtClean="0"/>
              <a:t>a specific criteria. </a:t>
            </a:r>
          </a:p>
        </p:txBody>
      </p:sp>
      <p:sp>
        <p:nvSpPr>
          <p:cNvPr id="10" name="TextBox 9"/>
          <p:cNvSpPr txBox="1"/>
          <p:nvPr/>
        </p:nvSpPr>
        <p:spPr>
          <a:xfrm>
            <a:off x="730282" y="3198925"/>
            <a:ext cx="7739547" cy="646331"/>
          </a:xfrm>
          <a:prstGeom prst="rect">
            <a:avLst/>
          </a:prstGeom>
          <a:solidFill>
            <a:schemeClr val="bg1">
              <a:lumMod val="95000"/>
            </a:schemeClr>
          </a:solidFill>
          <a:ln>
            <a:solidFill>
              <a:srgbClr val="7030A0"/>
            </a:solidFill>
          </a:ln>
        </p:spPr>
        <p:txBody>
          <a:bodyPr wrap="square" rtlCol="0">
            <a:spAutoFit/>
          </a:bodyPr>
          <a:lstStyle/>
          <a:p>
            <a:r>
              <a:rPr lang="en-US" b="1" dirty="0" smtClean="0">
                <a:solidFill>
                  <a:srgbClr val="FF0000"/>
                </a:solidFill>
              </a:rPr>
              <a:t> Not </a:t>
            </a:r>
            <a:r>
              <a:rPr lang="en-US" b="1" dirty="0" smtClean="0"/>
              <a:t>=Countif(Range,”</a:t>
            </a:r>
            <a:r>
              <a:rPr lang="en-US" sz="2000" b="1" dirty="0" smtClean="0">
                <a:solidFill>
                  <a:srgbClr val="FF0000"/>
                </a:solidFill>
              </a:rPr>
              <a:t>&lt;&gt;</a:t>
            </a:r>
            <a:r>
              <a:rPr lang="en-US" b="1" dirty="0" smtClean="0"/>
              <a:t>Criteria”) </a:t>
            </a:r>
            <a:r>
              <a:rPr lang="en-US" sz="1600" dirty="0" smtClean="0"/>
              <a:t>– This will count everything apart from the specific criteria. </a:t>
            </a:r>
          </a:p>
        </p:txBody>
      </p:sp>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3702" r="64416" b="22726"/>
          <a:stretch/>
        </p:blipFill>
        <p:spPr bwMode="auto">
          <a:xfrm>
            <a:off x="784874" y="4375966"/>
            <a:ext cx="5524323" cy="124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7"/>
          <p:cNvSpPr txBox="1"/>
          <p:nvPr/>
        </p:nvSpPr>
        <p:spPr>
          <a:xfrm>
            <a:off x="6378625" y="4016276"/>
            <a:ext cx="2592288" cy="2308324"/>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rPr>
              <a:t>=</a:t>
            </a:r>
            <a:r>
              <a:rPr lang="en-US" b="1" dirty="0" err="1" smtClean="0">
                <a:solidFill>
                  <a:schemeClr val="bg1"/>
                </a:solidFill>
              </a:rPr>
              <a:t>CountIF</a:t>
            </a:r>
            <a:r>
              <a:rPr lang="en-US" b="1" dirty="0" smtClean="0">
                <a:solidFill>
                  <a:schemeClr val="bg1"/>
                </a:solidFill>
              </a:rPr>
              <a:t>(</a:t>
            </a:r>
            <a:r>
              <a:rPr lang="en-US" b="1" dirty="0" err="1" smtClean="0">
                <a:solidFill>
                  <a:schemeClr val="bg1"/>
                </a:solidFill>
              </a:rPr>
              <a:t>Range,Criteria</a:t>
            </a:r>
            <a:r>
              <a:rPr lang="en-US" b="1" dirty="0" smtClean="0">
                <a:solidFill>
                  <a:schemeClr val="bg1"/>
                </a:solidFill>
              </a:rPr>
              <a:t>)</a:t>
            </a:r>
          </a:p>
          <a:p>
            <a:pPr algn="ctr"/>
            <a:endParaRPr lang="en-US" b="1" dirty="0">
              <a:solidFill>
                <a:schemeClr val="bg1"/>
              </a:solidFill>
            </a:endParaRPr>
          </a:p>
          <a:p>
            <a:pPr algn="ctr"/>
            <a:r>
              <a:rPr lang="en-US" b="1" dirty="0" smtClean="0">
                <a:solidFill>
                  <a:schemeClr val="bg1"/>
                </a:solidFill>
              </a:rPr>
              <a:t>When you reference to a criteria you can either write the criteria in speech marks or reference to a cell that contains the criteria. </a:t>
            </a:r>
            <a:endParaRPr lang="en-GB" b="1" dirty="0">
              <a:solidFill>
                <a:schemeClr val="bg1"/>
              </a:solidFill>
            </a:endParaRPr>
          </a:p>
        </p:txBody>
      </p:sp>
      <p:sp>
        <p:nvSpPr>
          <p:cNvPr id="13" name="Right Arrow 12"/>
          <p:cNvSpPr/>
          <p:nvPr/>
        </p:nvSpPr>
        <p:spPr>
          <a:xfrm rot="10800000">
            <a:off x="6037652" y="4791465"/>
            <a:ext cx="37356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6200000">
            <a:off x="4895696" y="5439568"/>
            <a:ext cx="37356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rot="5400000">
            <a:off x="4895696" y="4119777"/>
            <a:ext cx="37356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16"/>
          <p:cNvGraphicFramePr>
            <a:graphicFrameLocks noGrp="1"/>
          </p:cNvGraphicFramePr>
          <p:nvPr>
            <p:extLst>
              <p:ext uri="{D42A27DB-BD31-4B8C-83A1-F6EECF244321}">
                <p14:modId xmlns:p14="http://schemas.microsoft.com/office/powerpoint/2010/main" val="114590151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Count</a:t>
                      </a:r>
                      <a:r>
                        <a:rPr lang="en-GB" sz="1600" b="1" baseline="0" dirty="0" smtClean="0">
                          <a:solidFill>
                            <a:srgbClr val="FF0000"/>
                          </a:solidFill>
                        </a:rPr>
                        <a:t> Functions</a:t>
                      </a:r>
                      <a:endParaRPr lang="en-GB" sz="1600" b="1" dirty="0" smtClean="0">
                        <a:solidFill>
                          <a:srgbClr val="FF0000"/>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40737768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43" t="34921" r="14644" b="40530"/>
          <a:stretch/>
        </p:blipFill>
        <p:spPr bwMode="auto">
          <a:xfrm>
            <a:off x="722524" y="1481446"/>
            <a:ext cx="8172024" cy="1749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384" t="40278" r="19047" b="38492"/>
          <a:stretch/>
        </p:blipFill>
        <p:spPr bwMode="auto">
          <a:xfrm>
            <a:off x="733096" y="3394063"/>
            <a:ext cx="8161452" cy="1610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2835140756"/>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Count Function Exam Examples</a:t>
                      </a:r>
                    </a:p>
                  </a:txBody>
                  <a:tcPr marL="91436" marR="91436">
                    <a:solidFill>
                      <a:srgbClr val="FFFF00"/>
                    </a:solidFill>
                  </a:tcPr>
                </a:tc>
              </a:tr>
            </a:tbl>
          </a:graphicData>
        </a:graphic>
      </p:graphicFrame>
      <p:cxnSp>
        <p:nvCxnSpPr>
          <p:cNvPr id="9" name="Straight Connector 8"/>
          <p:cNvCxnSpPr/>
          <p:nvPr/>
        </p:nvCxnSpPr>
        <p:spPr>
          <a:xfrm>
            <a:off x="1524000" y="182880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14800" y="1828800"/>
            <a:ext cx="2819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09800" y="2057400"/>
            <a:ext cx="3886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5400" y="228600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438400" y="2286000"/>
            <a:ext cx="17145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2028" y="2895600"/>
            <a:ext cx="30825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170534" y="3155732"/>
            <a:ext cx="7012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728" t="28911" r="15043" b="62375"/>
          <a:stretch/>
        </p:blipFill>
        <p:spPr bwMode="auto">
          <a:xfrm>
            <a:off x="722524" y="5312534"/>
            <a:ext cx="8172024" cy="57631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3" name="Straight Connector 22"/>
          <p:cNvCxnSpPr/>
          <p:nvPr/>
        </p:nvCxnSpPr>
        <p:spPr>
          <a:xfrm>
            <a:off x="3467986" y="3948816"/>
            <a:ext cx="20184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95227" y="3702268"/>
            <a:ext cx="62247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89032" y="4703715"/>
            <a:ext cx="2274436" cy="206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5400" y="4724400"/>
            <a:ext cx="28122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66800" y="4953000"/>
            <a:ext cx="2971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90543" y="5748714"/>
            <a:ext cx="34484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176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349" r="42988" b="13809"/>
          <a:stretch/>
        </p:blipFill>
        <p:spPr bwMode="auto">
          <a:xfrm>
            <a:off x="685843" y="1576265"/>
            <a:ext cx="5182301" cy="264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85843" y="5692914"/>
            <a:ext cx="7628488" cy="707886"/>
          </a:xfrm>
          <a:prstGeom prst="rect">
            <a:avLst/>
          </a:prstGeom>
          <a:solidFill>
            <a:srgbClr val="D9D9D9"/>
          </a:solidFill>
          <a:ln>
            <a:solidFill>
              <a:schemeClr val="tx1"/>
            </a:solidFill>
          </a:ln>
        </p:spPr>
        <p:txBody>
          <a:bodyPr wrap="square" rtlCol="0">
            <a:spAutoFit/>
          </a:bodyPr>
          <a:lstStyle/>
          <a:p>
            <a:pPr algn="ctr"/>
            <a:r>
              <a:rPr lang="en-GB" sz="2000" b="1" dirty="0" smtClean="0">
                <a:latin typeface="Arial" charset="0"/>
                <a:cs typeface="Arial" charset="0"/>
              </a:rPr>
              <a:t>A </a:t>
            </a:r>
            <a:r>
              <a:rPr lang="en-GB" sz="2000" b="1" dirty="0" err="1" smtClean="0">
                <a:latin typeface="Arial" charset="0"/>
                <a:cs typeface="Arial" charset="0"/>
              </a:rPr>
              <a:t>sum</a:t>
            </a:r>
            <a:r>
              <a:rPr lang="en-GB" sz="2000" b="1" dirty="0" err="1" smtClean="0">
                <a:solidFill>
                  <a:srgbClr val="FF0000"/>
                </a:solidFill>
                <a:latin typeface="Arial" charset="0"/>
                <a:cs typeface="Arial" charset="0"/>
              </a:rPr>
              <a:t>if</a:t>
            </a:r>
            <a:r>
              <a:rPr lang="en-GB" sz="2000" b="1" dirty="0" smtClean="0">
                <a:latin typeface="Arial" charset="0"/>
                <a:cs typeface="Arial" charset="0"/>
              </a:rPr>
              <a:t> will only </a:t>
            </a:r>
            <a:r>
              <a:rPr lang="en-GB" sz="2000" b="1" dirty="0" smtClean="0">
                <a:solidFill>
                  <a:srgbClr val="FF0000"/>
                </a:solidFill>
                <a:latin typeface="Arial" charset="0"/>
                <a:cs typeface="Arial" charset="0"/>
              </a:rPr>
              <a:t>sum </a:t>
            </a:r>
            <a:r>
              <a:rPr lang="en-GB" sz="2000" b="1" dirty="0" smtClean="0">
                <a:latin typeface="Arial" charset="0"/>
                <a:cs typeface="Arial" charset="0"/>
              </a:rPr>
              <a:t>(add) up from a </a:t>
            </a:r>
            <a:r>
              <a:rPr lang="en-GB" sz="2000" b="1" dirty="0" smtClean="0">
                <a:solidFill>
                  <a:srgbClr val="FF0000"/>
                </a:solidFill>
                <a:latin typeface="Arial" charset="0"/>
                <a:cs typeface="Arial" charset="0"/>
              </a:rPr>
              <a:t>specific criteria </a:t>
            </a:r>
            <a:r>
              <a:rPr lang="en-GB" sz="2000" b="1" dirty="0" smtClean="0">
                <a:latin typeface="Arial" charset="0"/>
                <a:cs typeface="Arial" charset="0"/>
              </a:rPr>
              <a:t>(condition) from the </a:t>
            </a:r>
            <a:r>
              <a:rPr lang="en-GB" sz="2000" b="1" dirty="0" err="1" smtClean="0">
                <a:solidFill>
                  <a:srgbClr val="FF0000"/>
                </a:solidFill>
                <a:latin typeface="Arial" charset="0"/>
                <a:cs typeface="Arial" charset="0"/>
              </a:rPr>
              <a:t>sum_range</a:t>
            </a:r>
            <a:r>
              <a:rPr lang="en-GB" sz="2000" b="1" dirty="0" smtClean="0">
                <a:latin typeface="Arial" charset="0"/>
                <a:cs typeface="Arial" charset="0"/>
              </a:rPr>
              <a:t>. </a:t>
            </a:r>
            <a:endParaRPr lang="en-GB" sz="1050" b="1" dirty="0">
              <a:latin typeface="Arial" charset="0"/>
              <a:cs typeface="Arial" charset="0"/>
            </a:endParaRPr>
          </a:p>
        </p:txBody>
      </p:sp>
      <p:sp>
        <p:nvSpPr>
          <p:cNvPr id="17" name="TextBox 16"/>
          <p:cNvSpPr txBox="1"/>
          <p:nvPr/>
        </p:nvSpPr>
        <p:spPr>
          <a:xfrm>
            <a:off x="6070640" y="1550502"/>
            <a:ext cx="2817480" cy="954107"/>
          </a:xfrm>
          <a:prstGeom prst="rect">
            <a:avLst/>
          </a:prstGeom>
          <a:solidFill>
            <a:srgbClr val="00B0F0"/>
          </a:solidFill>
          <a:ln>
            <a:solidFill>
              <a:schemeClr val="tx1"/>
            </a:solidFill>
          </a:ln>
        </p:spPr>
        <p:txBody>
          <a:bodyPr wrap="square" rtlCol="0">
            <a:spAutoFit/>
          </a:bodyPr>
          <a:lstStyle/>
          <a:p>
            <a:r>
              <a:rPr lang="en-GB" sz="1400" b="1" dirty="0" smtClean="0">
                <a:solidFill>
                  <a:srgbClr val="FF0000"/>
                </a:solidFill>
                <a:latin typeface="Arial" charset="0"/>
                <a:cs typeface="Arial" charset="0"/>
              </a:rPr>
              <a:t>Range: </a:t>
            </a:r>
            <a:r>
              <a:rPr lang="en-GB" sz="1400" b="1" dirty="0" smtClean="0">
                <a:latin typeface="Arial" charset="0"/>
                <a:cs typeface="Arial" charset="0"/>
              </a:rPr>
              <a:t>The criteria is “</a:t>
            </a:r>
            <a:r>
              <a:rPr lang="en-GB" sz="1400" b="1" dirty="0" smtClean="0">
                <a:solidFill>
                  <a:srgbClr val="FF0000"/>
                </a:solidFill>
                <a:latin typeface="Arial" charset="0"/>
                <a:cs typeface="Arial" charset="0"/>
              </a:rPr>
              <a:t>virgin</a:t>
            </a:r>
            <a:r>
              <a:rPr lang="en-GB" sz="1400" b="1" dirty="0" smtClean="0">
                <a:latin typeface="Arial" charset="0"/>
                <a:cs typeface="Arial" charset="0"/>
              </a:rPr>
              <a:t>”.</a:t>
            </a:r>
          </a:p>
          <a:p>
            <a:r>
              <a:rPr lang="en-GB" sz="1400" b="1" dirty="0" smtClean="0">
                <a:latin typeface="Arial" charset="0"/>
                <a:cs typeface="Arial" charset="0"/>
              </a:rPr>
              <a:t>Look at the </a:t>
            </a:r>
            <a:r>
              <a:rPr lang="en-GB" sz="1400" b="1" dirty="0" smtClean="0">
                <a:solidFill>
                  <a:srgbClr val="FF0000"/>
                </a:solidFill>
                <a:latin typeface="Arial" charset="0"/>
                <a:cs typeface="Arial" charset="0"/>
              </a:rPr>
              <a:t>table</a:t>
            </a:r>
            <a:r>
              <a:rPr lang="en-GB" sz="1400" b="1" dirty="0" smtClean="0">
                <a:latin typeface="Arial" charset="0"/>
                <a:cs typeface="Arial" charset="0"/>
              </a:rPr>
              <a:t> and </a:t>
            </a:r>
            <a:r>
              <a:rPr lang="en-GB" sz="1400" b="1" dirty="0" smtClean="0">
                <a:solidFill>
                  <a:srgbClr val="FF0000"/>
                </a:solidFill>
                <a:latin typeface="Arial" charset="0"/>
                <a:cs typeface="Arial" charset="0"/>
              </a:rPr>
              <a:t>highlight</a:t>
            </a:r>
            <a:r>
              <a:rPr lang="en-GB" sz="1400" b="1" dirty="0" smtClean="0">
                <a:latin typeface="Arial" charset="0"/>
                <a:cs typeface="Arial" charset="0"/>
              </a:rPr>
              <a:t> the range of cells which includes “</a:t>
            </a:r>
            <a:r>
              <a:rPr lang="en-GB" sz="1400" b="1" dirty="0" smtClean="0">
                <a:solidFill>
                  <a:srgbClr val="FF0000"/>
                </a:solidFill>
                <a:latin typeface="Arial" charset="0"/>
                <a:cs typeface="Arial" charset="0"/>
              </a:rPr>
              <a:t>Virgin</a:t>
            </a:r>
            <a:r>
              <a:rPr lang="en-GB" sz="1400" b="1" dirty="0" smtClean="0">
                <a:latin typeface="Arial" charset="0"/>
                <a:cs typeface="Arial" charset="0"/>
              </a:rPr>
              <a:t>”.</a:t>
            </a:r>
          </a:p>
        </p:txBody>
      </p:sp>
      <p:sp>
        <p:nvSpPr>
          <p:cNvPr id="18" name="TextBox 17"/>
          <p:cNvSpPr txBox="1"/>
          <p:nvPr/>
        </p:nvSpPr>
        <p:spPr>
          <a:xfrm>
            <a:off x="6070640" y="2656384"/>
            <a:ext cx="2817480" cy="738664"/>
          </a:xfrm>
          <a:prstGeom prst="rect">
            <a:avLst/>
          </a:prstGeom>
          <a:solidFill>
            <a:schemeClr val="bg1">
              <a:lumMod val="95000"/>
            </a:schemeClr>
          </a:solidFill>
          <a:ln>
            <a:solidFill>
              <a:schemeClr val="tx1"/>
            </a:solidFill>
          </a:ln>
        </p:spPr>
        <p:txBody>
          <a:bodyPr wrap="square" rtlCol="0">
            <a:spAutoFit/>
          </a:bodyPr>
          <a:lstStyle/>
          <a:p>
            <a:r>
              <a:rPr lang="en-GB" sz="1400" b="1" dirty="0" smtClean="0">
                <a:solidFill>
                  <a:srgbClr val="FF0000"/>
                </a:solidFill>
                <a:latin typeface="Arial" charset="0"/>
                <a:cs typeface="Arial" charset="0"/>
              </a:rPr>
              <a:t>Criteria: </a:t>
            </a:r>
            <a:r>
              <a:rPr lang="en-GB" sz="1400" b="1" dirty="0" smtClean="0">
                <a:latin typeface="Arial" charset="0"/>
                <a:cs typeface="Arial" charset="0"/>
              </a:rPr>
              <a:t>You can either reference to a cell or write the criteria in quotation marks. </a:t>
            </a:r>
          </a:p>
        </p:txBody>
      </p:sp>
      <p:sp>
        <p:nvSpPr>
          <p:cNvPr id="19" name="TextBox 18"/>
          <p:cNvSpPr txBox="1"/>
          <p:nvPr/>
        </p:nvSpPr>
        <p:spPr>
          <a:xfrm>
            <a:off x="6070640" y="3594324"/>
            <a:ext cx="2790434" cy="738664"/>
          </a:xfrm>
          <a:prstGeom prst="rect">
            <a:avLst/>
          </a:prstGeom>
          <a:solidFill>
            <a:srgbClr val="92D050"/>
          </a:solidFill>
          <a:ln>
            <a:solidFill>
              <a:schemeClr val="tx1"/>
            </a:solidFill>
          </a:ln>
        </p:spPr>
        <p:txBody>
          <a:bodyPr wrap="square" rtlCol="0">
            <a:spAutoFit/>
          </a:bodyPr>
          <a:lstStyle/>
          <a:p>
            <a:r>
              <a:rPr lang="en-GB" sz="1400" b="1" dirty="0" err="1" smtClean="0">
                <a:solidFill>
                  <a:srgbClr val="FF0000"/>
                </a:solidFill>
                <a:latin typeface="Arial" charset="0"/>
                <a:cs typeface="Arial" charset="0"/>
              </a:rPr>
              <a:t>SumRange</a:t>
            </a:r>
            <a:r>
              <a:rPr lang="en-GB" sz="1400" b="1" dirty="0">
                <a:solidFill>
                  <a:srgbClr val="FF0000"/>
                </a:solidFill>
                <a:latin typeface="Arial" charset="0"/>
                <a:cs typeface="Arial" charset="0"/>
              </a:rPr>
              <a:t>: </a:t>
            </a:r>
            <a:r>
              <a:rPr lang="en-GB" sz="1400" b="1" dirty="0">
                <a:latin typeface="Arial" charset="0"/>
                <a:cs typeface="Arial" charset="0"/>
              </a:rPr>
              <a:t>This will sum up only the criteria values from the sum range.</a:t>
            </a:r>
          </a:p>
        </p:txBody>
      </p:sp>
      <p:sp>
        <p:nvSpPr>
          <p:cNvPr id="20" name="Rectangle 19"/>
          <p:cNvSpPr/>
          <p:nvPr/>
        </p:nvSpPr>
        <p:spPr>
          <a:xfrm>
            <a:off x="685843" y="4670398"/>
            <a:ext cx="4822026" cy="523220"/>
          </a:xfrm>
          <a:prstGeom prst="rect">
            <a:avLst/>
          </a:prstGeom>
        </p:spPr>
        <p:txBody>
          <a:bodyPr wrap="none">
            <a:spAutoFit/>
          </a:bodyPr>
          <a:lstStyle/>
          <a:p>
            <a:r>
              <a:rPr lang="en-GB" sz="2800" dirty="0"/>
              <a:t>=SUMIF(</a:t>
            </a:r>
            <a:r>
              <a:rPr lang="en-GB" sz="2800" b="1" dirty="0">
                <a:solidFill>
                  <a:srgbClr val="0070C0"/>
                </a:solidFill>
              </a:rPr>
              <a:t>B4:B10</a:t>
            </a:r>
            <a:r>
              <a:rPr lang="en-GB" sz="2800" dirty="0"/>
              <a:t>,"virgin",</a:t>
            </a:r>
            <a:r>
              <a:rPr lang="en-GB" sz="2800" b="1" dirty="0">
                <a:solidFill>
                  <a:srgbClr val="00B050"/>
                </a:solidFill>
              </a:rPr>
              <a:t>F4:F10</a:t>
            </a:r>
            <a:r>
              <a:rPr lang="en-GB" sz="2800" dirty="0"/>
              <a:t>)</a:t>
            </a:r>
          </a:p>
        </p:txBody>
      </p:sp>
      <p:sp>
        <p:nvSpPr>
          <p:cNvPr id="21" name="Rectangle 20"/>
          <p:cNvSpPr/>
          <p:nvPr/>
        </p:nvSpPr>
        <p:spPr>
          <a:xfrm>
            <a:off x="2351475" y="1576265"/>
            <a:ext cx="865233" cy="151216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900508" y="1576265"/>
            <a:ext cx="865233" cy="1512167"/>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3" name="TextBox 22"/>
          <p:cNvSpPr txBox="1"/>
          <p:nvPr/>
        </p:nvSpPr>
        <p:spPr>
          <a:xfrm>
            <a:off x="1979712" y="5248672"/>
            <a:ext cx="1020403" cy="369332"/>
          </a:xfrm>
          <a:prstGeom prst="rect">
            <a:avLst/>
          </a:prstGeom>
          <a:solidFill>
            <a:srgbClr val="00B0F0"/>
          </a:solidFill>
        </p:spPr>
        <p:txBody>
          <a:bodyPr wrap="square" rtlCol="0">
            <a:spAutoFit/>
          </a:bodyPr>
          <a:lstStyle/>
          <a:p>
            <a:pPr algn="ctr"/>
            <a:r>
              <a:rPr lang="en-GB" b="1" dirty="0" smtClean="0">
                <a:solidFill>
                  <a:srgbClr val="FF0000"/>
                </a:solidFill>
              </a:rPr>
              <a:t>Range</a:t>
            </a:r>
            <a:endParaRPr lang="en-GB" b="1" dirty="0">
              <a:solidFill>
                <a:srgbClr val="FF0000"/>
              </a:solidFill>
            </a:endParaRPr>
          </a:p>
        </p:txBody>
      </p:sp>
      <p:sp>
        <p:nvSpPr>
          <p:cNvPr id="24" name="TextBox 23"/>
          <p:cNvSpPr txBox="1"/>
          <p:nvPr/>
        </p:nvSpPr>
        <p:spPr>
          <a:xfrm>
            <a:off x="4251587" y="5239380"/>
            <a:ext cx="1360905" cy="369332"/>
          </a:xfrm>
          <a:prstGeom prst="rect">
            <a:avLst/>
          </a:prstGeom>
          <a:solidFill>
            <a:srgbClr val="92D050"/>
          </a:solidFill>
        </p:spPr>
        <p:txBody>
          <a:bodyPr wrap="square" rtlCol="0">
            <a:spAutoFit/>
          </a:bodyPr>
          <a:lstStyle/>
          <a:p>
            <a:pPr algn="ctr"/>
            <a:r>
              <a:rPr lang="en-GB" b="1" dirty="0" err="1" smtClean="0">
                <a:solidFill>
                  <a:srgbClr val="FF0000"/>
                </a:solidFill>
              </a:rPr>
              <a:t>Sum_Range</a:t>
            </a:r>
            <a:endParaRPr lang="en-GB" b="1" dirty="0">
              <a:solidFill>
                <a:srgbClr val="FF0000"/>
              </a:solidFill>
            </a:endParaRPr>
          </a:p>
        </p:txBody>
      </p:sp>
      <p:sp>
        <p:nvSpPr>
          <p:cNvPr id="25" name="TextBox 24"/>
          <p:cNvSpPr txBox="1"/>
          <p:nvPr/>
        </p:nvSpPr>
        <p:spPr>
          <a:xfrm>
            <a:off x="3084140" y="4301066"/>
            <a:ext cx="1020403" cy="369332"/>
          </a:xfrm>
          <a:prstGeom prst="rect">
            <a:avLst/>
          </a:prstGeom>
          <a:solidFill>
            <a:schemeClr val="bg1"/>
          </a:solidFill>
        </p:spPr>
        <p:txBody>
          <a:bodyPr wrap="square" rtlCol="0">
            <a:spAutoFit/>
          </a:bodyPr>
          <a:lstStyle/>
          <a:p>
            <a:pPr algn="ctr"/>
            <a:r>
              <a:rPr lang="en-GB" b="1" dirty="0" smtClean="0"/>
              <a:t>Criteria</a:t>
            </a:r>
            <a:endParaRPr lang="en-GB" b="1" dirty="0"/>
          </a:p>
        </p:txBody>
      </p:sp>
      <p:sp>
        <p:nvSpPr>
          <p:cNvPr id="26" name="Right Arrow 25"/>
          <p:cNvSpPr/>
          <p:nvPr/>
        </p:nvSpPr>
        <p:spPr>
          <a:xfrm rot="16200000">
            <a:off x="4121081" y="5137990"/>
            <a:ext cx="373568" cy="2027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16200000">
            <a:off x="1864936" y="5099012"/>
            <a:ext cx="373568" cy="2520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rot="5400000">
            <a:off x="3504419" y="4576306"/>
            <a:ext cx="179842" cy="2520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9" name="Table 28"/>
          <p:cNvGraphicFramePr>
            <a:graphicFrameLocks noGrp="1"/>
          </p:cNvGraphicFramePr>
          <p:nvPr>
            <p:extLst>
              <p:ext uri="{D42A27DB-BD31-4B8C-83A1-F6EECF244321}">
                <p14:modId xmlns:p14="http://schemas.microsoft.com/office/powerpoint/2010/main" val="294581442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Sum</a:t>
                      </a:r>
                      <a:r>
                        <a:rPr lang="en-GB" sz="1600" b="1" baseline="0" dirty="0" smtClean="0">
                          <a:solidFill>
                            <a:srgbClr val="FF0000"/>
                          </a:solidFill>
                        </a:rPr>
                        <a:t> IF</a:t>
                      </a:r>
                      <a:endParaRPr lang="en-GB" sz="1600" b="1" dirty="0" smtClean="0">
                        <a:solidFill>
                          <a:srgbClr val="FF0000"/>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4073776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39" t="19843" r="38009" b="47202"/>
          <a:stretch/>
        </p:blipFill>
        <p:spPr bwMode="auto">
          <a:xfrm>
            <a:off x="805443" y="1524000"/>
            <a:ext cx="5110890" cy="1548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6925" r="86712" b="39412"/>
          <a:stretch/>
        </p:blipFill>
        <p:spPr bwMode="auto">
          <a:xfrm>
            <a:off x="2065510" y="3798154"/>
            <a:ext cx="1408764" cy="260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617670" y="2037134"/>
            <a:ext cx="2448272" cy="584775"/>
          </a:xfrm>
          <a:prstGeom prst="rect">
            <a:avLst/>
          </a:prstGeom>
          <a:solidFill>
            <a:srgbClr val="FFFF00"/>
          </a:solidFill>
          <a:ln>
            <a:solidFill>
              <a:schemeClr val="tx1"/>
            </a:solidFill>
          </a:ln>
        </p:spPr>
        <p:txBody>
          <a:bodyPr wrap="square" rtlCol="0">
            <a:spAutoFit/>
          </a:bodyPr>
          <a:lstStyle/>
          <a:p>
            <a:pPr algn="ctr"/>
            <a:r>
              <a:rPr lang="en-GB" sz="1600" b="1" dirty="0" smtClean="0">
                <a:solidFill>
                  <a:srgbClr val="FF0000"/>
                </a:solidFill>
                <a:latin typeface="Arial" charset="0"/>
                <a:cs typeface="Arial" charset="0"/>
              </a:rPr>
              <a:t>Yellow Cell </a:t>
            </a:r>
            <a:r>
              <a:rPr lang="en-GB" sz="1600" b="1" dirty="0">
                <a:solidFill>
                  <a:srgbClr val="FF0000"/>
                </a:solidFill>
                <a:latin typeface="Arial" charset="0"/>
                <a:cs typeface="Arial" charset="0"/>
              </a:rPr>
              <a:t>Reference </a:t>
            </a:r>
            <a:r>
              <a:rPr lang="en-GB" sz="1600" dirty="0">
                <a:latin typeface="Arial" charset="0"/>
                <a:cs typeface="Arial" charset="0"/>
              </a:rPr>
              <a:t>– </a:t>
            </a:r>
            <a:r>
              <a:rPr lang="en-GB" sz="1600" b="1" dirty="0" smtClean="0">
                <a:solidFill>
                  <a:srgbClr val="FF0000"/>
                </a:solidFill>
                <a:latin typeface="Arial" charset="0"/>
                <a:cs typeface="Arial" charset="0"/>
              </a:rPr>
              <a:t>B2</a:t>
            </a:r>
            <a:endParaRPr lang="en-GB" sz="1600" b="1" dirty="0">
              <a:solidFill>
                <a:srgbClr val="FF0000"/>
              </a:solidFill>
              <a:latin typeface="Arial" charset="0"/>
              <a:cs typeface="Arial" charset="0"/>
            </a:endParaRPr>
          </a:p>
        </p:txBody>
      </p:sp>
      <p:sp>
        <p:nvSpPr>
          <p:cNvPr id="18" name="TextBox 17"/>
          <p:cNvSpPr txBox="1"/>
          <p:nvPr/>
        </p:nvSpPr>
        <p:spPr>
          <a:xfrm>
            <a:off x="6594924" y="2764767"/>
            <a:ext cx="2448272" cy="615553"/>
          </a:xfrm>
          <a:prstGeom prst="rect">
            <a:avLst/>
          </a:prstGeom>
          <a:solidFill>
            <a:srgbClr val="92D050"/>
          </a:solidFill>
          <a:ln>
            <a:solidFill>
              <a:schemeClr val="tx1"/>
            </a:solidFill>
          </a:ln>
        </p:spPr>
        <p:txBody>
          <a:bodyPr wrap="square" rtlCol="0">
            <a:spAutoFit/>
          </a:bodyPr>
          <a:lstStyle/>
          <a:p>
            <a:pPr algn="ctr"/>
            <a:r>
              <a:rPr lang="en-GB" sz="1600" b="1" dirty="0" smtClean="0">
                <a:solidFill>
                  <a:srgbClr val="FF0000"/>
                </a:solidFill>
                <a:latin typeface="Arial" charset="0"/>
                <a:cs typeface="Arial" charset="0"/>
              </a:rPr>
              <a:t>Green Cell Reference – </a:t>
            </a:r>
            <a:r>
              <a:rPr lang="en-GB" b="1" dirty="0" smtClean="0">
                <a:solidFill>
                  <a:srgbClr val="FF0000"/>
                </a:solidFill>
                <a:latin typeface="Arial" charset="0"/>
                <a:cs typeface="Arial" charset="0"/>
              </a:rPr>
              <a:t>D3</a:t>
            </a:r>
            <a:endParaRPr lang="en-GB" b="1" dirty="0">
              <a:solidFill>
                <a:srgbClr val="FF0000"/>
              </a:solidFill>
              <a:latin typeface="Arial" charset="0"/>
              <a:cs typeface="Arial" charset="0"/>
            </a:endParaRPr>
          </a:p>
        </p:txBody>
      </p:sp>
      <p:sp>
        <p:nvSpPr>
          <p:cNvPr id="19" name="Right Arrow 18"/>
          <p:cNvSpPr/>
          <p:nvPr/>
        </p:nvSpPr>
        <p:spPr>
          <a:xfrm rot="10800000">
            <a:off x="3360888" y="2029025"/>
            <a:ext cx="3150794" cy="46649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10800000">
            <a:off x="5916332" y="2599736"/>
            <a:ext cx="595350" cy="46649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6052861" y="1524000"/>
            <a:ext cx="2448272" cy="400110"/>
          </a:xfrm>
          <a:prstGeom prst="rect">
            <a:avLst/>
          </a:prstGeom>
          <a:solidFill>
            <a:srgbClr val="FFC000"/>
          </a:solidFill>
          <a:ln>
            <a:solidFill>
              <a:schemeClr val="tx1"/>
            </a:solidFill>
          </a:ln>
        </p:spPr>
        <p:txBody>
          <a:bodyPr wrap="square" rtlCol="0">
            <a:spAutoFit/>
          </a:bodyPr>
          <a:lstStyle/>
          <a:p>
            <a:pPr algn="ctr"/>
            <a:r>
              <a:rPr lang="en-GB" sz="2000" b="1" dirty="0" smtClean="0">
                <a:latin typeface="Arial" charset="0"/>
                <a:cs typeface="Arial" charset="0"/>
              </a:rPr>
              <a:t>Columns</a:t>
            </a:r>
            <a:endParaRPr lang="en-GB" sz="2000" b="1" dirty="0">
              <a:latin typeface="Arial" charset="0"/>
              <a:cs typeface="Arial" charset="0"/>
            </a:endParaRPr>
          </a:p>
        </p:txBody>
      </p:sp>
      <p:sp>
        <p:nvSpPr>
          <p:cNvPr id="22" name="TextBox 21"/>
          <p:cNvSpPr txBox="1"/>
          <p:nvPr/>
        </p:nvSpPr>
        <p:spPr>
          <a:xfrm>
            <a:off x="609600" y="3167161"/>
            <a:ext cx="994236" cy="400110"/>
          </a:xfrm>
          <a:prstGeom prst="rect">
            <a:avLst/>
          </a:prstGeom>
          <a:solidFill>
            <a:srgbClr val="FFC000"/>
          </a:solidFill>
          <a:ln>
            <a:solidFill>
              <a:schemeClr val="tx1"/>
            </a:solidFill>
          </a:ln>
        </p:spPr>
        <p:txBody>
          <a:bodyPr wrap="square" rtlCol="0">
            <a:spAutoFit/>
          </a:bodyPr>
          <a:lstStyle/>
          <a:p>
            <a:pPr algn="ctr"/>
            <a:r>
              <a:rPr lang="en-GB" sz="2000" b="1" dirty="0" smtClean="0">
                <a:latin typeface="Arial" charset="0"/>
                <a:cs typeface="Arial" charset="0"/>
              </a:rPr>
              <a:t>Rows</a:t>
            </a:r>
            <a:endParaRPr lang="en-GB" sz="2000" b="1" dirty="0">
              <a:latin typeface="Arial" charset="0"/>
              <a:cs typeface="Arial" charset="0"/>
            </a:endParaRPr>
          </a:p>
        </p:txBody>
      </p:sp>
      <p:sp>
        <p:nvSpPr>
          <p:cNvPr id="23" name="Rectangle 22"/>
          <p:cNvSpPr/>
          <p:nvPr/>
        </p:nvSpPr>
        <p:spPr>
          <a:xfrm>
            <a:off x="747312" y="1831775"/>
            <a:ext cx="487905" cy="12407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321101" y="1524001"/>
            <a:ext cx="4595231" cy="442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741644" y="4960265"/>
            <a:ext cx="673458" cy="1219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4417742" y="3778402"/>
            <a:ext cx="4648200" cy="1846659"/>
          </a:xfrm>
          <a:prstGeom prst="rect">
            <a:avLst/>
          </a:prstGeom>
          <a:solidFill>
            <a:srgbClr val="FFC000"/>
          </a:solidFill>
          <a:ln>
            <a:solidFill>
              <a:schemeClr val="tx1"/>
            </a:solidFill>
          </a:ln>
        </p:spPr>
        <p:txBody>
          <a:bodyPr wrap="square" rtlCol="0">
            <a:spAutoFit/>
          </a:bodyPr>
          <a:lstStyle/>
          <a:p>
            <a:pPr algn="ctr"/>
            <a:r>
              <a:rPr lang="en-GB" sz="2000" dirty="0" smtClean="0">
                <a:latin typeface="Arial" charset="0"/>
                <a:cs typeface="Arial" charset="0"/>
              </a:rPr>
              <a:t>This is a </a:t>
            </a:r>
            <a:r>
              <a:rPr lang="en-GB" sz="2000" b="1" dirty="0" smtClean="0">
                <a:solidFill>
                  <a:srgbClr val="FF0000"/>
                </a:solidFill>
                <a:latin typeface="Arial" charset="0"/>
                <a:cs typeface="Arial" charset="0"/>
              </a:rPr>
              <a:t>range</a:t>
            </a:r>
            <a:r>
              <a:rPr lang="en-GB" sz="2000" dirty="0" smtClean="0">
                <a:latin typeface="Arial" charset="0"/>
                <a:cs typeface="Arial" charset="0"/>
              </a:rPr>
              <a:t> of cells</a:t>
            </a:r>
            <a:r>
              <a:rPr lang="en-GB" sz="2000" dirty="0" smtClean="0"/>
              <a:t>.</a:t>
            </a:r>
            <a:r>
              <a:rPr lang="en-GB" sz="2000" dirty="0" smtClean="0">
                <a:latin typeface="Arial" charset="0"/>
                <a:cs typeface="Arial" charset="0"/>
              </a:rPr>
              <a:t> More than one cell has been selected. </a:t>
            </a:r>
            <a:r>
              <a:rPr lang="en-GB" sz="2000" b="1" dirty="0" smtClean="0">
                <a:solidFill>
                  <a:srgbClr val="FF0000"/>
                </a:solidFill>
                <a:latin typeface="Arial" charset="0"/>
                <a:cs typeface="Arial" charset="0"/>
              </a:rPr>
              <a:t>G6:G11</a:t>
            </a:r>
          </a:p>
          <a:p>
            <a:pPr algn="ctr"/>
            <a:endParaRPr lang="en-GB" sz="2000" b="1" dirty="0">
              <a:solidFill>
                <a:srgbClr val="FF0000"/>
              </a:solidFill>
              <a:latin typeface="Arial" charset="0"/>
              <a:cs typeface="Arial" charset="0"/>
            </a:endParaRPr>
          </a:p>
          <a:p>
            <a:pPr algn="ctr"/>
            <a:r>
              <a:rPr lang="en-GB" b="1" dirty="0" smtClean="0">
                <a:solidFill>
                  <a:srgbClr val="FF0000"/>
                </a:solidFill>
                <a:latin typeface="Arial" charset="0"/>
                <a:cs typeface="Arial" charset="0"/>
              </a:rPr>
              <a:t>A range will be typically used when you are calculating values from a number of cells. </a:t>
            </a:r>
            <a:endParaRPr lang="en-GB" b="1" dirty="0">
              <a:solidFill>
                <a:srgbClr val="FF0000"/>
              </a:solidFill>
              <a:latin typeface="Arial" charset="0"/>
              <a:cs typeface="Arial" charset="0"/>
            </a:endParaRPr>
          </a:p>
        </p:txBody>
      </p:sp>
      <p:sp>
        <p:nvSpPr>
          <p:cNvPr id="27" name="Rectangle 26"/>
          <p:cNvSpPr/>
          <p:nvPr/>
        </p:nvSpPr>
        <p:spPr>
          <a:xfrm>
            <a:off x="2057400" y="4960264"/>
            <a:ext cx="206614" cy="1219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753673" y="3998111"/>
            <a:ext cx="658133" cy="2001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rot="10800000">
            <a:off x="3634595" y="4235236"/>
            <a:ext cx="595350" cy="46649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0" name="Table 29"/>
          <p:cNvGraphicFramePr>
            <a:graphicFrameLocks noGrp="1"/>
          </p:cNvGraphicFramePr>
          <p:nvPr>
            <p:extLst>
              <p:ext uri="{D42A27DB-BD31-4B8C-83A1-F6EECF244321}">
                <p14:modId xmlns:p14="http://schemas.microsoft.com/office/powerpoint/2010/main" val="3356616838"/>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Cell References</a:t>
                      </a:r>
                    </a:p>
                  </a:txBody>
                  <a:tcPr marL="91436" marR="91436">
                    <a:solidFill>
                      <a:srgbClr val="FFFF00"/>
                    </a:solidFill>
                  </a:tcPr>
                </a:tc>
              </a:tr>
            </a:tbl>
          </a:graphicData>
        </a:graphic>
      </p:graphicFrame>
      <p:sp>
        <p:nvSpPr>
          <p:cNvPr id="2" name="TextBox 1"/>
          <p:cNvSpPr txBox="1"/>
          <p:nvPr/>
        </p:nvSpPr>
        <p:spPr>
          <a:xfrm>
            <a:off x="1031879" y="4960264"/>
            <a:ext cx="913736" cy="1200329"/>
          </a:xfrm>
          <a:prstGeom prst="rect">
            <a:avLst/>
          </a:prstGeom>
          <a:noFill/>
          <a:ln>
            <a:solidFill>
              <a:srgbClr val="7030A0"/>
            </a:solidFill>
          </a:ln>
        </p:spPr>
        <p:txBody>
          <a:bodyPr wrap="square" rtlCol="0">
            <a:spAutoFit/>
          </a:bodyPr>
          <a:lstStyle/>
          <a:p>
            <a:pPr algn="ctr"/>
            <a:r>
              <a:rPr lang="en-GB" b="1" dirty="0" smtClean="0"/>
              <a:t>From Row</a:t>
            </a:r>
            <a:r>
              <a:rPr lang="en-GB" b="1" dirty="0" smtClean="0">
                <a:solidFill>
                  <a:srgbClr val="FF0000"/>
                </a:solidFill>
              </a:rPr>
              <a:t> 6</a:t>
            </a:r>
          </a:p>
          <a:p>
            <a:pPr algn="ctr"/>
            <a:r>
              <a:rPr lang="en-GB" b="1" dirty="0" smtClean="0"/>
              <a:t>To</a:t>
            </a:r>
          </a:p>
          <a:p>
            <a:pPr algn="ctr"/>
            <a:r>
              <a:rPr lang="en-GB" b="1" dirty="0" smtClean="0">
                <a:solidFill>
                  <a:srgbClr val="FF0000"/>
                </a:solidFill>
              </a:rPr>
              <a:t>11</a:t>
            </a:r>
          </a:p>
        </p:txBody>
      </p:sp>
      <p:sp>
        <p:nvSpPr>
          <p:cNvPr id="31" name="TextBox 30"/>
          <p:cNvSpPr txBox="1"/>
          <p:nvPr/>
        </p:nvSpPr>
        <p:spPr>
          <a:xfrm>
            <a:off x="2007839" y="3072544"/>
            <a:ext cx="1802162" cy="646331"/>
          </a:xfrm>
          <a:prstGeom prst="rect">
            <a:avLst/>
          </a:prstGeom>
          <a:noFill/>
          <a:ln>
            <a:solidFill>
              <a:srgbClr val="7030A0"/>
            </a:solidFill>
          </a:ln>
        </p:spPr>
        <p:txBody>
          <a:bodyPr wrap="square" rtlCol="0">
            <a:spAutoFit/>
          </a:bodyPr>
          <a:lstStyle/>
          <a:p>
            <a:pPr algn="ctr"/>
            <a:r>
              <a:rPr lang="en-GB" b="1" dirty="0" smtClean="0"/>
              <a:t>Column Reference </a:t>
            </a:r>
            <a:r>
              <a:rPr lang="en-GB" b="1" dirty="0" smtClean="0">
                <a:solidFill>
                  <a:srgbClr val="FF0000"/>
                </a:solidFill>
              </a:rPr>
              <a:t>G</a:t>
            </a:r>
          </a:p>
        </p:txBody>
      </p:sp>
      <p:cxnSp>
        <p:nvCxnSpPr>
          <p:cNvPr id="5" name="Straight Arrow Connector 4"/>
          <p:cNvCxnSpPr/>
          <p:nvPr/>
        </p:nvCxnSpPr>
        <p:spPr>
          <a:xfrm flipH="1">
            <a:off x="3078373" y="3718875"/>
            <a:ext cx="4366" cy="2792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114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934200" y="1170087"/>
            <a:ext cx="2057400" cy="5078313"/>
          </a:xfrm>
          <a:prstGeom prst="rect">
            <a:avLst/>
          </a:prstGeom>
          <a:solidFill>
            <a:schemeClr val="bg1">
              <a:lumMod val="95000"/>
            </a:schemeClr>
          </a:solidFill>
          <a:ln>
            <a:solidFill>
              <a:srgbClr val="7030A0"/>
            </a:solidFill>
          </a:ln>
        </p:spPr>
        <p:txBody>
          <a:bodyPr wrap="square" rtlCol="0">
            <a:spAutoFit/>
          </a:bodyPr>
          <a:lstStyle/>
          <a:p>
            <a:pPr algn="ctr"/>
            <a:r>
              <a:rPr lang="en-GB" dirty="0" smtClean="0">
                <a:latin typeface="Arial" charset="0"/>
                <a:cs typeface="Arial" charset="0"/>
              </a:rPr>
              <a:t>The </a:t>
            </a:r>
            <a:r>
              <a:rPr lang="en-GB" b="1" u="sng" dirty="0" smtClean="0">
                <a:solidFill>
                  <a:srgbClr val="002060"/>
                </a:solidFill>
                <a:latin typeface="Arial" charset="0"/>
                <a:cs typeface="Arial" charset="0"/>
              </a:rPr>
              <a:t>Range</a:t>
            </a:r>
            <a:r>
              <a:rPr lang="en-GB" dirty="0" smtClean="0">
                <a:latin typeface="Arial" charset="0"/>
                <a:cs typeface="Arial" charset="0"/>
              </a:rPr>
              <a:t> and the </a:t>
            </a:r>
            <a:r>
              <a:rPr lang="en-GB" b="1" u="sng" dirty="0" smtClean="0">
                <a:solidFill>
                  <a:srgbClr val="7030A0"/>
                </a:solidFill>
                <a:latin typeface="Arial" charset="0"/>
                <a:cs typeface="Arial" charset="0"/>
              </a:rPr>
              <a:t>Sum Range </a:t>
            </a:r>
            <a:r>
              <a:rPr lang="en-GB" dirty="0" smtClean="0">
                <a:latin typeface="Arial" charset="0"/>
                <a:cs typeface="Arial" charset="0"/>
              </a:rPr>
              <a:t>have </a:t>
            </a:r>
            <a:r>
              <a:rPr lang="en-GB" b="1" dirty="0" smtClean="0">
                <a:solidFill>
                  <a:srgbClr val="FF0000"/>
                </a:solidFill>
                <a:latin typeface="Arial" charset="0"/>
                <a:cs typeface="Arial" charset="0"/>
              </a:rPr>
              <a:t>absolute cell referencing</a:t>
            </a:r>
            <a:r>
              <a:rPr lang="en-GB" dirty="0" smtClean="0">
                <a:latin typeface="Arial" charset="0"/>
                <a:cs typeface="Arial" charset="0"/>
              </a:rPr>
              <a:t>.</a:t>
            </a:r>
          </a:p>
          <a:p>
            <a:pPr algn="ctr"/>
            <a:endParaRPr lang="en-GB" dirty="0">
              <a:latin typeface="Arial" charset="0"/>
              <a:cs typeface="Arial" charset="0"/>
            </a:endParaRPr>
          </a:p>
          <a:p>
            <a:pPr algn="ctr"/>
            <a:r>
              <a:rPr lang="en-GB" dirty="0" smtClean="0">
                <a:latin typeface="Arial" charset="0"/>
                <a:cs typeface="Arial" charset="0"/>
              </a:rPr>
              <a:t>When the formula is replicated the absolute cell referenced cells will stay the same and will not move position. </a:t>
            </a:r>
          </a:p>
          <a:p>
            <a:pPr algn="ctr"/>
            <a:endParaRPr lang="en-GB" dirty="0">
              <a:latin typeface="Arial" charset="0"/>
              <a:cs typeface="Arial" charset="0"/>
            </a:endParaRPr>
          </a:p>
          <a:p>
            <a:pPr algn="ctr"/>
            <a:r>
              <a:rPr lang="en-GB" b="1" dirty="0" smtClean="0">
                <a:solidFill>
                  <a:srgbClr val="00B050"/>
                </a:solidFill>
                <a:latin typeface="Arial" charset="0"/>
                <a:cs typeface="Arial" charset="0"/>
              </a:rPr>
              <a:t>H5</a:t>
            </a:r>
            <a:r>
              <a:rPr lang="en-GB" dirty="0" smtClean="0">
                <a:latin typeface="Arial" charset="0"/>
                <a:cs typeface="Arial" charset="0"/>
              </a:rPr>
              <a:t> is </a:t>
            </a:r>
            <a:r>
              <a:rPr lang="en-GB" b="1" dirty="0" smtClean="0">
                <a:solidFill>
                  <a:srgbClr val="FF0000"/>
                </a:solidFill>
                <a:latin typeface="Arial" charset="0"/>
                <a:cs typeface="Arial" charset="0"/>
              </a:rPr>
              <a:t>relative cell referencing</a:t>
            </a:r>
            <a:r>
              <a:rPr lang="en-GB" dirty="0" smtClean="0">
                <a:latin typeface="Arial" charset="0"/>
                <a:cs typeface="Arial" charset="0"/>
              </a:rPr>
              <a:t>. It will move down when the formula is replicated.</a:t>
            </a:r>
            <a:endParaRPr lang="en-GB" sz="1000" dirty="0">
              <a:latin typeface="Arial" charset="0"/>
              <a:cs typeface="Arial"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66" r="27320" b="45586"/>
          <a:stretch/>
        </p:blipFill>
        <p:spPr bwMode="auto">
          <a:xfrm>
            <a:off x="685843" y="1371600"/>
            <a:ext cx="6129421" cy="197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1624681" y="1900694"/>
            <a:ext cx="553054" cy="151216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142766" y="1900694"/>
            <a:ext cx="577590" cy="151216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graphicFrame>
        <p:nvGraphicFramePr>
          <p:cNvPr id="29" name="Table 28"/>
          <p:cNvGraphicFramePr>
            <a:graphicFrameLocks noGrp="1"/>
          </p:cNvGraphicFramePr>
          <p:nvPr>
            <p:extLst>
              <p:ext uri="{D42A27DB-BD31-4B8C-83A1-F6EECF244321}">
                <p14:modId xmlns:p14="http://schemas.microsoft.com/office/powerpoint/2010/main" val="2464181988"/>
              </p:ext>
            </p:extLst>
          </p:nvPr>
        </p:nvGraphicFramePr>
        <p:xfrm>
          <a:off x="677840" y="990600"/>
          <a:ext cx="6137423" cy="362958"/>
        </p:xfrm>
        <a:graphic>
          <a:graphicData uri="http://schemas.openxmlformats.org/drawingml/2006/table">
            <a:tbl>
              <a:tblPr firstRow="1" bandRow="1">
                <a:tableStyleId>{21E4AEA4-8DFA-4A89-87EB-49C32662AFE0}</a:tableStyleId>
              </a:tblPr>
              <a:tblGrid>
                <a:gridCol w="6137423"/>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Sum</a:t>
                      </a:r>
                      <a:r>
                        <a:rPr lang="en-GB" sz="1600" b="1" baseline="0" dirty="0" smtClean="0">
                          <a:solidFill>
                            <a:srgbClr val="FF0000"/>
                          </a:solidFill>
                        </a:rPr>
                        <a:t> IF </a:t>
                      </a:r>
                      <a:r>
                        <a:rPr lang="en-GB" sz="1600" b="1" baseline="0" dirty="0" smtClean="0">
                          <a:solidFill>
                            <a:schemeClr val="tx1"/>
                          </a:solidFill>
                        </a:rPr>
                        <a:t>with </a:t>
                      </a:r>
                      <a:r>
                        <a:rPr lang="en-GB" sz="1600" b="1" baseline="0" dirty="0" smtClean="0">
                          <a:solidFill>
                            <a:srgbClr val="FF0000"/>
                          </a:solidFill>
                        </a:rPr>
                        <a:t>Absolute</a:t>
                      </a:r>
                      <a:r>
                        <a:rPr lang="en-GB" sz="1600" b="1" baseline="0" dirty="0" smtClean="0">
                          <a:solidFill>
                            <a:schemeClr val="tx1"/>
                          </a:solidFill>
                        </a:rPr>
                        <a:t> and </a:t>
                      </a:r>
                      <a:r>
                        <a:rPr lang="en-GB" sz="1600" b="1" baseline="0" dirty="0" smtClean="0">
                          <a:solidFill>
                            <a:srgbClr val="FF0000"/>
                          </a:solidFill>
                        </a:rPr>
                        <a:t>Relative Cell Referencing</a:t>
                      </a:r>
                      <a:endParaRPr lang="en-GB" sz="1600" b="1" dirty="0" smtClean="0">
                        <a:solidFill>
                          <a:srgbClr val="FF0000"/>
                        </a:solidFill>
                      </a:endParaRPr>
                    </a:p>
                  </a:txBody>
                  <a:tcPr marL="91436" marR="91436">
                    <a:solidFill>
                      <a:srgbClr val="FFFF00"/>
                    </a:solidFill>
                  </a:tcPr>
                </a:tc>
              </a:tr>
            </a:tbl>
          </a:graphicData>
        </a:graphic>
      </p:graphicFrame>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009" t="32770" r="27759" b="64471"/>
          <a:stretch/>
        </p:blipFill>
        <p:spPr bwMode="auto">
          <a:xfrm>
            <a:off x="685843" y="3594718"/>
            <a:ext cx="6129421" cy="606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1510" r="28806" b="44687"/>
          <a:stretch/>
        </p:blipFill>
        <p:spPr bwMode="auto">
          <a:xfrm>
            <a:off x="685842" y="4419600"/>
            <a:ext cx="6129421" cy="181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1629102" y="4726317"/>
            <a:ext cx="553054" cy="151216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194485" y="4726317"/>
            <a:ext cx="577590" cy="151216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2" name="Rectangle 31"/>
          <p:cNvSpPr/>
          <p:nvPr/>
        </p:nvSpPr>
        <p:spPr>
          <a:xfrm>
            <a:off x="4737536" y="2143024"/>
            <a:ext cx="591034" cy="21551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3" name="Rectangle 32"/>
          <p:cNvSpPr/>
          <p:nvPr/>
        </p:nvSpPr>
        <p:spPr>
          <a:xfrm>
            <a:off x="4800600" y="5271107"/>
            <a:ext cx="591034" cy="21129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2" name="Down Arrow 1"/>
          <p:cNvSpPr/>
          <p:nvPr/>
        </p:nvSpPr>
        <p:spPr>
          <a:xfrm>
            <a:off x="4543098" y="2077047"/>
            <a:ext cx="76200" cy="51375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Down Arrow 33"/>
          <p:cNvSpPr/>
          <p:nvPr/>
        </p:nvSpPr>
        <p:spPr>
          <a:xfrm>
            <a:off x="4600906" y="4968647"/>
            <a:ext cx="76200" cy="51375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3255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357" r="37389" b="31126"/>
          <a:stretch/>
        </p:blipFill>
        <p:spPr bwMode="auto">
          <a:xfrm>
            <a:off x="701676" y="1453383"/>
            <a:ext cx="7146923" cy="24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85843" y="5692914"/>
            <a:ext cx="7628488" cy="707886"/>
          </a:xfrm>
          <a:prstGeom prst="rect">
            <a:avLst/>
          </a:prstGeom>
          <a:solidFill>
            <a:srgbClr val="D9D9D9"/>
          </a:solidFill>
          <a:ln>
            <a:solidFill>
              <a:schemeClr val="tx1"/>
            </a:solidFill>
          </a:ln>
        </p:spPr>
        <p:txBody>
          <a:bodyPr wrap="square" rtlCol="0">
            <a:spAutoFit/>
          </a:bodyPr>
          <a:lstStyle/>
          <a:p>
            <a:pPr algn="ctr"/>
            <a:r>
              <a:rPr lang="en-GB" sz="2000" b="1" dirty="0" smtClean="0">
                <a:latin typeface="Arial" charset="0"/>
                <a:cs typeface="Arial" charset="0"/>
              </a:rPr>
              <a:t>A </a:t>
            </a:r>
            <a:r>
              <a:rPr lang="en-GB" sz="2000" b="1" dirty="0" err="1" smtClean="0">
                <a:latin typeface="Arial" charset="0"/>
                <a:cs typeface="Arial" charset="0"/>
              </a:rPr>
              <a:t>average</a:t>
            </a:r>
            <a:r>
              <a:rPr lang="en-GB" sz="2000" b="1" dirty="0" err="1" smtClean="0">
                <a:solidFill>
                  <a:srgbClr val="FF0000"/>
                </a:solidFill>
                <a:latin typeface="Arial" charset="0"/>
                <a:cs typeface="Arial" charset="0"/>
              </a:rPr>
              <a:t>if</a:t>
            </a:r>
            <a:r>
              <a:rPr lang="en-GB" sz="2000" b="1" dirty="0" smtClean="0">
                <a:latin typeface="Arial" charset="0"/>
                <a:cs typeface="Arial" charset="0"/>
              </a:rPr>
              <a:t> will work out the </a:t>
            </a:r>
            <a:r>
              <a:rPr lang="en-GB" sz="2000" b="1" dirty="0" smtClean="0">
                <a:solidFill>
                  <a:srgbClr val="FF0000"/>
                </a:solidFill>
                <a:latin typeface="Arial" charset="0"/>
                <a:cs typeface="Arial" charset="0"/>
              </a:rPr>
              <a:t>average </a:t>
            </a:r>
            <a:r>
              <a:rPr lang="en-GB" sz="2000" b="1" dirty="0" smtClean="0">
                <a:latin typeface="Arial" charset="0"/>
                <a:cs typeface="Arial" charset="0"/>
              </a:rPr>
              <a:t>from a </a:t>
            </a:r>
            <a:r>
              <a:rPr lang="en-GB" sz="2000" b="1" dirty="0" smtClean="0">
                <a:solidFill>
                  <a:srgbClr val="FF0000"/>
                </a:solidFill>
                <a:latin typeface="Arial" charset="0"/>
                <a:cs typeface="Arial" charset="0"/>
              </a:rPr>
              <a:t>specific criteria </a:t>
            </a:r>
            <a:r>
              <a:rPr lang="en-GB" sz="2000" b="1" dirty="0" smtClean="0">
                <a:latin typeface="Arial" charset="0"/>
                <a:cs typeface="Arial" charset="0"/>
              </a:rPr>
              <a:t>(condition) from the </a:t>
            </a:r>
            <a:r>
              <a:rPr lang="en-GB" sz="2000" b="1" dirty="0" err="1" smtClean="0">
                <a:solidFill>
                  <a:srgbClr val="FF0000"/>
                </a:solidFill>
                <a:latin typeface="Arial" charset="0"/>
                <a:cs typeface="Arial" charset="0"/>
              </a:rPr>
              <a:t>average_range</a:t>
            </a:r>
            <a:r>
              <a:rPr lang="en-GB" sz="2000" b="1" dirty="0" smtClean="0">
                <a:latin typeface="Arial" charset="0"/>
                <a:cs typeface="Arial" charset="0"/>
              </a:rPr>
              <a:t>. </a:t>
            </a:r>
            <a:endParaRPr lang="en-GB" sz="1050" b="1" dirty="0">
              <a:latin typeface="Arial" charset="0"/>
              <a:cs typeface="Arial" charset="0"/>
            </a:endParaRPr>
          </a:p>
        </p:txBody>
      </p:sp>
      <p:sp>
        <p:nvSpPr>
          <p:cNvPr id="21" name="Rectangle 20"/>
          <p:cNvSpPr/>
          <p:nvPr/>
        </p:nvSpPr>
        <p:spPr>
          <a:xfrm>
            <a:off x="1941104" y="1752600"/>
            <a:ext cx="548809" cy="15240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75248" y="1764433"/>
            <a:ext cx="534007" cy="1512167"/>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graphicFrame>
        <p:nvGraphicFramePr>
          <p:cNvPr id="29" name="Table 28"/>
          <p:cNvGraphicFramePr>
            <a:graphicFrameLocks noGrp="1"/>
          </p:cNvGraphicFramePr>
          <p:nvPr>
            <p:extLst>
              <p:ext uri="{D42A27DB-BD31-4B8C-83A1-F6EECF244321}">
                <p14:modId xmlns:p14="http://schemas.microsoft.com/office/powerpoint/2010/main" val="60582553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Average IF</a:t>
                      </a:r>
                    </a:p>
                  </a:txBody>
                  <a:tcPr marL="91436" marR="91436">
                    <a:solidFill>
                      <a:srgbClr val="FFFF00"/>
                    </a:solidFill>
                  </a:tcPr>
                </a:tc>
              </a:tr>
            </a:tbl>
          </a:graphicData>
        </a:graphic>
      </p:graphicFrame>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712" t="16761" r="62081" b="76299"/>
          <a:stretch/>
        </p:blipFill>
        <p:spPr bwMode="auto">
          <a:xfrm>
            <a:off x="666050" y="4267199"/>
            <a:ext cx="6572950" cy="1269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1705306" y="3429000"/>
            <a:ext cx="1020403" cy="369332"/>
          </a:xfrm>
          <a:prstGeom prst="rect">
            <a:avLst/>
          </a:prstGeom>
          <a:solidFill>
            <a:srgbClr val="00B0F0"/>
          </a:solidFill>
          <a:ln>
            <a:solidFill>
              <a:schemeClr val="tx1"/>
            </a:solidFill>
          </a:ln>
        </p:spPr>
        <p:txBody>
          <a:bodyPr wrap="square" rtlCol="0">
            <a:spAutoFit/>
          </a:bodyPr>
          <a:lstStyle/>
          <a:p>
            <a:pPr algn="ctr"/>
            <a:r>
              <a:rPr lang="en-GB" b="1" dirty="0" smtClean="0">
                <a:solidFill>
                  <a:srgbClr val="FF0000"/>
                </a:solidFill>
              </a:rPr>
              <a:t>Range</a:t>
            </a:r>
            <a:endParaRPr lang="en-GB" b="1" dirty="0">
              <a:solidFill>
                <a:srgbClr val="FF0000"/>
              </a:solidFill>
            </a:endParaRPr>
          </a:p>
        </p:txBody>
      </p:sp>
      <p:sp>
        <p:nvSpPr>
          <p:cNvPr id="33" name="TextBox 32"/>
          <p:cNvSpPr txBox="1"/>
          <p:nvPr/>
        </p:nvSpPr>
        <p:spPr>
          <a:xfrm>
            <a:off x="3632049" y="3429000"/>
            <a:ext cx="1020403" cy="646331"/>
          </a:xfrm>
          <a:prstGeom prst="rect">
            <a:avLst/>
          </a:prstGeom>
          <a:solidFill>
            <a:srgbClr val="7030A0"/>
          </a:solidFill>
          <a:ln>
            <a:solidFill>
              <a:schemeClr val="tx1"/>
            </a:solidFill>
          </a:ln>
        </p:spPr>
        <p:txBody>
          <a:bodyPr wrap="square" rtlCol="0">
            <a:spAutoFit/>
          </a:bodyPr>
          <a:lstStyle/>
          <a:p>
            <a:pPr algn="ctr"/>
            <a:r>
              <a:rPr lang="en-GB" b="1" dirty="0" smtClean="0">
                <a:solidFill>
                  <a:schemeClr val="bg1"/>
                </a:solidFill>
              </a:rPr>
              <a:t>Average Range</a:t>
            </a:r>
            <a:endParaRPr lang="en-GB" b="1" dirty="0">
              <a:solidFill>
                <a:schemeClr val="bg1"/>
              </a:solidFill>
            </a:endParaRPr>
          </a:p>
        </p:txBody>
      </p:sp>
      <p:sp>
        <p:nvSpPr>
          <p:cNvPr id="34" name="TextBox 33"/>
          <p:cNvSpPr txBox="1"/>
          <p:nvPr/>
        </p:nvSpPr>
        <p:spPr>
          <a:xfrm>
            <a:off x="5577936" y="3111521"/>
            <a:ext cx="1020403" cy="369332"/>
          </a:xfrm>
          <a:prstGeom prst="rect">
            <a:avLst/>
          </a:prstGeom>
          <a:solidFill>
            <a:schemeClr val="accent3"/>
          </a:solidFill>
          <a:ln>
            <a:solidFill>
              <a:schemeClr val="tx1"/>
            </a:solidFill>
          </a:ln>
        </p:spPr>
        <p:txBody>
          <a:bodyPr wrap="square" rtlCol="0">
            <a:spAutoFit/>
          </a:bodyPr>
          <a:lstStyle/>
          <a:p>
            <a:pPr algn="ctr"/>
            <a:r>
              <a:rPr lang="en-GB" b="1" dirty="0" smtClean="0"/>
              <a:t>Criteria</a:t>
            </a:r>
            <a:endParaRPr lang="en-GB" b="1" dirty="0"/>
          </a:p>
        </p:txBody>
      </p:sp>
      <p:cxnSp>
        <p:nvCxnSpPr>
          <p:cNvPr id="3" name="Straight Arrow Connector 2"/>
          <p:cNvCxnSpPr/>
          <p:nvPr/>
        </p:nvCxnSpPr>
        <p:spPr>
          <a:xfrm flipH="1" flipV="1">
            <a:off x="2286000" y="3799454"/>
            <a:ext cx="634287" cy="72296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713562" y="3905715"/>
            <a:ext cx="634287" cy="722967"/>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788488" y="3480854"/>
            <a:ext cx="1155112" cy="1041567"/>
          </a:xfrm>
          <a:prstGeom prst="straightConnector1">
            <a:avLst/>
          </a:prstGeom>
          <a:ln w="571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864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19" t="44444" r="22024" b="37897"/>
          <a:stretch/>
        </p:blipFill>
        <p:spPr bwMode="auto">
          <a:xfrm>
            <a:off x="713246" y="1447800"/>
            <a:ext cx="7973554" cy="1460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428" t="62302" r="22261" b="18849"/>
          <a:stretch/>
        </p:blipFill>
        <p:spPr bwMode="auto">
          <a:xfrm>
            <a:off x="726385" y="3108434"/>
            <a:ext cx="7991948" cy="1465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595" t="63889" r="17500" b="15873"/>
          <a:stretch/>
        </p:blipFill>
        <p:spPr bwMode="auto">
          <a:xfrm>
            <a:off x="718504" y="4771698"/>
            <a:ext cx="8015594" cy="1454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19" name="Table 18"/>
          <p:cNvGraphicFramePr>
            <a:graphicFrameLocks noGrp="1"/>
          </p:cNvGraphicFramePr>
          <p:nvPr>
            <p:extLst>
              <p:ext uri="{D42A27DB-BD31-4B8C-83A1-F6EECF244321}">
                <p14:modId xmlns:p14="http://schemas.microsoft.com/office/powerpoint/2010/main" val="643424389"/>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err="1" smtClean="0">
                          <a:solidFill>
                            <a:srgbClr val="FF0000"/>
                          </a:solidFill>
                        </a:rPr>
                        <a:t>SumIF</a:t>
                      </a:r>
                      <a:r>
                        <a:rPr lang="en-GB" sz="1600" b="1" dirty="0" smtClean="0">
                          <a:solidFill>
                            <a:srgbClr val="FF0000"/>
                          </a:solidFill>
                        </a:rPr>
                        <a:t> Function Exam Examples</a:t>
                      </a:r>
                    </a:p>
                  </a:txBody>
                  <a:tcPr marL="91436" marR="91436">
                    <a:solidFill>
                      <a:srgbClr val="FFFF00"/>
                    </a:solidFill>
                  </a:tcPr>
                </a:tc>
              </a:tr>
            </a:tbl>
          </a:graphicData>
        </a:graphic>
      </p:graphicFrame>
      <p:cxnSp>
        <p:nvCxnSpPr>
          <p:cNvPr id="20" name="Straight Connector 19"/>
          <p:cNvCxnSpPr/>
          <p:nvPr/>
        </p:nvCxnSpPr>
        <p:spPr>
          <a:xfrm>
            <a:off x="4914900" y="1813034"/>
            <a:ext cx="3009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8200" y="2028498"/>
            <a:ext cx="3009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14900" y="2065286"/>
            <a:ext cx="30099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38200" y="2638098"/>
            <a:ext cx="426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24600" y="2638098"/>
            <a:ext cx="1371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38200" y="2853562"/>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81400" y="3412175"/>
            <a:ext cx="487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38200" y="3657600"/>
            <a:ext cx="350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50922" y="4343400"/>
            <a:ext cx="350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8825" y="4533279"/>
            <a:ext cx="350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33800" y="5105400"/>
            <a:ext cx="4724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24296" y="5334000"/>
            <a:ext cx="49431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334000" y="5943600"/>
            <a:ext cx="31573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4296" y="6147460"/>
            <a:ext cx="33597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786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sp>
        <p:nvSpPr>
          <p:cNvPr id="5" name="TextBox 4"/>
          <p:cNvSpPr txBox="1"/>
          <p:nvPr/>
        </p:nvSpPr>
        <p:spPr>
          <a:xfrm>
            <a:off x="4036414" y="4012108"/>
            <a:ext cx="4824536" cy="461665"/>
          </a:xfrm>
          <a:prstGeom prst="rect">
            <a:avLst/>
          </a:prstGeom>
          <a:solidFill>
            <a:schemeClr val="bg1">
              <a:lumMod val="95000"/>
            </a:schemeClr>
          </a:solidFill>
        </p:spPr>
        <p:txBody>
          <a:bodyPr wrap="square" rtlCol="0">
            <a:spAutoFit/>
          </a:bodyPr>
          <a:lstStyle/>
          <a:p>
            <a:pPr algn="ctr"/>
            <a:r>
              <a:rPr lang="en-GB" sz="2400" b="1" dirty="0">
                <a:solidFill>
                  <a:srgbClr val="FF0000"/>
                </a:solidFill>
              </a:rPr>
              <a:t>=IF(</a:t>
            </a:r>
            <a:r>
              <a:rPr lang="en-GB" sz="2400" b="1" dirty="0">
                <a:solidFill>
                  <a:srgbClr val="0070C0"/>
                </a:solidFill>
              </a:rPr>
              <a:t>C5&gt;=D5</a:t>
            </a:r>
            <a:r>
              <a:rPr lang="en-GB" sz="2400" b="1" dirty="0">
                <a:solidFill>
                  <a:srgbClr val="FF0000"/>
                </a:solidFill>
              </a:rPr>
              <a:t>,"</a:t>
            </a:r>
            <a:r>
              <a:rPr lang="en-GB" sz="2400" b="1" dirty="0">
                <a:solidFill>
                  <a:srgbClr val="00B050"/>
                </a:solidFill>
              </a:rPr>
              <a:t>on target</a:t>
            </a:r>
            <a:r>
              <a:rPr lang="en-GB" sz="2400" b="1" dirty="0">
                <a:solidFill>
                  <a:srgbClr val="FF0000"/>
                </a:solidFill>
              </a:rPr>
              <a:t>","off target")</a:t>
            </a:r>
            <a:endParaRPr lang="en-US" sz="2400" b="1" dirty="0">
              <a:solidFill>
                <a:srgbClr val="FF0000"/>
              </a:solidFill>
            </a:endParaRPr>
          </a:p>
        </p:txBody>
      </p:sp>
      <p:sp>
        <p:nvSpPr>
          <p:cNvPr id="6" name="TextBox 17"/>
          <p:cNvSpPr txBox="1"/>
          <p:nvPr/>
        </p:nvSpPr>
        <p:spPr>
          <a:xfrm>
            <a:off x="5953606" y="4742329"/>
            <a:ext cx="864096"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rPr>
              <a:t>2. True</a:t>
            </a:r>
            <a:endParaRPr lang="en-GB" b="1" dirty="0">
              <a:solidFill>
                <a:srgbClr val="FF0000"/>
              </a:solidFill>
            </a:endParaRPr>
          </a:p>
        </p:txBody>
      </p:sp>
      <p:sp>
        <p:nvSpPr>
          <p:cNvPr id="7" name="TextBox 18"/>
          <p:cNvSpPr txBox="1"/>
          <p:nvPr/>
        </p:nvSpPr>
        <p:spPr>
          <a:xfrm>
            <a:off x="7453899" y="4742329"/>
            <a:ext cx="1122457"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rPr>
              <a:t>3. False</a:t>
            </a:r>
            <a:endParaRPr lang="en-GB" b="1" dirty="0">
              <a:solidFill>
                <a:srgbClr val="FF0000"/>
              </a:solidFill>
            </a:endParaRPr>
          </a:p>
        </p:txBody>
      </p:sp>
      <p:sp>
        <p:nvSpPr>
          <p:cNvPr id="8" name="Up Arrow 7"/>
          <p:cNvSpPr/>
          <p:nvPr/>
        </p:nvSpPr>
        <p:spPr>
          <a:xfrm>
            <a:off x="7158976" y="3159977"/>
            <a:ext cx="285049" cy="85213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7733548" y="4378931"/>
            <a:ext cx="285049" cy="27811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539" r="39403" b="56089"/>
          <a:stretch/>
        </p:blipFill>
        <p:spPr bwMode="auto">
          <a:xfrm>
            <a:off x="691989" y="2620716"/>
            <a:ext cx="7884368" cy="53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5400000">
            <a:off x="3159471" y="2247918"/>
            <a:ext cx="324036"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5400000">
            <a:off x="2493495" y="2248599"/>
            <a:ext cx="324036" cy="4320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827584" y="1676400"/>
            <a:ext cx="4896544" cy="584775"/>
          </a:xfrm>
          <a:prstGeom prst="rect">
            <a:avLst/>
          </a:prstGeom>
          <a:solidFill>
            <a:srgbClr val="FFFF00"/>
          </a:solidFill>
          <a:ln>
            <a:solidFill>
              <a:srgbClr val="FF0000"/>
            </a:solidFill>
          </a:ln>
        </p:spPr>
        <p:txBody>
          <a:bodyPr wrap="square" rtlCol="0">
            <a:spAutoFit/>
          </a:bodyPr>
          <a:lstStyle/>
          <a:p>
            <a:pPr algn="ctr"/>
            <a:r>
              <a:rPr lang="en-US" sz="1600" dirty="0" smtClean="0"/>
              <a:t>If the </a:t>
            </a:r>
            <a:r>
              <a:rPr lang="en-US" sz="1600" b="1" dirty="0" smtClean="0">
                <a:solidFill>
                  <a:srgbClr val="FF0000"/>
                </a:solidFill>
              </a:rPr>
              <a:t>units sold </a:t>
            </a:r>
            <a:r>
              <a:rPr lang="en-US" sz="1600" dirty="0" smtClean="0"/>
              <a:t>is </a:t>
            </a:r>
            <a:r>
              <a:rPr lang="en-US" sz="1600" b="1" dirty="0" smtClean="0">
                <a:solidFill>
                  <a:srgbClr val="FF0000"/>
                </a:solidFill>
              </a:rPr>
              <a:t>more than or equal </a:t>
            </a:r>
            <a:r>
              <a:rPr lang="en-US" sz="1600" dirty="0" smtClean="0"/>
              <a:t>to </a:t>
            </a:r>
            <a:r>
              <a:rPr lang="en-US" sz="1600" b="1" dirty="0" smtClean="0">
                <a:solidFill>
                  <a:srgbClr val="FF0000"/>
                </a:solidFill>
              </a:rPr>
              <a:t>the targets sales</a:t>
            </a:r>
            <a:r>
              <a:rPr lang="en-US" sz="1600" dirty="0" smtClean="0"/>
              <a:t> than the </a:t>
            </a:r>
            <a:r>
              <a:rPr lang="en-US" sz="1600" b="1" dirty="0" smtClean="0">
                <a:solidFill>
                  <a:srgbClr val="FF0000"/>
                </a:solidFill>
              </a:rPr>
              <a:t>target has been met</a:t>
            </a:r>
            <a:r>
              <a:rPr lang="en-US" sz="1600" dirty="0" smtClean="0"/>
              <a:t>.</a:t>
            </a:r>
            <a:endParaRPr lang="en-US" sz="1600" dirty="0"/>
          </a:p>
        </p:txBody>
      </p:sp>
      <p:sp>
        <p:nvSpPr>
          <p:cNvPr id="15" name="Up Arrow 14"/>
          <p:cNvSpPr/>
          <p:nvPr/>
        </p:nvSpPr>
        <p:spPr>
          <a:xfrm>
            <a:off x="4788024" y="4431612"/>
            <a:ext cx="285049" cy="27811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6163633" y="4378931"/>
            <a:ext cx="285049" cy="27811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7"/>
          <p:cNvSpPr txBox="1"/>
          <p:nvPr/>
        </p:nvSpPr>
        <p:spPr>
          <a:xfrm>
            <a:off x="4498500" y="4771881"/>
            <a:ext cx="1081612" cy="646331"/>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rPr>
              <a:t>1. Logical</a:t>
            </a:r>
          </a:p>
          <a:p>
            <a:pPr algn="ctr"/>
            <a:r>
              <a:rPr lang="en-US" b="1" dirty="0" smtClean="0">
                <a:solidFill>
                  <a:srgbClr val="FF0000"/>
                </a:solidFill>
              </a:rPr>
              <a:t>Test</a:t>
            </a:r>
            <a:endParaRPr lang="en-GB" b="1" dirty="0">
              <a:solidFill>
                <a:srgbClr val="FF0000"/>
              </a:solidFill>
            </a:endParaRPr>
          </a:p>
        </p:txBody>
      </p:sp>
      <p:sp>
        <p:nvSpPr>
          <p:cNvPr id="18" name="TextBox 17"/>
          <p:cNvSpPr txBox="1"/>
          <p:nvPr/>
        </p:nvSpPr>
        <p:spPr>
          <a:xfrm>
            <a:off x="742148" y="3526611"/>
            <a:ext cx="3294266" cy="2800767"/>
          </a:xfrm>
          <a:prstGeom prst="rect">
            <a:avLst/>
          </a:prstGeom>
          <a:solidFill>
            <a:srgbClr val="FFFF00"/>
          </a:solidFill>
          <a:ln>
            <a:solidFill>
              <a:srgbClr val="FF0000"/>
            </a:solidFill>
          </a:ln>
        </p:spPr>
        <p:txBody>
          <a:bodyPr wrap="square" rtlCol="0">
            <a:spAutoFit/>
          </a:bodyPr>
          <a:lstStyle/>
          <a:p>
            <a:r>
              <a:rPr lang="en-US" sz="1600" b="1" dirty="0" smtClean="0">
                <a:solidFill>
                  <a:srgbClr val="FF0000"/>
                </a:solidFill>
              </a:rPr>
              <a:t>1. Logical Test</a:t>
            </a:r>
          </a:p>
          <a:p>
            <a:r>
              <a:rPr lang="en-US" sz="1600" b="1" dirty="0" smtClean="0"/>
              <a:t>Is units sold more than or equal to the target sales.</a:t>
            </a:r>
          </a:p>
          <a:p>
            <a:endParaRPr lang="en-US" sz="1600" b="1" dirty="0"/>
          </a:p>
          <a:p>
            <a:r>
              <a:rPr lang="en-US" sz="1600" b="1" dirty="0" smtClean="0"/>
              <a:t>2. If the statement is </a:t>
            </a:r>
            <a:r>
              <a:rPr lang="en-US" sz="1600" b="1" dirty="0" smtClean="0">
                <a:solidFill>
                  <a:srgbClr val="FF0000"/>
                </a:solidFill>
              </a:rPr>
              <a:t>true</a:t>
            </a:r>
            <a:r>
              <a:rPr lang="en-US" sz="1600" b="1" dirty="0" smtClean="0"/>
              <a:t> then the “</a:t>
            </a:r>
            <a:r>
              <a:rPr lang="en-US" sz="1600" b="1" dirty="0" smtClean="0">
                <a:solidFill>
                  <a:srgbClr val="FF0000"/>
                </a:solidFill>
              </a:rPr>
              <a:t>true statement</a:t>
            </a:r>
            <a:r>
              <a:rPr lang="en-US" sz="1600" b="1" dirty="0" smtClean="0"/>
              <a:t>” will be printed in the cell.</a:t>
            </a:r>
          </a:p>
          <a:p>
            <a:endParaRPr lang="en-US" sz="1600" b="1" dirty="0"/>
          </a:p>
          <a:p>
            <a:r>
              <a:rPr lang="en-US" sz="1600" b="1" dirty="0" smtClean="0"/>
              <a:t>3. </a:t>
            </a:r>
            <a:r>
              <a:rPr lang="en-US" sz="1600" b="1" dirty="0"/>
              <a:t>If the statement is </a:t>
            </a:r>
            <a:r>
              <a:rPr lang="en-US" sz="1600" b="1" dirty="0" smtClean="0">
                <a:solidFill>
                  <a:srgbClr val="FF0000"/>
                </a:solidFill>
              </a:rPr>
              <a:t>false</a:t>
            </a:r>
            <a:r>
              <a:rPr lang="en-US" sz="1600" b="1" dirty="0" smtClean="0"/>
              <a:t> </a:t>
            </a:r>
            <a:r>
              <a:rPr lang="en-US" sz="1600" b="1" dirty="0"/>
              <a:t>then the </a:t>
            </a:r>
            <a:r>
              <a:rPr lang="en-US" sz="1600" b="1" dirty="0" smtClean="0"/>
              <a:t>“</a:t>
            </a:r>
            <a:r>
              <a:rPr lang="en-US" sz="1600" b="1" dirty="0" smtClean="0">
                <a:solidFill>
                  <a:srgbClr val="FF0000"/>
                </a:solidFill>
              </a:rPr>
              <a:t>false </a:t>
            </a:r>
            <a:r>
              <a:rPr lang="en-US" sz="1600" b="1" dirty="0">
                <a:solidFill>
                  <a:srgbClr val="FF0000"/>
                </a:solidFill>
              </a:rPr>
              <a:t>statement</a:t>
            </a:r>
            <a:r>
              <a:rPr lang="en-US" sz="1600" b="1" dirty="0"/>
              <a:t>” will be printed in the cell.</a:t>
            </a:r>
          </a:p>
        </p:txBody>
      </p:sp>
      <p:graphicFrame>
        <p:nvGraphicFramePr>
          <p:cNvPr id="19" name="Table 18"/>
          <p:cNvGraphicFramePr>
            <a:graphicFrameLocks noGrp="1"/>
          </p:cNvGraphicFramePr>
          <p:nvPr>
            <p:extLst>
              <p:ext uri="{D42A27DB-BD31-4B8C-83A1-F6EECF244321}">
                <p14:modId xmlns:p14="http://schemas.microsoft.com/office/powerpoint/2010/main" val="2301062456"/>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IF</a:t>
                      </a:r>
                      <a:r>
                        <a:rPr lang="en-GB" sz="1600" b="1" baseline="0" dirty="0" smtClean="0">
                          <a:solidFill>
                            <a:schemeClr val="tx1"/>
                          </a:solidFill>
                        </a:rPr>
                        <a:t> Statement</a:t>
                      </a:r>
                      <a:endParaRPr lang="en-GB" sz="1600" b="1" dirty="0" smtClean="0">
                        <a:solidFill>
                          <a:schemeClr val="tx1"/>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4073776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sp>
        <p:nvSpPr>
          <p:cNvPr id="8" name="TextBox 17"/>
          <p:cNvSpPr txBox="1"/>
          <p:nvPr/>
        </p:nvSpPr>
        <p:spPr>
          <a:xfrm>
            <a:off x="3196051" y="5418859"/>
            <a:ext cx="655869" cy="646331"/>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2. True</a:t>
            </a:r>
            <a:endParaRPr lang="en-GB" b="1" dirty="0"/>
          </a:p>
        </p:txBody>
      </p:sp>
      <p:sp>
        <p:nvSpPr>
          <p:cNvPr id="9" name="TextBox 18"/>
          <p:cNvSpPr txBox="1"/>
          <p:nvPr/>
        </p:nvSpPr>
        <p:spPr>
          <a:xfrm>
            <a:off x="4444200" y="5403471"/>
            <a:ext cx="816068" cy="646331"/>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rPr>
              <a:t>3. False</a:t>
            </a:r>
            <a:endParaRPr lang="en-GB" b="1" dirty="0">
              <a:solidFill>
                <a:schemeClr val="bg1"/>
              </a:solidFill>
            </a:endParaRPr>
          </a:p>
        </p:txBody>
      </p:sp>
      <p:sp>
        <p:nvSpPr>
          <p:cNvPr id="10" name="Up Arrow 9"/>
          <p:cNvSpPr/>
          <p:nvPr/>
        </p:nvSpPr>
        <p:spPr>
          <a:xfrm>
            <a:off x="2078837" y="5066195"/>
            <a:ext cx="285049" cy="278116"/>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5122" y="1601477"/>
            <a:ext cx="4896544" cy="1323439"/>
          </a:xfrm>
          <a:prstGeom prst="rect">
            <a:avLst/>
          </a:prstGeom>
          <a:solidFill>
            <a:srgbClr val="FFFF00"/>
          </a:solidFill>
          <a:ln>
            <a:solidFill>
              <a:srgbClr val="FF0000"/>
            </a:solidFill>
          </a:ln>
        </p:spPr>
        <p:txBody>
          <a:bodyPr wrap="square" rtlCol="0">
            <a:spAutoFit/>
          </a:bodyPr>
          <a:lstStyle/>
          <a:p>
            <a:pPr algn="ctr"/>
            <a:r>
              <a:rPr lang="en-US" sz="1600" dirty="0" smtClean="0"/>
              <a:t>If student discount has been given (“</a:t>
            </a:r>
            <a:r>
              <a:rPr lang="en-US" sz="1600" b="1" dirty="0" smtClean="0">
                <a:solidFill>
                  <a:srgbClr val="FF0000"/>
                </a:solidFill>
              </a:rPr>
              <a:t>Yes</a:t>
            </a:r>
            <a:r>
              <a:rPr lang="en-US" sz="1600" dirty="0" smtClean="0"/>
              <a:t>”) then for the </a:t>
            </a:r>
            <a:r>
              <a:rPr lang="en-US" sz="1600" b="1" dirty="0" smtClean="0">
                <a:solidFill>
                  <a:srgbClr val="00B050"/>
                </a:solidFill>
              </a:rPr>
              <a:t>true statement </a:t>
            </a:r>
            <a:r>
              <a:rPr lang="en-US" sz="1600" dirty="0" smtClean="0"/>
              <a:t>you have to calculate </a:t>
            </a:r>
            <a:r>
              <a:rPr lang="en-US" sz="1600" b="1" dirty="0" smtClean="0">
                <a:solidFill>
                  <a:srgbClr val="00B050"/>
                </a:solidFill>
              </a:rPr>
              <a:t>10% of Price</a:t>
            </a:r>
            <a:r>
              <a:rPr lang="en-US" sz="1600" dirty="0" smtClean="0"/>
              <a:t>. This will be the value for the </a:t>
            </a:r>
            <a:r>
              <a:rPr lang="en-US" sz="1600" b="1" dirty="0" smtClean="0"/>
              <a:t>student discount</a:t>
            </a:r>
            <a:r>
              <a:rPr lang="en-US" sz="1600" dirty="0" smtClean="0"/>
              <a:t>. If the student discount does not contain “</a:t>
            </a:r>
            <a:r>
              <a:rPr lang="en-US" sz="1600" b="1" dirty="0">
                <a:solidFill>
                  <a:srgbClr val="FF0000"/>
                </a:solidFill>
              </a:rPr>
              <a:t>Yes</a:t>
            </a:r>
            <a:r>
              <a:rPr lang="en-US" sz="1600" dirty="0" smtClean="0"/>
              <a:t>”  than the </a:t>
            </a:r>
            <a:r>
              <a:rPr lang="en-US" sz="1600" b="1" dirty="0" smtClean="0">
                <a:solidFill>
                  <a:srgbClr val="FF0000"/>
                </a:solidFill>
              </a:rPr>
              <a:t>false value (0) </a:t>
            </a:r>
            <a:r>
              <a:rPr lang="en-US" sz="1600" dirty="0" smtClean="0"/>
              <a:t>will be shown.</a:t>
            </a:r>
            <a:endParaRPr lang="en-US" sz="1600" dirty="0"/>
          </a:p>
        </p:txBody>
      </p:sp>
      <p:sp>
        <p:nvSpPr>
          <p:cNvPr id="12" name="Up Arrow 11"/>
          <p:cNvSpPr/>
          <p:nvPr/>
        </p:nvSpPr>
        <p:spPr>
          <a:xfrm>
            <a:off x="4709710" y="5083937"/>
            <a:ext cx="285049" cy="27811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3485574" y="5083937"/>
            <a:ext cx="285049" cy="2781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7"/>
          <p:cNvSpPr txBox="1"/>
          <p:nvPr/>
        </p:nvSpPr>
        <p:spPr>
          <a:xfrm>
            <a:off x="1539866" y="5403471"/>
            <a:ext cx="1433569" cy="646331"/>
          </a:xfrm>
          <a:prstGeom prst="rect">
            <a:avLst/>
          </a:prstGeom>
          <a:solidFill>
            <a:srgbClr val="00B0F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1. Logical</a:t>
            </a:r>
          </a:p>
          <a:p>
            <a:pPr algn="ctr"/>
            <a:r>
              <a:rPr lang="en-US" b="1" dirty="0" smtClean="0"/>
              <a:t>Test</a:t>
            </a:r>
            <a:endParaRPr lang="en-GB" b="1" dirty="0"/>
          </a:p>
        </p:txBody>
      </p:sp>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238" r="50437" b="55930"/>
          <a:stretch/>
        </p:blipFill>
        <p:spPr bwMode="auto">
          <a:xfrm>
            <a:off x="826469" y="3097252"/>
            <a:ext cx="4548772" cy="138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826469" y="4501742"/>
            <a:ext cx="4293932" cy="584775"/>
          </a:xfrm>
          <a:prstGeom prst="rect">
            <a:avLst/>
          </a:prstGeom>
        </p:spPr>
        <p:txBody>
          <a:bodyPr wrap="none">
            <a:spAutoFit/>
          </a:bodyPr>
          <a:lstStyle/>
          <a:p>
            <a:r>
              <a:rPr lang="en-GB" sz="3200" b="1" dirty="0"/>
              <a:t>=IF(</a:t>
            </a:r>
            <a:r>
              <a:rPr lang="en-GB" sz="3200" b="1" dirty="0">
                <a:solidFill>
                  <a:srgbClr val="0070C0"/>
                </a:solidFill>
              </a:rPr>
              <a:t>D4="</a:t>
            </a:r>
            <a:r>
              <a:rPr lang="en-GB" sz="3200" b="1" dirty="0" smtClean="0">
                <a:solidFill>
                  <a:srgbClr val="0070C0"/>
                </a:solidFill>
              </a:rPr>
              <a:t>Yes"</a:t>
            </a:r>
            <a:r>
              <a:rPr lang="en-GB" sz="3200" b="1" dirty="0" smtClean="0"/>
              <a:t>,</a:t>
            </a:r>
            <a:r>
              <a:rPr lang="en-GB" sz="3200" b="1" dirty="0">
                <a:solidFill>
                  <a:srgbClr val="00B050"/>
                </a:solidFill>
              </a:rPr>
              <a:t>C4*10%</a:t>
            </a:r>
            <a:r>
              <a:rPr lang="en-GB" sz="3200" b="1" dirty="0"/>
              <a:t>,</a:t>
            </a:r>
            <a:r>
              <a:rPr lang="en-GB" sz="3200" b="1" dirty="0">
                <a:solidFill>
                  <a:srgbClr val="FF0000"/>
                </a:solidFill>
              </a:rPr>
              <a:t>0</a:t>
            </a:r>
            <a:r>
              <a:rPr lang="en-GB" sz="3200" b="1" dirty="0"/>
              <a:t>)</a:t>
            </a:r>
          </a:p>
        </p:txBody>
      </p:sp>
      <p:sp>
        <p:nvSpPr>
          <p:cNvPr id="18" name="TextBox 17"/>
          <p:cNvSpPr txBox="1"/>
          <p:nvPr/>
        </p:nvSpPr>
        <p:spPr>
          <a:xfrm>
            <a:off x="5940152" y="1600200"/>
            <a:ext cx="2979096" cy="2308324"/>
          </a:xfrm>
          <a:prstGeom prst="rect">
            <a:avLst/>
          </a:prstGeom>
          <a:solidFill>
            <a:srgbClr val="FFFF00"/>
          </a:solidFill>
          <a:ln>
            <a:solidFill>
              <a:srgbClr val="FF0000"/>
            </a:solidFill>
          </a:ln>
        </p:spPr>
        <p:txBody>
          <a:bodyPr wrap="square" rtlCol="0">
            <a:spAutoFit/>
          </a:bodyPr>
          <a:lstStyle/>
          <a:p>
            <a:r>
              <a:rPr lang="en-US" sz="1600" b="1" dirty="0" smtClean="0">
                <a:solidFill>
                  <a:srgbClr val="0070C0"/>
                </a:solidFill>
              </a:rPr>
              <a:t>1. Logical Test</a:t>
            </a:r>
          </a:p>
          <a:p>
            <a:r>
              <a:rPr lang="en-US" sz="1600" b="1" dirty="0" smtClean="0"/>
              <a:t>Does the Cell in D4 equal “Yes”</a:t>
            </a:r>
          </a:p>
          <a:p>
            <a:endParaRPr lang="en-US" sz="1600" b="1" dirty="0"/>
          </a:p>
          <a:p>
            <a:r>
              <a:rPr lang="en-US" sz="1600" b="1" dirty="0" smtClean="0"/>
              <a:t>2. If the </a:t>
            </a:r>
            <a:r>
              <a:rPr lang="en-US" sz="1600" b="1" dirty="0" smtClean="0">
                <a:solidFill>
                  <a:srgbClr val="00B050"/>
                </a:solidFill>
              </a:rPr>
              <a:t>Logical Test is true </a:t>
            </a:r>
            <a:r>
              <a:rPr lang="en-US" sz="1600" b="1" dirty="0" smtClean="0"/>
              <a:t>then the calculation (</a:t>
            </a:r>
            <a:r>
              <a:rPr lang="en-US" sz="1600" b="1" dirty="0" smtClean="0">
                <a:solidFill>
                  <a:srgbClr val="00B050"/>
                </a:solidFill>
              </a:rPr>
              <a:t>10% of the price</a:t>
            </a:r>
            <a:r>
              <a:rPr lang="en-US" sz="1600" b="1" dirty="0" smtClean="0"/>
              <a:t>) will be shown. </a:t>
            </a:r>
          </a:p>
          <a:p>
            <a:endParaRPr lang="en-US" sz="1600" b="1" dirty="0"/>
          </a:p>
          <a:p>
            <a:r>
              <a:rPr lang="en-US" sz="1600" b="1" dirty="0" smtClean="0"/>
              <a:t>3. </a:t>
            </a:r>
            <a:r>
              <a:rPr lang="en-US" sz="1600" b="1" dirty="0"/>
              <a:t>If the statement is </a:t>
            </a:r>
            <a:r>
              <a:rPr lang="en-US" sz="1600" b="1" dirty="0" smtClean="0">
                <a:solidFill>
                  <a:srgbClr val="FF0000"/>
                </a:solidFill>
              </a:rPr>
              <a:t>false</a:t>
            </a:r>
            <a:r>
              <a:rPr lang="en-US" sz="1600" b="1" dirty="0" smtClean="0"/>
              <a:t> </a:t>
            </a:r>
            <a:r>
              <a:rPr lang="en-US" sz="1600" b="1" dirty="0"/>
              <a:t>then the </a:t>
            </a:r>
            <a:r>
              <a:rPr lang="en-US" sz="1600" b="1" dirty="0" smtClean="0"/>
              <a:t>false value (</a:t>
            </a:r>
            <a:r>
              <a:rPr lang="en-US" sz="1600" b="1" dirty="0" smtClean="0">
                <a:solidFill>
                  <a:srgbClr val="FF0000"/>
                </a:solidFill>
              </a:rPr>
              <a:t>0</a:t>
            </a:r>
            <a:r>
              <a:rPr lang="en-US" sz="1600" b="1" dirty="0" smtClean="0"/>
              <a:t>) will be shown.</a:t>
            </a:r>
            <a:endParaRPr lang="en-US" sz="1600" b="1" dirty="0"/>
          </a:p>
        </p:txBody>
      </p:sp>
      <p:sp>
        <p:nvSpPr>
          <p:cNvPr id="19" name="Right Arrow 18"/>
          <p:cNvSpPr/>
          <p:nvPr/>
        </p:nvSpPr>
        <p:spPr>
          <a:xfrm rot="5400000">
            <a:off x="3010786" y="3360430"/>
            <a:ext cx="960681" cy="2739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19"/>
          <p:cNvGraphicFramePr>
            <a:graphicFrameLocks noGrp="1"/>
          </p:cNvGraphicFramePr>
          <p:nvPr>
            <p:extLst>
              <p:ext uri="{D42A27DB-BD31-4B8C-83A1-F6EECF244321}">
                <p14:modId xmlns:p14="http://schemas.microsoft.com/office/powerpoint/2010/main" val="379241245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IF</a:t>
                      </a:r>
                      <a:r>
                        <a:rPr lang="en-GB" sz="1600" b="1" baseline="0" dirty="0" smtClean="0">
                          <a:solidFill>
                            <a:schemeClr val="tx1"/>
                          </a:solidFill>
                        </a:rPr>
                        <a:t> Statement with a Calculation</a:t>
                      </a:r>
                      <a:endParaRPr lang="en-GB" sz="1600" b="1" dirty="0" smtClean="0">
                        <a:solidFill>
                          <a:schemeClr val="tx1"/>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4073776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338987" y="6960540"/>
            <a:ext cx="2749151" cy="369332"/>
          </a:xfrm>
          <a:prstGeom prst="rect">
            <a:avLst/>
          </a:prstGeom>
          <a:noFill/>
        </p:spPr>
        <p:txBody>
          <a:bodyPr wrap="none" rtlCol="0">
            <a:spAutoFit/>
          </a:bodyPr>
          <a:lstStyle/>
          <a:p>
            <a:r>
              <a:rPr lang="en-GB" dirty="0" smtClean="0"/>
              <a:t>http://www.yahmad.co.uk/</a:t>
            </a:r>
            <a:endParaRPr lang="en-GB" dirty="0"/>
          </a:p>
        </p:txBody>
      </p:sp>
      <p:sp>
        <p:nvSpPr>
          <p:cNvPr id="7" name="Rectangle 6"/>
          <p:cNvSpPr/>
          <p:nvPr/>
        </p:nvSpPr>
        <p:spPr>
          <a:xfrm>
            <a:off x="708602" y="217134"/>
            <a:ext cx="7198525"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5122" y="1449077"/>
            <a:ext cx="4896544" cy="1738938"/>
          </a:xfrm>
          <a:prstGeom prst="rect">
            <a:avLst/>
          </a:prstGeom>
          <a:solidFill>
            <a:srgbClr val="FFFF00"/>
          </a:solidFill>
          <a:ln>
            <a:solidFill>
              <a:srgbClr val="FF0000"/>
            </a:solidFill>
          </a:ln>
        </p:spPr>
        <p:txBody>
          <a:bodyPr wrap="square" rtlCol="0">
            <a:spAutoFit/>
          </a:bodyPr>
          <a:lstStyle/>
          <a:p>
            <a:pPr algn="ctr"/>
            <a:r>
              <a:rPr lang="en-US" sz="1600" dirty="0" smtClean="0"/>
              <a:t>A </a:t>
            </a:r>
            <a:r>
              <a:rPr lang="en-US" sz="1600" b="1" dirty="0" smtClean="0"/>
              <a:t>nested if </a:t>
            </a:r>
            <a:r>
              <a:rPr lang="en-US" sz="1600" dirty="0" smtClean="0"/>
              <a:t>will contain </a:t>
            </a:r>
            <a:r>
              <a:rPr lang="en-US" b="1" dirty="0" smtClean="0">
                <a:solidFill>
                  <a:srgbClr val="00B050"/>
                </a:solidFill>
              </a:rPr>
              <a:t>more than one true statement</a:t>
            </a:r>
            <a:r>
              <a:rPr lang="en-US" sz="1600" dirty="0" smtClean="0"/>
              <a:t>. In this example the delivery type will be either </a:t>
            </a:r>
            <a:r>
              <a:rPr lang="en-US" sz="1600" b="1" dirty="0" smtClean="0">
                <a:solidFill>
                  <a:srgbClr val="FF0000"/>
                </a:solidFill>
              </a:rPr>
              <a:t>A, B or Free.</a:t>
            </a:r>
          </a:p>
          <a:p>
            <a:pPr algn="ctr"/>
            <a:endParaRPr lang="en-US" sz="700" b="1" dirty="0">
              <a:solidFill>
                <a:srgbClr val="FF0000"/>
              </a:solidFill>
            </a:endParaRPr>
          </a:p>
          <a:p>
            <a:pPr algn="ctr"/>
            <a:r>
              <a:rPr lang="en-US" sz="1600" b="1" dirty="0" smtClean="0">
                <a:solidFill>
                  <a:srgbClr val="FF0000"/>
                </a:solidFill>
              </a:rPr>
              <a:t>The Nested if will check the first logical Test. If the first test is false then it will check the next logical test. If both tests are false then the false value will be shown.</a:t>
            </a:r>
            <a:endParaRPr lang="en-US" sz="1600" b="1" dirty="0">
              <a:solidFill>
                <a:srgbClr val="FF0000"/>
              </a:solidFill>
            </a:endParaRPr>
          </a:p>
        </p:txBody>
      </p:sp>
      <p:sp>
        <p:nvSpPr>
          <p:cNvPr id="10" name="TextBox 9"/>
          <p:cNvSpPr txBox="1"/>
          <p:nvPr/>
        </p:nvSpPr>
        <p:spPr>
          <a:xfrm>
            <a:off x="5940152" y="1447800"/>
            <a:ext cx="2979096" cy="3170099"/>
          </a:xfrm>
          <a:prstGeom prst="rect">
            <a:avLst/>
          </a:prstGeom>
          <a:solidFill>
            <a:srgbClr val="FFFF00"/>
          </a:solidFill>
          <a:ln>
            <a:solidFill>
              <a:srgbClr val="FF0000"/>
            </a:solidFill>
          </a:ln>
        </p:spPr>
        <p:txBody>
          <a:bodyPr wrap="square" rtlCol="0">
            <a:spAutoFit/>
          </a:bodyPr>
          <a:lstStyle/>
          <a:p>
            <a:r>
              <a:rPr lang="en-US" sz="1600" b="1" dirty="0" smtClean="0">
                <a:solidFill>
                  <a:srgbClr val="0070C0"/>
                </a:solidFill>
              </a:rPr>
              <a:t>1. Logical Test 1</a:t>
            </a:r>
          </a:p>
          <a:p>
            <a:r>
              <a:rPr lang="en-US" sz="1600" b="1" dirty="0" smtClean="0"/>
              <a:t>Does the Cell in C4 equal “A”</a:t>
            </a:r>
          </a:p>
          <a:p>
            <a:endParaRPr lang="en-US" sz="800" b="1" dirty="0"/>
          </a:p>
          <a:p>
            <a:r>
              <a:rPr lang="en-US" sz="1600" b="1" dirty="0" smtClean="0"/>
              <a:t>2. If the </a:t>
            </a:r>
            <a:r>
              <a:rPr lang="en-US" sz="1600" b="1" dirty="0" smtClean="0">
                <a:solidFill>
                  <a:srgbClr val="00B050"/>
                </a:solidFill>
              </a:rPr>
              <a:t>Logical Test 1 is true </a:t>
            </a:r>
            <a:r>
              <a:rPr lang="en-US" sz="1600" b="1" dirty="0" smtClean="0"/>
              <a:t>then </a:t>
            </a:r>
            <a:r>
              <a:rPr lang="en-US" sz="1600" b="1" dirty="0" smtClean="0">
                <a:solidFill>
                  <a:srgbClr val="FF0000"/>
                </a:solidFill>
              </a:rPr>
              <a:t>3.50 </a:t>
            </a:r>
            <a:r>
              <a:rPr lang="en-US" sz="1600" b="1" dirty="0" smtClean="0"/>
              <a:t>will be printed.</a:t>
            </a:r>
          </a:p>
          <a:p>
            <a:endParaRPr lang="en-US" sz="800" b="1" dirty="0"/>
          </a:p>
          <a:p>
            <a:r>
              <a:rPr lang="en-US" sz="1600" b="1" dirty="0" smtClean="0">
                <a:solidFill>
                  <a:srgbClr val="0070C0"/>
                </a:solidFill>
              </a:rPr>
              <a:t>3. </a:t>
            </a:r>
            <a:r>
              <a:rPr lang="en-US" sz="1600" b="1" dirty="0">
                <a:solidFill>
                  <a:srgbClr val="0070C0"/>
                </a:solidFill>
              </a:rPr>
              <a:t>Logical Test </a:t>
            </a:r>
            <a:r>
              <a:rPr lang="en-US" sz="1600" b="1" dirty="0" smtClean="0">
                <a:solidFill>
                  <a:srgbClr val="0070C0"/>
                </a:solidFill>
              </a:rPr>
              <a:t>2</a:t>
            </a:r>
            <a:endParaRPr lang="en-US" sz="1600" b="1" dirty="0">
              <a:solidFill>
                <a:srgbClr val="0070C0"/>
              </a:solidFill>
            </a:endParaRPr>
          </a:p>
          <a:p>
            <a:r>
              <a:rPr lang="en-US" sz="1600" b="1" dirty="0"/>
              <a:t>Does the Cell in C4 equal </a:t>
            </a:r>
            <a:r>
              <a:rPr lang="en-US" sz="1600" b="1" dirty="0" smtClean="0"/>
              <a:t>“B”</a:t>
            </a:r>
            <a:endParaRPr lang="en-US" sz="1600" b="1" dirty="0"/>
          </a:p>
          <a:p>
            <a:endParaRPr lang="en-US" sz="800" b="1" dirty="0"/>
          </a:p>
          <a:p>
            <a:r>
              <a:rPr lang="en-US" sz="1600" b="1" dirty="0"/>
              <a:t>2. If the </a:t>
            </a:r>
            <a:r>
              <a:rPr lang="en-US" sz="1600" b="1" dirty="0">
                <a:solidFill>
                  <a:srgbClr val="00B050"/>
                </a:solidFill>
              </a:rPr>
              <a:t>Logical Test </a:t>
            </a:r>
            <a:r>
              <a:rPr lang="en-US" sz="1600" b="1" dirty="0" smtClean="0">
                <a:solidFill>
                  <a:srgbClr val="00B050"/>
                </a:solidFill>
              </a:rPr>
              <a:t>2 </a:t>
            </a:r>
            <a:r>
              <a:rPr lang="en-US" sz="1600" b="1" dirty="0">
                <a:solidFill>
                  <a:srgbClr val="00B050"/>
                </a:solidFill>
              </a:rPr>
              <a:t>is true </a:t>
            </a:r>
            <a:r>
              <a:rPr lang="en-US" sz="1600" b="1" dirty="0"/>
              <a:t>then </a:t>
            </a:r>
            <a:r>
              <a:rPr lang="en-US" sz="1600" b="1" dirty="0" smtClean="0">
                <a:solidFill>
                  <a:srgbClr val="FF0000"/>
                </a:solidFill>
              </a:rPr>
              <a:t>4.50 </a:t>
            </a:r>
            <a:r>
              <a:rPr lang="en-US" sz="1600" b="1" dirty="0"/>
              <a:t>will be </a:t>
            </a:r>
            <a:r>
              <a:rPr lang="en-US" sz="1600" b="1" dirty="0" smtClean="0"/>
              <a:t>printed.</a:t>
            </a:r>
            <a:endParaRPr lang="en-US" sz="1600" b="1" dirty="0"/>
          </a:p>
          <a:p>
            <a:endParaRPr lang="en-US" sz="1600" b="1" dirty="0"/>
          </a:p>
          <a:p>
            <a:r>
              <a:rPr lang="en-US" sz="1600" b="1" dirty="0" smtClean="0">
                <a:solidFill>
                  <a:srgbClr val="FF0000"/>
                </a:solidFill>
              </a:rPr>
              <a:t>If both logical tests are false the false value (0) will be printed. </a:t>
            </a:r>
          </a:p>
        </p:txBody>
      </p:sp>
      <p:pic>
        <p:nvPicPr>
          <p:cNvPr id="11"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17095" r="54344" b="56327"/>
          <a:stretch/>
        </p:blipFill>
        <p:spPr bwMode="auto">
          <a:xfrm>
            <a:off x="840318" y="3387665"/>
            <a:ext cx="4841312" cy="152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67544" y="4916297"/>
            <a:ext cx="6298519" cy="584775"/>
          </a:xfrm>
          <a:prstGeom prst="rect">
            <a:avLst/>
          </a:prstGeom>
        </p:spPr>
        <p:txBody>
          <a:bodyPr wrap="none">
            <a:spAutoFit/>
          </a:bodyPr>
          <a:lstStyle/>
          <a:p>
            <a:r>
              <a:rPr lang="en-US" sz="3200" dirty="0"/>
              <a:t>=</a:t>
            </a:r>
            <a:r>
              <a:rPr lang="en-US" sz="3200" dirty="0" smtClean="0"/>
              <a:t>IF(</a:t>
            </a:r>
            <a:r>
              <a:rPr lang="en-US" sz="3200" b="1" dirty="0" smtClean="0">
                <a:solidFill>
                  <a:srgbClr val="0070C0"/>
                </a:solidFill>
              </a:rPr>
              <a:t>C4</a:t>
            </a:r>
            <a:r>
              <a:rPr lang="en-US" sz="3200" b="1" dirty="0">
                <a:solidFill>
                  <a:srgbClr val="0070C0"/>
                </a:solidFill>
              </a:rPr>
              <a:t>="</a:t>
            </a:r>
            <a:r>
              <a:rPr lang="en-US" sz="3200" b="1" dirty="0" smtClean="0">
                <a:solidFill>
                  <a:srgbClr val="0070C0"/>
                </a:solidFill>
              </a:rPr>
              <a:t>a" </a:t>
            </a:r>
            <a:r>
              <a:rPr lang="en-US" sz="3200" dirty="0" smtClean="0"/>
              <a:t>,</a:t>
            </a:r>
            <a:r>
              <a:rPr lang="en-US" sz="3200" b="1" dirty="0">
                <a:solidFill>
                  <a:srgbClr val="00B050"/>
                </a:solidFill>
              </a:rPr>
              <a:t>3.50</a:t>
            </a:r>
            <a:r>
              <a:rPr lang="en-US" sz="3200" dirty="0"/>
              <a:t>,IF</a:t>
            </a:r>
            <a:r>
              <a:rPr lang="en-US" sz="3200" dirty="0" smtClean="0"/>
              <a:t>( </a:t>
            </a:r>
            <a:r>
              <a:rPr lang="en-US" sz="3200" b="1" dirty="0" smtClean="0">
                <a:solidFill>
                  <a:srgbClr val="0070C0"/>
                </a:solidFill>
              </a:rPr>
              <a:t>C4</a:t>
            </a:r>
            <a:r>
              <a:rPr lang="en-US" sz="3200" b="1" dirty="0">
                <a:solidFill>
                  <a:srgbClr val="0070C0"/>
                </a:solidFill>
              </a:rPr>
              <a:t>="</a:t>
            </a:r>
            <a:r>
              <a:rPr lang="en-US" sz="3200" b="1" dirty="0" smtClean="0">
                <a:solidFill>
                  <a:srgbClr val="0070C0"/>
                </a:solidFill>
              </a:rPr>
              <a:t>b" </a:t>
            </a:r>
            <a:r>
              <a:rPr lang="en-US" sz="3200" dirty="0" smtClean="0"/>
              <a:t>,</a:t>
            </a:r>
            <a:r>
              <a:rPr lang="en-US" sz="3200" b="1" dirty="0">
                <a:solidFill>
                  <a:srgbClr val="00B050"/>
                </a:solidFill>
              </a:rPr>
              <a:t>4.50</a:t>
            </a:r>
            <a:r>
              <a:rPr lang="en-US" sz="3200" dirty="0"/>
              <a:t>,</a:t>
            </a:r>
            <a:r>
              <a:rPr lang="en-US" sz="3200" b="1" dirty="0">
                <a:solidFill>
                  <a:srgbClr val="FF0000"/>
                </a:solidFill>
              </a:rPr>
              <a:t>0</a:t>
            </a:r>
            <a:r>
              <a:rPr lang="en-US" sz="3200" dirty="0"/>
              <a:t>))</a:t>
            </a:r>
            <a:endParaRPr lang="en-GB" sz="3200" dirty="0"/>
          </a:p>
        </p:txBody>
      </p:sp>
      <p:sp>
        <p:nvSpPr>
          <p:cNvPr id="13" name="TextBox 17"/>
          <p:cNvSpPr txBox="1"/>
          <p:nvPr/>
        </p:nvSpPr>
        <p:spPr>
          <a:xfrm>
            <a:off x="2351698" y="5759575"/>
            <a:ext cx="689779" cy="646331"/>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2. True</a:t>
            </a:r>
            <a:endParaRPr lang="en-GB" b="1" dirty="0"/>
          </a:p>
        </p:txBody>
      </p:sp>
      <p:sp>
        <p:nvSpPr>
          <p:cNvPr id="15" name="Right Arrow 14"/>
          <p:cNvSpPr/>
          <p:nvPr/>
        </p:nvSpPr>
        <p:spPr>
          <a:xfrm rot="5400000">
            <a:off x="3334821" y="3172025"/>
            <a:ext cx="312609" cy="2739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8"/>
          <p:cNvSpPr txBox="1"/>
          <p:nvPr/>
        </p:nvSpPr>
        <p:spPr>
          <a:xfrm>
            <a:off x="6063224" y="5741598"/>
            <a:ext cx="702839" cy="646331"/>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chemeClr val="bg1"/>
                </a:solidFill>
              </a:rPr>
              <a:t>3. False</a:t>
            </a:r>
            <a:endParaRPr lang="en-GB" b="1" dirty="0">
              <a:solidFill>
                <a:schemeClr val="bg1"/>
              </a:solidFill>
            </a:endParaRPr>
          </a:p>
        </p:txBody>
      </p:sp>
      <p:sp>
        <p:nvSpPr>
          <p:cNvPr id="17" name="TextBox 17"/>
          <p:cNvSpPr txBox="1"/>
          <p:nvPr/>
        </p:nvSpPr>
        <p:spPr>
          <a:xfrm>
            <a:off x="1054928" y="5771298"/>
            <a:ext cx="1123207" cy="646331"/>
          </a:xfrm>
          <a:prstGeom prst="rect">
            <a:avLst/>
          </a:prstGeom>
          <a:solidFill>
            <a:srgbClr val="00B0F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1. Logical</a:t>
            </a:r>
          </a:p>
          <a:p>
            <a:pPr algn="ctr"/>
            <a:r>
              <a:rPr lang="en-US" b="1" dirty="0" smtClean="0"/>
              <a:t>Test</a:t>
            </a:r>
            <a:endParaRPr lang="en-GB" b="1" dirty="0"/>
          </a:p>
        </p:txBody>
      </p:sp>
      <p:sp>
        <p:nvSpPr>
          <p:cNvPr id="18" name="Up Arrow 17"/>
          <p:cNvSpPr/>
          <p:nvPr/>
        </p:nvSpPr>
        <p:spPr>
          <a:xfrm>
            <a:off x="1609248" y="5445881"/>
            <a:ext cx="285049" cy="278116"/>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129594" y="5427905"/>
            <a:ext cx="285049" cy="278116"/>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a:off x="2586792" y="5445881"/>
            <a:ext cx="285049" cy="2781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7"/>
          <p:cNvSpPr txBox="1"/>
          <p:nvPr/>
        </p:nvSpPr>
        <p:spPr>
          <a:xfrm>
            <a:off x="5093852" y="5741599"/>
            <a:ext cx="689779" cy="646331"/>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2. True</a:t>
            </a:r>
            <a:endParaRPr lang="en-GB" b="1" dirty="0"/>
          </a:p>
        </p:txBody>
      </p:sp>
      <p:sp>
        <p:nvSpPr>
          <p:cNvPr id="22" name="TextBox 17"/>
          <p:cNvSpPr txBox="1"/>
          <p:nvPr/>
        </p:nvSpPr>
        <p:spPr>
          <a:xfrm>
            <a:off x="3797082" y="5753322"/>
            <a:ext cx="1123207" cy="646331"/>
          </a:xfrm>
          <a:prstGeom prst="rect">
            <a:avLst/>
          </a:prstGeom>
          <a:solidFill>
            <a:srgbClr val="00B0F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t>1. Logical</a:t>
            </a:r>
          </a:p>
          <a:p>
            <a:pPr algn="ctr"/>
            <a:r>
              <a:rPr lang="en-US" b="1" dirty="0" smtClean="0"/>
              <a:t>Test</a:t>
            </a:r>
            <a:endParaRPr lang="en-GB" b="1" dirty="0"/>
          </a:p>
        </p:txBody>
      </p:sp>
      <p:sp>
        <p:nvSpPr>
          <p:cNvPr id="23" name="Up Arrow 22"/>
          <p:cNvSpPr/>
          <p:nvPr/>
        </p:nvSpPr>
        <p:spPr>
          <a:xfrm>
            <a:off x="4351402" y="5427905"/>
            <a:ext cx="285049" cy="278116"/>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5328946" y="5427905"/>
            <a:ext cx="285049" cy="278116"/>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rved Down Arrow 24"/>
          <p:cNvSpPr/>
          <p:nvPr/>
        </p:nvSpPr>
        <p:spPr>
          <a:xfrm>
            <a:off x="2621718" y="4291610"/>
            <a:ext cx="1872208" cy="652578"/>
          </a:xfrm>
          <a:prstGeom prst="curved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Curved Down Arrow 25"/>
          <p:cNvSpPr/>
          <p:nvPr/>
        </p:nvSpPr>
        <p:spPr>
          <a:xfrm>
            <a:off x="4542435" y="4263719"/>
            <a:ext cx="1872208" cy="652578"/>
          </a:xfrm>
          <a:prstGeom prst="curved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TextBox 26"/>
          <p:cNvSpPr txBox="1"/>
          <p:nvPr/>
        </p:nvSpPr>
        <p:spPr>
          <a:xfrm>
            <a:off x="2807169" y="3753333"/>
            <a:ext cx="1380889" cy="400110"/>
          </a:xfrm>
          <a:prstGeom prst="rect">
            <a:avLst/>
          </a:prstGeom>
          <a:solidFill>
            <a:schemeClr val="bg1">
              <a:lumMod val="85000"/>
            </a:schemeClr>
          </a:solidFill>
        </p:spPr>
        <p:txBody>
          <a:bodyPr wrap="square" rtlCol="0">
            <a:spAutoFit/>
          </a:bodyPr>
          <a:lstStyle/>
          <a:p>
            <a:pPr algn="ctr"/>
            <a:r>
              <a:rPr lang="en-US" sz="1000" b="1" dirty="0" smtClean="0"/>
              <a:t>If value is false run the next </a:t>
            </a:r>
            <a:r>
              <a:rPr lang="en-US" sz="1000" b="1" dirty="0" smtClean="0">
                <a:solidFill>
                  <a:srgbClr val="FF0000"/>
                </a:solidFill>
              </a:rPr>
              <a:t>if statement</a:t>
            </a:r>
            <a:endParaRPr lang="en-GB" sz="1000" b="1" dirty="0">
              <a:solidFill>
                <a:srgbClr val="FF0000"/>
              </a:solidFill>
            </a:endParaRPr>
          </a:p>
        </p:txBody>
      </p:sp>
      <p:sp>
        <p:nvSpPr>
          <p:cNvPr id="28" name="TextBox 27"/>
          <p:cNvSpPr txBox="1"/>
          <p:nvPr/>
        </p:nvSpPr>
        <p:spPr>
          <a:xfrm>
            <a:off x="4559263" y="3609317"/>
            <a:ext cx="1380889" cy="553998"/>
          </a:xfrm>
          <a:prstGeom prst="rect">
            <a:avLst/>
          </a:prstGeom>
          <a:solidFill>
            <a:schemeClr val="bg1">
              <a:lumMod val="85000"/>
            </a:schemeClr>
          </a:solidFill>
        </p:spPr>
        <p:txBody>
          <a:bodyPr wrap="square" rtlCol="0">
            <a:spAutoFit/>
          </a:bodyPr>
          <a:lstStyle/>
          <a:p>
            <a:pPr algn="ctr"/>
            <a:r>
              <a:rPr lang="en-US" sz="1000" b="1" dirty="0" smtClean="0"/>
              <a:t>If value is still false then print the </a:t>
            </a:r>
            <a:r>
              <a:rPr lang="en-US" sz="1000" b="1" dirty="0" smtClean="0">
                <a:solidFill>
                  <a:srgbClr val="FF0000"/>
                </a:solidFill>
              </a:rPr>
              <a:t>false statement</a:t>
            </a:r>
            <a:endParaRPr lang="en-GB" sz="1000" b="1" dirty="0">
              <a:solidFill>
                <a:srgbClr val="FF0000"/>
              </a:solidFill>
            </a:endParaRPr>
          </a:p>
        </p:txBody>
      </p:sp>
      <p:graphicFrame>
        <p:nvGraphicFramePr>
          <p:cNvPr id="29" name="Table 28"/>
          <p:cNvGraphicFramePr>
            <a:graphicFrameLocks noGrp="1"/>
          </p:cNvGraphicFramePr>
          <p:nvPr>
            <p:extLst>
              <p:ext uri="{D42A27DB-BD31-4B8C-83A1-F6EECF244321}">
                <p14:modId xmlns:p14="http://schemas.microsoft.com/office/powerpoint/2010/main" val="1642471900"/>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Nested IF</a:t>
                      </a:r>
                    </a:p>
                  </a:txBody>
                  <a:tcPr marL="91436" marR="91436">
                    <a:solidFill>
                      <a:srgbClr val="FFFF00"/>
                    </a:solidFill>
                  </a:tcPr>
                </a:tc>
              </a:tr>
            </a:tbl>
          </a:graphicData>
        </a:graphic>
      </p:graphicFrame>
    </p:spTree>
    <p:extLst>
      <p:ext uri="{BB962C8B-B14F-4D97-AF65-F5344CB8AC3E}">
        <p14:creationId xmlns:p14="http://schemas.microsoft.com/office/powerpoint/2010/main" val="3414552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74493775"/>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Exam Question</a:t>
                      </a:r>
                      <a:r>
                        <a:rPr lang="en-GB" sz="1600" b="1" baseline="0" dirty="0" smtClean="0">
                          <a:solidFill>
                            <a:schemeClr val="tx1"/>
                          </a:solidFill>
                        </a:rPr>
                        <a:t> Example: </a:t>
                      </a:r>
                      <a:r>
                        <a:rPr lang="en-GB" sz="1600" b="1" dirty="0" smtClean="0">
                          <a:solidFill>
                            <a:schemeClr val="tx1"/>
                          </a:solidFill>
                        </a:rPr>
                        <a:t>Nested IF</a:t>
                      </a:r>
                    </a:p>
                  </a:txBody>
                  <a:tcPr marL="91436" marR="91436">
                    <a:solidFill>
                      <a:srgbClr val="FFFF00"/>
                    </a:solidFill>
                  </a:tcPr>
                </a:tc>
              </a:tr>
            </a:tbl>
          </a:graphicData>
        </a:graphic>
      </p:graphicFrame>
      <p:sp>
        <p:nvSpPr>
          <p:cNvPr id="5" name="TextBox 4"/>
          <p:cNvSpPr txBox="1"/>
          <p:nvPr/>
        </p:nvSpPr>
        <p:spPr>
          <a:xfrm>
            <a:off x="4419600" y="3505200"/>
            <a:ext cx="4572000" cy="3139321"/>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Step 1: </a:t>
            </a:r>
            <a:r>
              <a:rPr lang="en-GB" dirty="0" smtClean="0"/>
              <a:t>Identify the cells </a:t>
            </a:r>
            <a:r>
              <a:rPr lang="en-GB" b="1" u="sng" dirty="0" smtClean="0"/>
              <a:t>which cells will be used for the formula</a:t>
            </a:r>
            <a:r>
              <a:rPr lang="en-GB" dirty="0" smtClean="0"/>
              <a:t>. Cells are shaded in Yellow for now. (</a:t>
            </a:r>
            <a:r>
              <a:rPr lang="en-GB" b="1" dirty="0" smtClean="0">
                <a:solidFill>
                  <a:srgbClr val="FF0000"/>
                </a:solidFill>
              </a:rPr>
              <a:t>B12</a:t>
            </a:r>
            <a:r>
              <a:rPr lang="en-GB" b="1" dirty="0" smtClean="0"/>
              <a:t>, </a:t>
            </a:r>
            <a:r>
              <a:rPr lang="en-GB" b="1" dirty="0" smtClean="0">
                <a:solidFill>
                  <a:srgbClr val="FF0000"/>
                </a:solidFill>
              </a:rPr>
              <a:t>B15</a:t>
            </a:r>
            <a:r>
              <a:rPr lang="en-GB" b="1" dirty="0" smtClean="0"/>
              <a:t>, </a:t>
            </a:r>
            <a:r>
              <a:rPr lang="en-GB" b="1" dirty="0" smtClean="0">
                <a:solidFill>
                  <a:srgbClr val="FF0000"/>
                </a:solidFill>
              </a:rPr>
              <a:t>B16</a:t>
            </a:r>
            <a:r>
              <a:rPr lang="en-GB" b="1" dirty="0" smtClean="0"/>
              <a:t>, </a:t>
            </a:r>
            <a:r>
              <a:rPr lang="en-GB" b="1" dirty="0" smtClean="0">
                <a:solidFill>
                  <a:srgbClr val="FF0000"/>
                </a:solidFill>
              </a:rPr>
              <a:t>B17</a:t>
            </a:r>
            <a:r>
              <a:rPr lang="en-GB" b="1" dirty="0" smtClean="0"/>
              <a:t> &amp; </a:t>
            </a:r>
            <a:r>
              <a:rPr lang="en-GB" b="1" dirty="0" smtClean="0">
                <a:solidFill>
                  <a:srgbClr val="FF0000"/>
                </a:solidFill>
              </a:rPr>
              <a:t>F26</a:t>
            </a:r>
            <a:r>
              <a:rPr lang="en-GB" dirty="0" smtClean="0"/>
              <a:t>)</a:t>
            </a:r>
          </a:p>
          <a:p>
            <a:endParaRPr lang="en-GB" dirty="0"/>
          </a:p>
          <a:p>
            <a:r>
              <a:rPr lang="en-GB" b="1" dirty="0" smtClean="0">
                <a:solidFill>
                  <a:srgbClr val="FF0000"/>
                </a:solidFill>
              </a:rPr>
              <a:t>Step 2: </a:t>
            </a:r>
            <a:r>
              <a:rPr lang="en-GB" dirty="0" smtClean="0"/>
              <a:t>Identify the cell which will be used for the </a:t>
            </a:r>
            <a:r>
              <a:rPr lang="en-GB" b="1" u="sng" dirty="0" smtClean="0"/>
              <a:t>logical Test (</a:t>
            </a:r>
            <a:r>
              <a:rPr lang="en-GB" b="1" u="sng" dirty="0" smtClean="0">
                <a:solidFill>
                  <a:srgbClr val="FF0000"/>
                </a:solidFill>
              </a:rPr>
              <a:t>B12</a:t>
            </a:r>
            <a:r>
              <a:rPr lang="en-GB" b="1" u="sng" dirty="0" smtClean="0"/>
              <a:t>)</a:t>
            </a:r>
            <a:r>
              <a:rPr lang="en-GB" dirty="0" smtClean="0"/>
              <a:t>.</a:t>
            </a:r>
          </a:p>
          <a:p>
            <a:endParaRPr lang="en-GB" dirty="0"/>
          </a:p>
          <a:p>
            <a:r>
              <a:rPr lang="en-GB" b="1" dirty="0" smtClean="0">
                <a:solidFill>
                  <a:srgbClr val="FF0000"/>
                </a:solidFill>
              </a:rPr>
              <a:t>Step 3: </a:t>
            </a:r>
            <a:r>
              <a:rPr lang="en-GB" dirty="0" smtClean="0"/>
              <a:t>Identify the </a:t>
            </a:r>
            <a:r>
              <a:rPr lang="en-GB" b="1" u="sng" dirty="0" smtClean="0"/>
              <a:t>Logical Tests </a:t>
            </a:r>
            <a:r>
              <a:rPr lang="en-GB" dirty="0" smtClean="0"/>
              <a:t>and </a:t>
            </a:r>
            <a:r>
              <a:rPr lang="en-GB" b="1" u="sng" dirty="0" smtClean="0"/>
              <a:t>True Conditions</a:t>
            </a:r>
            <a:r>
              <a:rPr lang="en-GB" dirty="0" smtClean="0"/>
              <a:t>.</a:t>
            </a:r>
          </a:p>
          <a:p>
            <a:endParaRPr lang="en-GB" dirty="0"/>
          </a:p>
          <a:p>
            <a:r>
              <a:rPr lang="en-GB" b="1" dirty="0" smtClean="0">
                <a:solidFill>
                  <a:srgbClr val="FF0000"/>
                </a:solidFill>
              </a:rPr>
              <a:t>Step 4: </a:t>
            </a:r>
            <a:r>
              <a:rPr lang="en-GB" dirty="0" smtClean="0"/>
              <a:t>Identify the </a:t>
            </a:r>
            <a:r>
              <a:rPr lang="en-GB" b="1" u="sng" dirty="0" smtClean="0"/>
              <a:t>False Condition</a:t>
            </a:r>
            <a:r>
              <a:rPr lang="en-GB" dirty="0" smtClean="0"/>
              <a:t>.</a:t>
            </a:r>
            <a:endParaRPr lang="en-GB"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565" t="30217" r="39348" b="51696"/>
          <a:stretch/>
        </p:blipFill>
        <p:spPr bwMode="auto">
          <a:xfrm>
            <a:off x="609600" y="1408044"/>
            <a:ext cx="6858000" cy="1886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925" t="22373" r="57276" b="35358"/>
          <a:stretch/>
        </p:blipFill>
        <p:spPr bwMode="auto">
          <a:xfrm>
            <a:off x="649455" y="3566088"/>
            <a:ext cx="3429000" cy="276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8"/>
          <p:cNvSpPr txBox="1"/>
          <p:nvPr/>
        </p:nvSpPr>
        <p:spPr>
          <a:xfrm>
            <a:off x="4671391" y="3004466"/>
            <a:ext cx="702839" cy="338554"/>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rPr>
              <a:t>False</a:t>
            </a:r>
            <a:endParaRPr lang="en-GB" sz="1600" b="1" dirty="0">
              <a:solidFill>
                <a:schemeClr val="bg1"/>
              </a:solidFill>
            </a:endParaRPr>
          </a:p>
        </p:txBody>
      </p:sp>
      <p:sp>
        <p:nvSpPr>
          <p:cNvPr id="12" name="TextBox 18"/>
          <p:cNvSpPr txBox="1"/>
          <p:nvPr/>
        </p:nvSpPr>
        <p:spPr>
          <a:xfrm>
            <a:off x="6078961" y="2633246"/>
            <a:ext cx="702839" cy="338554"/>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rPr>
              <a:t>True</a:t>
            </a:r>
            <a:endParaRPr lang="en-GB" sz="1600" b="1" dirty="0">
              <a:solidFill>
                <a:schemeClr val="bg1"/>
              </a:solidFill>
            </a:endParaRPr>
          </a:p>
        </p:txBody>
      </p:sp>
      <p:sp>
        <p:nvSpPr>
          <p:cNvPr id="13" name="TextBox 18"/>
          <p:cNvSpPr txBox="1"/>
          <p:nvPr/>
        </p:nvSpPr>
        <p:spPr>
          <a:xfrm>
            <a:off x="4644887" y="2301464"/>
            <a:ext cx="702839" cy="338554"/>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rPr>
              <a:t>True</a:t>
            </a:r>
            <a:endParaRPr lang="en-GB" sz="1600" b="1" dirty="0">
              <a:solidFill>
                <a:schemeClr val="bg1"/>
              </a:solidFill>
            </a:endParaRPr>
          </a:p>
        </p:txBody>
      </p:sp>
      <p:sp>
        <p:nvSpPr>
          <p:cNvPr id="6" name="Rectangle 5"/>
          <p:cNvSpPr/>
          <p:nvPr/>
        </p:nvSpPr>
        <p:spPr>
          <a:xfrm>
            <a:off x="1828800" y="4114800"/>
            <a:ext cx="685800"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8"/>
          <p:cNvSpPr txBox="1"/>
          <p:nvPr/>
        </p:nvSpPr>
        <p:spPr>
          <a:xfrm>
            <a:off x="2895600" y="4038600"/>
            <a:ext cx="1143000" cy="738664"/>
          </a:xfrm>
          <a:prstGeom prst="rect">
            <a:avLst/>
          </a:prstGeom>
          <a:solidFill>
            <a:srgbClr val="FFFF00"/>
          </a:solidFill>
          <a:ln>
            <a:solidFill>
              <a:srgbClr val="7030A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FF0000"/>
                </a:solidFill>
              </a:rPr>
              <a:t>B12: Logical Test</a:t>
            </a:r>
          </a:p>
          <a:p>
            <a:pPr algn="ctr"/>
            <a:r>
              <a:rPr lang="en-US" sz="1000" b="1" dirty="0" smtClean="0">
                <a:solidFill>
                  <a:srgbClr val="FF0000"/>
                </a:solidFill>
              </a:rPr>
              <a:t>(Number of Units)</a:t>
            </a:r>
            <a:endParaRPr lang="en-GB" sz="1000" b="1" dirty="0">
              <a:solidFill>
                <a:srgbClr val="FF0000"/>
              </a:solidFill>
            </a:endParaRPr>
          </a:p>
        </p:txBody>
      </p:sp>
      <p:sp>
        <p:nvSpPr>
          <p:cNvPr id="7" name="Right Arrow 6"/>
          <p:cNvSpPr/>
          <p:nvPr/>
        </p:nvSpPr>
        <p:spPr>
          <a:xfrm>
            <a:off x="2550928" y="4097079"/>
            <a:ext cx="381000" cy="3048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0994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99646175"/>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Exam Question</a:t>
                      </a:r>
                      <a:r>
                        <a:rPr lang="en-GB" sz="1600" b="1" baseline="0" dirty="0" smtClean="0">
                          <a:solidFill>
                            <a:schemeClr val="tx1"/>
                          </a:solidFill>
                        </a:rPr>
                        <a:t> Example: </a:t>
                      </a:r>
                      <a:r>
                        <a:rPr lang="en-GB" sz="1600" b="1" dirty="0" smtClean="0">
                          <a:solidFill>
                            <a:schemeClr val="tx1"/>
                          </a:solidFill>
                        </a:rPr>
                        <a:t>Nested IF (</a:t>
                      </a:r>
                      <a:r>
                        <a:rPr lang="en-GB" sz="1600" b="1" dirty="0" smtClean="0">
                          <a:solidFill>
                            <a:srgbClr val="FF0000"/>
                          </a:solidFill>
                        </a:rPr>
                        <a:t>Working out the True and False Conditions</a:t>
                      </a:r>
                      <a:r>
                        <a:rPr lang="en-GB" sz="1600" b="1" dirty="0" smtClean="0">
                          <a:solidFill>
                            <a:schemeClr val="tx1"/>
                          </a:solidFill>
                        </a:rPr>
                        <a:t>)</a:t>
                      </a:r>
                    </a:p>
                  </a:txBody>
                  <a:tcPr marL="91436" marR="91436">
                    <a:solidFill>
                      <a:srgbClr val="FFFF00"/>
                    </a:solidFill>
                  </a:tcPr>
                </a:tc>
              </a:tr>
            </a:tbl>
          </a:graphicData>
        </a:graphic>
      </p:graphicFrame>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9565" t="30217" r="39348" b="51696"/>
          <a:stretch/>
        </p:blipFill>
        <p:spPr bwMode="auto">
          <a:xfrm>
            <a:off x="609600" y="1408044"/>
            <a:ext cx="6858000" cy="1886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9925" t="22373" r="57276" b="35358"/>
          <a:stretch/>
        </p:blipFill>
        <p:spPr bwMode="auto">
          <a:xfrm>
            <a:off x="649455" y="3566088"/>
            <a:ext cx="3429000" cy="276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8"/>
          <p:cNvSpPr txBox="1"/>
          <p:nvPr/>
        </p:nvSpPr>
        <p:spPr>
          <a:xfrm>
            <a:off x="4671391" y="3004466"/>
            <a:ext cx="702839" cy="338554"/>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rPr>
              <a:t>False</a:t>
            </a:r>
            <a:endParaRPr lang="en-GB" sz="1600" b="1" dirty="0">
              <a:solidFill>
                <a:schemeClr val="bg1"/>
              </a:solidFill>
            </a:endParaRPr>
          </a:p>
        </p:txBody>
      </p:sp>
      <p:sp>
        <p:nvSpPr>
          <p:cNvPr id="12" name="TextBox 18"/>
          <p:cNvSpPr txBox="1"/>
          <p:nvPr/>
        </p:nvSpPr>
        <p:spPr>
          <a:xfrm>
            <a:off x="6078961" y="2633246"/>
            <a:ext cx="702839" cy="338554"/>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rPr>
              <a:t>True</a:t>
            </a:r>
            <a:endParaRPr lang="en-GB" sz="1600" b="1" dirty="0">
              <a:solidFill>
                <a:schemeClr val="bg1"/>
              </a:solidFill>
            </a:endParaRPr>
          </a:p>
        </p:txBody>
      </p:sp>
      <p:sp>
        <p:nvSpPr>
          <p:cNvPr id="13" name="TextBox 18"/>
          <p:cNvSpPr txBox="1"/>
          <p:nvPr/>
        </p:nvSpPr>
        <p:spPr>
          <a:xfrm>
            <a:off x="4644887" y="2301464"/>
            <a:ext cx="702839" cy="338554"/>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chemeClr val="bg1"/>
                </a:solidFill>
              </a:rPr>
              <a:t>True</a:t>
            </a:r>
            <a:endParaRPr lang="en-GB" sz="1600" b="1" dirty="0">
              <a:solidFill>
                <a:schemeClr val="bg1"/>
              </a:solidFill>
            </a:endParaRPr>
          </a:p>
        </p:txBody>
      </p:sp>
      <p:sp>
        <p:nvSpPr>
          <p:cNvPr id="14" name="TextBox 18"/>
          <p:cNvSpPr txBox="1"/>
          <p:nvPr/>
        </p:nvSpPr>
        <p:spPr>
          <a:xfrm>
            <a:off x="2895600" y="4038600"/>
            <a:ext cx="1143000" cy="738664"/>
          </a:xfrm>
          <a:prstGeom prst="rect">
            <a:avLst/>
          </a:prstGeom>
          <a:solidFill>
            <a:srgbClr val="FFFF00"/>
          </a:solidFill>
          <a:ln>
            <a:solidFill>
              <a:srgbClr val="7030A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FF0000"/>
                </a:solidFill>
              </a:rPr>
              <a:t>B12: Logical Test</a:t>
            </a:r>
          </a:p>
          <a:p>
            <a:pPr algn="ctr"/>
            <a:r>
              <a:rPr lang="en-US" sz="1000" b="1" dirty="0" smtClean="0">
                <a:solidFill>
                  <a:srgbClr val="FF0000"/>
                </a:solidFill>
              </a:rPr>
              <a:t>(Number of Units)</a:t>
            </a:r>
            <a:endParaRPr lang="en-GB" sz="1000" b="1" dirty="0">
              <a:solidFill>
                <a:srgbClr val="FF0000"/>
              </a:solidFill>
            </a:endParaRPr>
          </a:p>
        </p:txBody>
      </p:sp>
      <p:sp>
        <p:nvSpPr>
          <p:cNvPr id="6" name="Rectangle 5"/>
          <p:cNvSpPr/>
          <p:nvPr/>
        </p:nvSpPr>
        <p:spPr>
          <a:xfrm>
            <a:off x="1828800" y="4114800"/>
            <a:ext cx="685800"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2550928" y="4097079"/>
            <a:ext cx="381000" cy="3048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264734" y="2340840"/>
            <a:ext cx="2209800"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566490" y="2658250"/>
            <a:ext cx="2377109"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037367" y="2301464"/>
            <a:ext cx="228600" cy="35678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287788" y="2953482"/>
            <a:ext cx="228600" cy="35678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334000" y="3741774"/>
            <a:ext cx="291074" cy="381000"/>
          </a:xfrm>
          <a:prstGeom prst="rect">
            <a:avLst/>
          </a:prstGeom>
          <a:noFill/>
          <a:ln>
            <a:solidFill>
              <a:srgbClr val="7030A0"/>
            </a:solidFill>
          </a:ln>
        </p:spPr>
        <p:txBody>
          <a:bodyPr wrap="square" rtlCol="0">
            <a:spAutoFit/>
          </a:bodyPr>
          <a:lstStyle/>
          <a:p>
            <a:r>
              <a:rPr lang="en-GB" dirty="0" smtClean="0"/>
              <a:t>5</a:t>
            </a:r>
            <a:endParaRPr lang="en-GB" dirty="0"/>
          </a:p>
        </p:txBody>
      </p:sp>
      <p:sp>
        <p:nvSpPr>
          <p:cNvPr id="17" name="TextBox 16"/>
          <p:cNvSpPr txBox="1"/>
          <p:nvPr/>
        </p:nvSpPr>
        <p:spPr>
          <a:xfrm>
            <a:off x="6934200" y="3733800"/>
            <a:ext cx="443473" cy="369332"/>
          </a:xfrm>
          <a:prstGeom prst="rect">
            <a:avLst/>
          </a:prstGeom>
          <a:noFill/>
          <a:ln>
            <a:solidFill>
              <a:srgbClr val="7030A0"/>
            </a:solidFill>
          </a:ln>
        </p:spPr>
        <p:txBody>
          <a:bodyPr wrap="square" rtlCol="0">
            <a:spAutoFit/>
          </a:bodyPr>
          <a:lstStyle/>
          <a:p>
            <a:r>
              <a:rPr lang="en-GB" dirty="0" smtClean="0"/>
              <a:t>20</a:t>
            </a:r>
            <a:endParaRPr lang="en-GB" dirty="0"/>
          </a:p>
        </p:txBody>
      </p:sp>
      <p:cxnSp>
        <p:nvCxnSpPr>
          <p:cNvPr id="10" name="Straight Connector 9"/>
          <p:cNvCxnSpPr/>
          <p:nvPr/>
        </p:nvCxnSpPr>
        <p:spPr>
          <a:xfrm>
            <a:off x="5257800" y="3755066"/>
            <a:ext cx="0" cy="13591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58000" y="3741774"/>
            <a:ext cx="8860" cy="188462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18"/>
          <p:cNvSpPr txBox="1"/>
          <p:nvPr/>
        </p:nvSpPr>
        <p:spPr>
          <a:xfrm>
            <a:off x="4191000" y="3864935"/>
            <a:ext cx="990600" cy="338554"/>
          </a:xfrm>
          <a:prstGeom prst="rect">
            <a:avLst/>
          </a:prstGeom>
          <a:solidFill>
            <a:srgbClr val="FFFF00"/>
          </a:solidFill>
          <a:ln>
            <a:solidFill>
              <a:srgbClr val="7030A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t>If</a:t>
            </a:r>
            <a:r>
              <a:rPr lang="en-US" sz="1600" b="1" dirty="0" smtClean="0">
                <a:solidFill>
                  <a:srgbClr val="FF0000"/>
                </a:solidFill>
              </a:rPr>
              <a:t>(</a:t>
            </a:r>
            <a:r>
              <a:rPr lang="en-US" sz="1600" b="1" dirty="0" smtClean="0"/>
              <a:t>B12&lt;5</a:t>
            </a:r>
            <a:r>
              <a:rPr lang="en-US" sz="1600" b="1" dirty="0" smtClean="0">
                <a:solidFill>
                  <a:srgbClr val="FF0000"/>
                </a:solidFill>
              </a:rPr>
              <a:t>,</a:t>
            </a:r>
            <a:endParaRPr lang="en-GB" sz="1600" b="1" dirty="0">
              <a:solidFill>
                <a:srgbClr val="FF0000"/>
              </a:solidFill>
            </a:endParaRPr>
          </a:p>
        </p:txBody>
      </p:sp>
      <p:sp>
        <p:nvSpPr>
          <p:cNvPr id="24" name="TextBox 18"/>
          <p:cNvSpPr txBox="1"/>
          <p:nvPr/>
        </p:nvSpPr>
        <p:spPr>
          <a:xfrm>
            <a:off x="4199860" y="4300151"/>
            <a:ext cx="982921" cy="52322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rgbClr val="FF0000"/>
                </a:solidFill>
              </a:rPr>
              <a:t>Discount </a:t>
            </a:r>
            <a:r>
              <a:rPr lang="en-US" sz="1400" b="1" u="sng" dirty="0" smtClean="0">
                <a:solidFill>
                  <a:srgbClr val="FF0000"/>
                </a:solidFill>
              </a:rPr>
              <a:t>A</a:t>
            </a:r>
          </a:p>
          <a:p>
            <a:pPr algn="ctr"/>
            <a:r>
              <a:rPr lang="en-US" sz="1400" b="1" dirty="0" smtClean="0">
                <a:solidFill>
                  <a:srgbClr val="FF0000"/>
                </a:solidFill>
              </a:rPr>
              <a:t>B15,</a:t>
            </a:r>
            <a:endParaRPr lang="en-GB" sz="1400" b="1" dirty="0">
              <a:solidFill>
                <a:srgbClr val="FF0000"/>
              </a:solidFill>
            </a:endParaRPr>
          </a:p>
        </p:txBody>
      </p:sp>
      <p:sp>
        <p:nvSpPr>
          <p:cNvPr id="25" name="Rectangle 24"/>
          <p:cNvSpPr/>
          <p:nvPr/>
        </p:nvSpPr>
        <p:spPr>
          <a:xfrm>
            <a:off x="1807535" y="4557974"/>
            <a:ext cx="685800" cy="120501"/>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28" name="TextBox 18"/>
          <p:cNvSpPr txBox="1"/>
          <p:nvPr/>
        </p:nvSpPr>
        <p:spPr>
          <a:xfrm>
            <a:off x="5683101" y="3870336"/>
            <a:ext cx="1066800" cy="338554"/>
          </a:xfrm>
          <a:prstGeom prst="rect">
            <a:avLst/>
          </a:prstGeom>
          <a:solidFill>
            <a:srgbClr val="FFFF00"/>
          </a:solidFill>
          <a:ln>
            <a:solidFill>
              <a:srgbClr val="7030A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t>If</a:t>
            </a:r>
            <a:r>
              <a:rPr lang="en-US" sz="1600" b="1" dirty="0" smtClean="0">
                <a:solidFill>
                  <a:srgbClr val="FF0000"/>
                </a:solidFill>
              </a:rPr>
              <a:t>(</a:t>
            </a:r>
            <a:r>
              <a:rPr lang="en-US" sz="1600" b="1" dirty="0" smtClean="0"/>
              <a:t>B12&lt;20</a:t>
            </a:r>
            <a:r>
              <a:rPr lang="en-US" sz="1600" b="1" dirty="0" smtClean="0">
                <a:solidFill>
                  <a:srgbClr val="FF0000"/>
                </a:solidFill>
              </a:rPr>
              <a:t>,</a:t>
            </a:r>
            <a:endParaRPr lang="en-GB" sz="1600" b="1" dirty="0">
              <a:solidFill>
                <a:srgbClr val="FF0000"/>
              </a:solidFill>
            </a:endParaRPr>
          </a:p>
        </p:txBody>
      </p:sp>
      <p:sp>
        <p:nvSpPr>
          <p:cNvPr id="29" name="TextBox 18"/>
          <p:cNvSpPr txBox="1"/>
          <p:nvPr/>
        </p:nvSpPr>
        <p:spPr>
          <a:xfrm>
            <a:off x="5683101" y="4305552"/>
            <a:ext cx="1066800" cy="523220"/>
          </a:xfrm>
          <a:prstGeom prst="rect">
            <a:avLst/>
          </a:prstGeom>
          <a:solidFill>
            <a:srgbClr val="92D05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rgbClr val="FF0000"/>
                </a:solidFill>
              </a:rPr>
              <a:t>Discount </a:t>
            </a:r>
            <a:r>
              <a:rPr lang="en-US" sz="1400" b="1" u="sng" dirty="0" smtClean="0">
                <a:solidFill>
                  <a:srgbClr val="FF0000"/>
                </a:solidFill>
              </a:rPr>
              <a:t>B</a:t>
            </a:r>
          </a:p>
          <a:p>
            <a:pPr algn="ctr"/>
            <a:r>
              <a:rPr lang="en-US" sz="1400" b="1" dirty="0" smtClean="0">
                <a:solidFill>
                  <a:srgbClr val="FF0000"/>
                </a:solidFill>
              </a:rPr>
              <a:t>B16,</a:t>
            </a:r>
            <a:endParaRPr lang="en-GB" sz="1400" b="1" dirty="0">
              <a:solidFill>
                <a:srgbClr val="FF0000"/>
              </a:solidFill>
            </a:endParaRPr>
          </a:p>
        </p:txBody>
      </p:sp>
      <p:sp>
        <p:nvSpPr>
          <p:cNvPr id="30" name="Rectangle 29"/>
          <p:cNvSpPr/>
          <p:nvPr/>
        </p:nvSpPr>
        <p:spPr>
          <a:xfrm>
            <a:off x="1807534" y="4696045"/>
            <a:ext cx="685800" cy="104555"/>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31" name="Rectangle 30"/>
          <p:cNvSpPr/>
          <p:nvPr/>
        </p:nvSpPr>
        <p:spPr>
          <a:xfrm>
            <a:off x="1807535" y="4820568"/>
            <a:ext cx="685800" cy="10455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32" name="TextBox 18"/>
          <p:cNvSpPr txBox="1"/>
          <p:nvPr/>
        </p:nvSpPr>
        <p:spPr>
          <a:xfrm>
            <a:off x="6934201" y="4298570"/>
            <a:ext cx="990600" cy="523220"/>
          </a:xfrm>
          <a:prstGeom prst="rect">
            <a:avLst/>
          </a:prstGeom>
          <a:solidFill>
            <a:srgbClr val="FF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smtClean="0">
                <a:solidFill>
                  <a:schemeClr val="bg1"/>
                </a:solidFill>
              </a:rPr>
              <a:t>Discount C</a:t>
            </a:r>
          </a:p>
          <a:p>
            <a:pPr algn="ctr"/>
            <a:r>
              <a:rPr lang="en-US" sz="1400" b="1" dirty="0" smtClean="0">
                <a:solidFill>
                  <a:schemeClr val="bg1"/>
                </a:solidFill>
              </a:rPr>
              <a:t>B17))</a:t>
            </a:r>
            <a:endParaRPr lang="en-GB" sz="1400" b="1" dirty="0">
              <a:solidFill>
                <a:schemeClr val="bg1"/>
              </a:solidFill>
            </a:endParaRPr>
          </a:p>
        </p:txBody>
      </p:sp>
      <p:sp>
        <p:nvSpPr>
          <p:cNvPr id="34" name="Rectangle 33"/>
          <p:cNvSpPr/>
          <p:nvPr/>
        </p:nvSpPr>
        <p:spPr>
          <a:xfrm>
            <a:off x="5798740" y="1450576"/>
            <a:ext cx="813826"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18"/>
          <p:cNvSpPr txBox="1"/>
          <p:nvPr/>
        </p:nvSpPr>
        <p:spPr>
          <a:xfrm>
            <a:off x="4266313" y="5860634"/>
            <a:ext cx="1143000" cy="553998"/>
          </a:xfrm>
          <a:prstGeom prst="rect">
            <a:avLst/>
          </a:prstGeom>
          <a:solidFill>
            <a:srgbClr val="FFFF00"/>
          </a:solidFill>
          <a:ln>
            <a:solidFill>
              <a:srgbClr val="7030A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FF0000"/>
                </a:solidFill>
              </a:rPr>
              <a:t>F26:</a:t>
            </a:r>
            <a:endParaRPr lang="en-US" sz="1000" b="1" dirty="0">
              <a:solidFill>
                <a:srgbClr val="FF0000"/>
              </a:solidFill>
            </a:endParaRPr>
          </a:p>
          <a:p>
            <a:pPr algn="ctr"/>
            <a:r>
              <a:rPr lang="en-US" sz="1400" b="1" dirty="0" smtClean="0">
                <a:solidFill>
                  <a:srgbClr val="FF0000"/>
                </a:solidFill>
              </a:rPr>
              <a:t>Sub Total</a:t>
            </a:r>
            <a:endParaRPr lang="en-GB" sz="1400" b="1" dirty="0">
              <a:solidFill>
                <a:srgbClr val="FF0000"/>
              </a:solidFill>
            </a:endParaRPr>
          </a:p>
        </p:txBody>
      </p:sp>
      <p:sp>
        <p:nvSpPr>
          <p:cNvPr id="36" name="Right Arrow 35"/>
          <p:cNvSpPr/>
          <p:nvPr/>
        </p:nvSpPr>
        <p:spPr>
          <a:xfrm>
            <a:off x="4075813" y="5875593"/>
            <a:ext cx="381000" cy="3048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566490" y="5875593"/>
            <a:ext cx="488058" cy="1524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18"/>
          <p:cNvSpPr txBox="1"/>
          <p:nvPr/>
        </p:nvSpPr>
        <p:spPr>
          <a:xfrm>
            <a:off x="8001000" y="4300151"/>
            <a:ext cx="838200" cy="338554"/>
          </a:xfrm>
          <a:prstGeom prst="rect">
            <a:avLst/>
          </a:prstGeom>
          <a:solidFill>
            <a:srgbClr val="FFFF00"/>
          </a:solidFill>
          <a:ln>
            <a:solidFill>
              <a:srgbClr val="7030A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smtClean="0">
                <a:solidFill>
                  <a:srgbClr val="FF0000"/>
                </a:solidFill>
              </a:rPr>
              <a:t>* F26</a:t>
            </a:r>
            <a:endParaRPr lang="en-GB" sz="1400" b="1" dirty="0">
              <a:solidFill>
                <a:srgbClr val="FF0000"/>
              </a:solidFill>
            </a:endParaRPr>
          </a:p>
        </p:txBody>
      </p:sp>
      <p:sp>
        <p:nvSpPr>
          <p:cNvPr id="40" name="TextBox 39"/>
          <p:cNvSpPr txBox="1"/>
          <p:nvPr/>
        </p:nvSpPr>
        <p:spPr>
          <a:xfrm>
            <a:off x="6966099" y="4950775"/>
            <a:ext cx="1981200" cy="738664"/>
          </a:xfrm>
          <a:prstGeom prst="rect">
            <a:avLst/>
          </a:prstGeom>
          <a:solidFill>
            <a:schemeClr val="bg1">
              <a:lumMod val="95000"/>
            </a:schemeClr>
          </a:solidFill>
          <a:ln>
            <a:solidFill>
              <a:srgbClr val="7030A0"/>
            </a:solidFill>
          </a:ln>
        </p:spPr>
        <p:txBody>
          <a:bodyPr wrap="square" rtlCol="0">
            <a:spAutoFit/>
          </a:bodyPr>
          <a:lstStyle/>
          <a:p>
            <a:pPr algn="ctr"/>
            <a:r>
              <a:rPr lang="en-GB" sz="1400" dirty="0" smtClean="0"/>
              <a:t>Remember to </a:t>
            </a:r>
            <a:r>
              <a:rPr lang="en-GB" sz="1400" b="1" u="sng" dirty="0" smtClean="0"/>
              <a:t>close the Brackets</a:t>
            </a:r>
            <a:r>
              <a:rPr lang="en-GB" sz="1400" dirty="0" smtClean="0"/>
              <a:t>. Always close with a </a:t>
            </a:r>
            <a:r>
              <a:rPr lang="en-GB" sz="1400" b="1" u="sng" dirty="0" smtClean="0"/>
              <a:t>black bracket</a:t>
            </a:r>
            <a:r>
              <a:rPr lang="en-GB" sz="1400" dirty="0" smtClean="0"/>
              <a:t>.</a:t>
            </a:r>
            <a:endParaRPr lang="en-GB" sz="1400" dirty="0"/>
          </a:p>
        </p:txBody>
      </p:sp>
      <p:sp>
        <p:nvSpPr>
          <p:cNvPr id="43" name="Rectangle 42"/>
          <p:cNvSpPr/>
          <p:nvPr/>
        </p:nvSpPr>
        <p:spPr>
          <a:xfrm>
            <a:off x="762000" y="2011845"/>
            <a:ext cx="1816613" cy="289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a:stCxn id="43" idx="3"/>
          </p:cNvCxnSpPr>
          <p:nvPr/>
        </p:nvCxnSpPr>
        <p:spPr>
          <a:xfrm flipV="1">
            <a:off x="2578613" y="2156119"/>
            <a:ext cx="5879587" cy="5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458200" y="2156118"/>
            <a:ext cx="0" cy="20473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86608" y="3429000"/>
            <a:ext cx="775930" cy="307777"/>
          </a:xfrm>
          <a:prstGeom prst="rect">
            <a:avLst/>
          </a:prstGeom>
          <a:noFill/>
        </p:spPr>
        <p:txBody>
          <a:bodyPr wrap="square" rtlCol="0">
            <a:spAutoFit/>
          </a:bodyPr>
          <a:lstStyle/>
          <a:p>
            <a:pPr algn="ctr"/>
            <a:r>
              <a:rPr lang="en-GB" sz="1400" b="1" dirty="0" smtClean="0"/>
              <a:t>Lowest</a:t>
            </a:r>
            <a:endParaRPr lang="en-GB" sz="1400" b="1" dirty="0"/>
          </a:p>
        </p:txBody>
      </p:sp>
      <p:sp>
        <p:nvSpPr>
          <p:cNvPr id="49" name="TextBox 48"/>
          <p:cNvSpPr txBox="1"/>
          <p:nvPr/>
        </p:nvSpPr>
        <p:spPr>
          <a:xfrm>
            <a:off x="6743268" y="3426023"/>
            <a:ext cx="775930" cy="307777"/>
          </a:xfrm>
          <a:prstGeom prst="rect">
            <a:avLst/>
          </a:prstGeom>
          <a:noFill/>
        </p:spPr>
        <p:txBody>
          <a:bodyPr wrap="square" rtlCol="0">
            <a:spAutoFit/>
          </a:bodyPr>
          <a:lstStyle/>
          <a:p>
            <a:pPr algn="ctr"/>
            <a:r>
              <a:rPr lang="en-GB" sz="1400" b="1" dirty="0"/>
              <a:t>H</a:t>
            </a:r>
            <a:r>
              <a:rPr lang="en-GB" sz="1400" b="1" dirty="0" smtClean="0"/>
              <a:t>ighest</a:t>
            </a:r>
            <a:endParaRPr lang="en-GB" sz="1400" b="1"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055" t="22830" r="61075" b="74689"/>
          <a:stretch/>
        </p:blipFill>
        <p:spPr bwMode="auto">
          <a:xfrm>
            <a:off x="5523954" y="6000226"/>
            <a:ext cx="3423345" cy="35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18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64398815"/>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If Statement</a:t>
                      </a:r>
                      <a:r>
                        <a:rPr lang="en-GB" sz="1600" b="1" baseline="0" dirty="0" smtClean="0">
                          <a:solidFill>
                            <a:srgbClr val="FF0000"/>
                          </a:solidFill>
                        </a:rPr>
                        <a:t> </a:t>
                      </a:r>
                      <a:r>
                        <a:rPr lang="en-GB" sz="1600" b="1" dirty="0" smtClean="0">
                          <a:solidFill>
                            <a:srgbClr val="FF0000"/>
                          </a:solidFill>
                        </a:rPr>
                        <a:t>Exam Example</a:t>
                      </a:r>
                    </a:p>
                  </a:txBody>
                  <a:tcPr marL="91436" marR="91436">
                    <a:solidFill>
                      <a:srgbClr val="FFFF00"/>
                    </a:solidFill>
                  </a:tcPr>
                </a:tc>
              </a:tr>
            </a:tbl>
          </a:graphicData>
        </a:graphic>
      </p:graphicFrame>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t="37027" r="15341" b="51231"/>
          <a:stretch/>
        </p:blipFill>
        <p:spPr bwMode="auto">
          <a:xfrm>
            <a:off x="709685" y="1447800"/>
            <a:ext cx="8141394" cy="838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4257551489"/>
              </p:ext>
            </p:extLst>
          </p:nvPr>
        </p:nvGraphicFramePr>
        <p:xfrm>
          <a:off x="685800" y="24384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Nested</a:t>
                      </a:r>
                      <a:r>
                        <a:rPr lang="en-GB" sz="1600" b="1" baseline="0" dirty="0" smtClean="0">
                          <a:solidFill>
                            <a:srgbClr val="FF0000"/>
                          </a:solidFill>
                        </a:rPr>
                        <a:t> IF</a:t>
                      </a:r>
                      <a:r>
                        <a:rPr lang="en-GB" sz="1600" b="1" dirty="0" smtClean="0">
                          <a:solidFill>
                            <a:srgbClr val="FF0000"/>
                          </a:solidFill>
                        </a:rPr>
                        <a:t> Exam Examples</a:t>
                      </a:r>
                    </a:p>
                  </a:txBody>
                  <a:tcPr marL="91436" marR="91436">
                    <a:solidFill>
                      <a:srgbClr val="FFFF00"/>
                    </a:solidFill>
                  </a:tcPr>
                </a:tc>
              </a:tr>
            </a:tbl>
          </a:graphicData>
        </a:graphic>
      </p:graphicFrame>
      <p:pic>
        <p:nvPicPr>
          <p:cNvPr id="7"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395" t="38417" r="17674" b="40767"/>
          <a:stretch/>
        </p:blipFill>
        <p:spPr bwMode="auto">
          <a:xfrm>
            <a:off x="709685" y="4782378"/>
            <a:ext cx="8141394" cy="1542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959263" y="1447801"/>
            <a:ext cx="231737"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349663" y="1676070"/>
            <a:ext cx="231737"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216" t="48164" r="21231" b="41269"/>
          <a:stretch/>
        </p:blipFill>
        <p:spPr bwMode="auto">
          <a:xfrm>
            <a:off x="718784" y="2895600"/>
            <a:ext cx="8132295" cy="90189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4839523" y="2989760"/>
            <a:ext cx="418277"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657600" y="3174976"/>
            <a:ext cx="341331"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514600" y="3463521"/>
            <a:ext cx="1071741"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839523" y="5391978"/>
            <a:ext cx="875477"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391400" y="5701965"/>
            <a:ext cx="875477"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39523" y="6003089"/>
            <a:ext cx="1071741"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p:nvCxnSpPr>
        <p:spPr>
          <a:xfrm>
            <a:off x="5791200" y="1676070"/>
            <a:ext cx="30099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8365" y="1950430"/>
            <a:ext cx="139143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74375" y="3241597"/>
            <a:ext cx="291242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6490" y="3474675"/>
            <a:ext cx="139143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489036" y="3463521"/>
            <a:ext cx="4197764" cy="1115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09685" y="3921825"/>
            <a:ext cx="8141394" cy="707886"/>
          </a:xfrm>
          <a:prstGeom prst="rect">
            <a:avLst/>
          </a:prstGeom>
          <a:solidFill>
            <a:schemeClr val="bg1">
              <a:lumMod val="95000"/>
            </a:schemeClr>
          </a:solidFill>
          <a:ln w="6350">
            <a:solidFill>
              <a:srgbClr val="7030A0"/>
            </a:solidFill>
          </a:ln>
        </p:spPr>
        <p:txBody>
          <a:bodyPr wrap="square" rtlCol="0">
            <a:spAutoFit/>
          </a:bodyPr>
          <a:lstStyle/>
          <a:p>
            <a:r>
              <a:rPr lang="en-GB" b="1" dirty="0" smtClean="0"/>
              <a:t>=if(Hours Worked </a:t>
            </a:r>
            <a:r>
              <a:rPr lang="en-GB" sz="2000" b="1" dirty="0" smtClean="0">
                <a:solidFill>
                  <a:srgbClr val="0070C0"/>
                </a:solidFill>
              </a:rPr>
              <a:t>&gt;</a:t>
            </a:r>
            <a:r>
              <a:rPr lang="en-GB" b="1" dirty="0" smtClean="0"/>
              <a:t> Contract Hours, “</a:t>
            </a:r>
            <a:r>
              <a:rPr lang="en-GB" b="1" dirty="0" smtClean="0">
                <a:solidFill>
                  <a:srgbClr val="00B050"/>
                </a:solidFill>
              </a:rPr>
              <a:t>Yes</a:t>
            </a:r>
            <a:r>
              <a:rPr lang="en-GB" b="1" dirty="0" smtClean="0"/>
              <a:t>”,</a:t>
            </a:r>
          </a:p>
          <a:p>
            <a:r>
              <a:rPr lang="en-GB" b="1" dirty="0"/>
              <a:t>	</a:t>
            </a:r>
            <a:r>
              <a:rPr lang="en-GB" b="1" dirty="0" smtClean="0"/>
              <a:t>If(Hours </a:t>
            </a:r>
            <a:r>
              <a:rPr lang="en-GB" b="1" dirty="0"/>
              <a:t>Worked </a:t>
            </a:r>
            <a:r>
              <a:rPr lang="en-GB" sz="2000" b="1" dirty="0" smtClean="0">
                <a:solidFill>
                  <a:srgbClr val="0070C0"/>
                </a:solidFill>
              </a:rPr>
              <a:t>=</a:t>
            </a:r>
            <a:r>
              <a:rPr lang="en-GB" b="1" dirty="0" smtClean="0"/>
              <a:t> </a:t>
            </a:r>
            <a:r>
              <a:rPr lang="en-GB" b="1" dirty="0"/>
              <a:t>Contract Hours, </a:t>
            </a:r>
            <a:r>
              <a:rPr lang="en-GB" b="1" dirty="0" smtClean="0"/>
              <a:t>“</a:t>
            </a:r>
            <a:r>
              <a:rPr lang="en-GB" b="1" dirty="0" smtClean="0">
                <a:solidFill>
                  <a:srgbClr val="00B050"/>
                </a:solidFill>
              </a:rPr>
              <a:t>No</a:t>
            </a:r>
            <a:r>
              <a:rPr lang="en-GB" b="1" dirty="0" smtClean="0"/>
              <a:t>”, “</a:t>
            </a:r>
            <a:r>
              <a:rPr lang="en-GB" b="1" dirty="0" smtClean="0">
                <a:solidFill>
                  <a:srgbClr val="FF0000"/>
                </a:solidFill>
              </a:rPr>
              <a:t>Incomplete</a:t>
            </a:r>
            <a:r>
              <a:rPr lang="en-GB" b="1" dirty="0" smtClean="0"/>
              <a:t>”))</a:t>
            </a:r>
            <a:endParaRPr lang="en-GB" b="1" dirty="0"/>
          </a:p>
        </p:txBody>
      </p:sp>
    </p:spTree>
    <p:extLst>
      <p:ext uri="{BB962C8B-B14F-4D97-AF65-F5344CB8AC3E}">
        <p14:creationId xmlns:p14="http://schemas.microsoft.com/office/powerpoint/2010/main" val="2917210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46291004"/>
              </p:ext>
            </p:extLst>
          </p:nvPr>
        </p:nvGraphicFramePr>
        <p:xfrm>
          <a:off x="685800" y="109074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Nested</a:t>
                      </a:r>
                      <a:r>
                        <a:rPr lang="en-GB" sz="1600" b="1" baseline="0" dirty="0" smtClean="0">
                          <a:solidFill>
                            <a:srgbClr val="FF0000"/>
                          </a:solidFill>
                        </a:rPr>
                        <a:t> IF</a:t>
                      </a:r>
                      <a:r>
                        <a:rPr lang="en-GB" sz="1600" b="1" dirty="0" smtClean="0">
                          <a:solidFill>
                            <a:srgbClr val="FF0000"/>
                          </a:solidFill>
                        </a:rPr>
                        <a:t> Exam Examples</a:t>
                      </a:r>
                    </a:p>
                  </a:txBody>
                  <a:tcPr marL="91436" marR="91436">
                    <a:solidFill>
                      <a:srgbClr val="FFFF00"/>
                    </a:solidFill>
                  </a:tcPr>
                </a:tc>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15" y="1600200"/>
            <a:ext cx="7643885" cy="239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15" y="4002700"/>
            <a:ext cx="7643885" cy="237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560057" y="3208360"/>
            <a:ext cx="1764543" cy="2885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371600" y="2209800"/>
            <a:ext cx="6516239" cy="35370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371600" y="2563504"/>
            <a:ext cx="6516239"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371600" y="2846696"/>
            <a:ext cx="6516239" cy="28854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276600" y="5424433"/>
            <a:ext cx="1459743" cy="21436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234553" y="4876800"/>
            <a:ext cx="1459743" cy="21436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250387" y="5955476"/>
            <a:ext cx="1459743" cy="214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9759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1822837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Named cells</a:t>
                      </a:r>
                      <a:r>
                        <a:rPr lang="en-GB" sz="1600" b="1" baseline="0" dirty="0" smtClean="0">
                          <a:solidFill>
                            <a:schemeClr val="tx1"/>
                          </a:solidFill>
                        </a:rPr>
                        <a:t> </a:t>
                      </a:r>
                      <a:r>
                        <a:rPr lang="en-GB" sz="1600" b="1" baseline="0" dirty="0" smtClean="0">
                          <a:solidFill>
                            <a:srgbClr val="FF0000"/>
                          </a:solidFill>
                        </a:rPr>
                        <a:t>&gt;&gt;</a:t>
                      </a:r>
                      <a:r>
                        <a:rPr lang="en-GB" sz="1600" b="1" baseline="0" dirty="0" smtClean="0">
                          <a:solidFill>
                            <a:schemeClr val="tx1"/>
                          </a:solidFill>
                        </a:rPr>
                        <a:t> Right Click on the Cell </a:t>
                      </a:r>
                      <a:r>
                        <a:rPr lang="en-GB" sz="1600" b="1" baseline="0" dirty="0" smtClean="0">
                          <a:solidFill>
                            <a:srgbClr val="FF0000"/>
                          </a:solidFill>
                        </a:rPr>
                        <a:t>&gt;&gt;</a:t>
                      </a:r>
                      <a:r>
                        <a:rPr lang="en-GB" sz="1600" b="1" baseline="0" dirty="0" smtClean="0">
                          <a:solidFill>
                            <a:schemeClr val="tx1"/>
                          </a:solidFill>
                        </a:rPr>
                        <a:t> Select Define Name </a:t>
                      </a:r>
                      <a:r>
                        <a:rPr lang="en-GB" sz="1600" b="1" baseline="0" dirty="0" smtClean="0">
                          <a:solidFill>
                            <a:srgbClr val="FF0000"/>
                          </a:solidFill>
                        </a:rPr>
                        <a:t>&gt;&gt;</a:t>
                      </a:r>
                      <a:r>
                        <a:rPr lang="en-GB" sz="1600" b="1" baseline="0" dirty="0" smtClean="0">
                          <a:solidFill>
                            <a:schemeClr val="tx1"/>
                          </a:solidFill>
                        </a:rPr>
                        <a:t> Enter New Name for </a:t>
                      </a:r>
                      <a:r>
                        <a:rPr lang="en-GB" sz="1600" b="1" baseline="0" dirty="0" smtClean="0">
                          <a:solidFill>
                            <a:srgbClr val="FF0000"/>
                          </a:solidFill>
                        </a:rPr>
                        <a:t>Cell</a:t>
                      </a:r>
                      <a:endParaRPr lang="en-GB" sz="1600" b="1" dirty="0" smtClean="0">
                        <a:solidFill>
                          <a:srgbClr val="FF0000"/>
                        </a:solidFill>
                      </a:endParaRPr>
                    </a:p>
                  </a:txBody>
                  <a:tcPr marL="91436" marR="91436">
                    <a:solidFill>
                      <a:srgbClr val="FFFF00"/>
                    </a:solidFill>
                  </a:tcPr>
                </a:tc>
              </a:tr>
            </a:tbl>
          </a:graphicData>
        </a:graphic>
      </p:graphicFrame>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4" t="17015" r="72239" b="28716"/>
          <a:stretch/>
        </p:blipFill>
        <p:spPr bwMode="auto">
          <a:xfrm>
            <a:off x="761999" y="1442113"/>
            <a:ext cx="1452545" cy="172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20044" r="55440" b="45388"/>
          <a:stretch/>
        </p:blipFill>
        <p:spPr bwMode="auto">
          <a:xfrm>
            <a:off x="2792104" y="1447800"/>
            <a:ext cx="440078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6738" r="86604" b="66523"/>
          <a:stretch/>
        </p:blipFill>
        <p:spPr bwMode="auto">
          <a:xfrm>
            <a:off x="7315200" y="2575447"/>
            <a:ext cx="1517643" cy="118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53819" b="76249"/>
          <a:stretch/>
        </p:blipFill>
        <p:spPr bwMode="auto">
          <a:xfrm>
            <a:off x="7192884" y="1421641"/>
            <a:ext cx="1639959" cy="100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0373" t="65000" r="75020" b="29806"/>
          <a:stretch/>
        </p:blipFill>
        <p:spPr bwMode="auto">
          <a:xfrm>
            <a:off x="761999" y="3364924"/>
            <a:ext cx="1780800" cy="39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t="19686" r="78657" b="48000"/>
          <a:stretch/>
        </p:blipFill>
        <p:spPr bwMode="auto">
          <a:xfrm>
            <a:off x="842345" y="4453817"/>
            <a:ext cx="1932700" cy="182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8">
            <a:extLst>
              <a:ext uri="{28A0092B-C50C-407E-A947-70E740481C1C}">
                <a14:useLocalDpi xmlns:a14="http://schemas.microsoft.com/office/drawing/2010/main" val="0"/>
              </a:ext>
            </a:extLst>
          </a:blip>
          <a:srcRect l="3097" t="28821" r="78321" b="24433"/>
          <a:stretch/>
        </p:blipFill>
        <p:spPr bwMode="auto">
          <a:xfrm>
            <a:off x="3124200" y="4335633"/>
            <a:ext cx="1022691" cy="160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l="3433" t="26134" r="54989" b="45011"/>
          <a:stretch/>
        </p:blipFill>
        <p:spPr bwMode="auto">
          <a:xfrm>
            <a:off x="4648200" y="4546702"/>
            <a:ext cx="3840349" cy="166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Table 14"/>
          <p:cNvGraphicFramePr>
            <a:graphicFrameLocks noGrp="1"/>
          </p:cNvGraphicFramePr>
          <p:nvPr>
            <p:extLst>
              <p:ext uri="{D42A27DB-BD31-4B8C-83A1-F6EECF244321}">
                <p14:modId xmlns:p14="http://schemas.microsoft.com/office/powerpoint/2010/main" val="532084289"/>
              </p:ext>
            </p:extLst>
          </p:nvPr>
        </p:nvGraphicFramePr>
        <p:xfrm>
          <a:off x="761999" y="3906919"/>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Named ranges </a:t>
                      </a:r>
                      <a:r>
                        <a:rPr lang="en-GB" sz="1600" b="1" baseline="0" dirty="0" smtClean="0">
                          <a:solidFill>
                            <a:srgbClr val="FF0000"/>
                          </a:solidFill>
                        </a:rPr>
                        <a:t>&gt;&gt;</a:t>
                      </a:r>
                      <a:r>
                        <a:rPr lang="en-GB" sz="1600" b="1" baseline="0" dirty="0" smtClean="0">
                          <a:solidFill>
                            <a:schemeClr val="tx1"/>
                          </a:solidFill>
                        </a:rPr>
                        <a:t> Right Click on the Cell </a:t>
                      </a:r>
                      <a:r>
                        <a:rPr lang="en-GB" sz="1600" b="1" baseline="0" dirty="0" smtClean="0">
                          <a:solidFill>
                            <a:srgbClr val="FF0000"/>
                          </a:solidFill>
                        </a:rPr>
                        <a:t>&gt;&gt;</a:t>
                      </a:r>
                      <a:r>
                        <a:rPr lang="en-GB" sz="1600" b="1" baseline="0" dirty="0" smtClean="0">
                          <a:solidFill>
                            <a:schemeClr val="tx1"/>
                          </a:solidFill>
                        </a:rPr>
                        <a:t> Select Define Name </a:t>
                      </a:r>
                      <a:r>
                        <a:rPr lang="en-GB" sz="1600" b="1" baseline="0" dirty="0" smtClean="0">
                          <a:solidFill>
                            <a:srgbClr val="FF0000"/>
                          </a:solidFill>
                        </a:rPr>
                        <a:t>&gt;&gt;</a:t>
                      </a:r>
                      <a:r>
                        <a:rPr lang="en-GB" sz="1600" b="1" baseline="0" dirty="0" smtClean="0">
                          <a:solidFill>
                            <a:schemeClr val="tx1"/>
                          </a:solidFill>
                        </a:rPr>
                        <a:t> Enter New Name for </a:t>
                      </a:r>
                      <a:r>
                        <a:rPr lang="en-GB" sz="1600" b="1" baseline="0" dirty="0" smtClean="0">
                          <a:solidFill>
                            <a:srgbClr val="FF0000"/>
                          </a:solidFill>
                        </a:rPr>
                        <a:t>Range</a:t>
                      </a:r>
                      <a:endParaRPr lang="en-GB" sz="1600" b="1" dirty="0" smtClean="0">
                        <a:solidFill>
                          <a:srgbClr val="FF0000"/>
                        </a:solidFill>
                      </a:endParaRPr>
                    </a:p>
                  </a:txBody>
                  <a:tcPr marL="91436" marR="91436">
                    <a:solidFill>
                      <a:srgbClr val="FFFF00"/>
                    </a:solidFill>
                  </a:tcPr>
                </a:tc>
              </a:tr>
            </a:tbl>
          </a:graphicData>
        </a:graphic>
      </p:graphicFrame>
      <p:pic>
        <p:nvPicPr>
          <p:cNvPr id="16"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0373" t="66308" r="78358" b="29806"/>
          <a:stretch/>
        </p:blipFill>
        <p:spPr bwMode="auto">
          <a:xfrm>
            <a:off x="2948665" y="6064377"/>
            <a:ext cx="1373759" cy="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4563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4849" y="1524000"/>
            <a:ext cx="8229558" cy="830997"/>
          </a:xfrm>
          <a:prstGeom prst="rect">
            <a:avLst/>
          </a:prstGeom>
          <a:solidFill>
            <a:schemeClr val="bg1">
              <a:lumMod val="85000"/>
            </a:schemeClr>
          </a:solidFill>
          <a:ln>
            <a:solidFill>
              <a:srgbClr val="7030A0"/>
            </a:solidFill>
          </a:ln>
        </p:spPr>
        <p:txBody>
          <a:bodyPr wrap="square">
            <a:spAutoFit/>
          </a:bodyPr>
          <a:lstStyle/>
          <a:p>
            <a:r>
              <a:rPr lang="en-US" sz="1600" b="1" dirty="0" smtClean="0"/>
              <a:t>Using</a:t>
            </a:r>
            <a:r>
              <a:rPr lang="en-US" sz="1600" b="1" dirty="0" smtClean="0">
                <a:solidFill>
                  <a:srgbClr val="FF0000"/>
                </a:solidFill>
              </a:rPr>
              <a:t> </a:t>
            </a:r>
            <a:r>
              <a:rPr lang="en-US" sz="1600" b="1" dirty="0">
                <a:solidFill>
                  <a:srgbClr val="FF0000"/>
                </a:solidFill>
              </a:rPr>
              <a:t>VLOOKUP </a:t>
            </a:r>
            <a:r>
              <a:rPr lang="en-US" sz="1600" b="1" dirty="0"/>
              <a:t>is similar to looking up a person’s name in a telephone book to get a telephone number. </a:t>
            </a:r>
            <a:r>
              <a:rPr lang="en-US" sz="1600" b="1" dirty="0" smtClean="0"/>
              <a:t> </a:t>
            </a:r>
            <a:r>
              <a:rPr lang="en-US" sz="1600" b="1" dirty="0" smtClean="0">
                <a:solidFill>
                  <a:srgbClr val="FF0000"/>
                </a:solidFill>
              </a:rPr>
              <a:t>VLOOKUP </a:t>
            </a:r>
            <a:r>
              <a:rPr lang="en-US" sz="1600" b="1" dirty="0"/>
              <a:t>looks at a </a:t>
            </a:r>
            <a:r>
              <a:rPr lang="en-US" sz="1600" b="1" dirty="0">
                <a:solidFill>
                  <a:srgbClr val="FF0000"/>
                </a:solidFill>
              </a:rPr>
              <a:t>value in one column</a:t>
            </a:r>
            <a:r>
              <a:rPr lang="en-US" sz="1600" b="1" dirty="0"/>
              <a:t>, and </a:t>
            </a:r>
            <a:r>
              <a:rPr lang="en-US" sz="1600" b="1" dirty="0">
                <a:solidFill>
                  <a:srgbClr val="FF0000"/>
                </a:solidFill>
              </a:rPr>
              <a:t>finds </a:t>
            </a:r>
            <a:r>
              <a:rPr lang="en-US" sz="1600" b="1" dirty="0" smtClean="0">
                <a:solidFill>
                  <a:srgbClr val="FF0000"/>
                </a:solidFill>
              </a:rPr>
              <a:t>its </a:t>
            </a:r>
            <a:r>
              <a:rPr lang="en-US" sz="1600" b="1" dirty="0">
                <a:solidFill>
                  <a:srgbClr val="FF0000"/>
                </a:solidFill>
              </a:rPr>
              <a:t>corresponding value on the same row in another column</a:t>
            </a:r>
            <a:r>
              <a:rPr lang="en-US" sz="1600" b="1" dirty="0"/>
              <a:t>.</a:t>
            </a:r>
            <a:endParaRPr lang="en-GB" sz="1600" b="1" dirty="0"/>
          </a:p>
        </p:txBody>
      </p:sp>
      <p:pic>
        <p:nvPicPr>
          <p:cNvPr id="6"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0972" b="14026"/>
          <a:stretch/>
        </p:blipFill>
        <p:spPr bwMode="auto">
          <a:xfrm>
            <a:off x="685842" y="2569060"/>
            <a:ext cx="3622022" cy="253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20221" r="59611" b="7673"/>
          <a:stretch/>
        </p:blipFill>
        <p:spPr bwMode="auto">
          <a:xfrm>
            <a:off x="4499992" y="2569060"/>
            <a:ext cx="2448272" cy="245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86600" y="2760929"/>
            <a:ext cx="1763688" cy="646331"/>
          </a:xfrm>
          <a:prstGeom prst="rect">
            <a:avLst/>
          </a:prstGeom>
          <a:solidFill>
            <a:srgbClr val="FF0000"/>
          </a:solidFill>
        </p:spPr>
        <p:txBody>
          <a:bodyPr wrap="square" rtlCol="0">
            <a:spAutoFit/>
          </a:bodyPr>
          <a:lstStyle/>
          <a:p>
            <a:r>
              <a:rPr lang="en-GB" b="1" dirty="0" err="1" smtClean="0">
                <a:solidFill>
                  <a:schemeClr val="bg1"/>
                </a:solidFill>
              </a:rPr>
              <a:t>Table_Array</a:t>
            </a:r>
            <a:r>
              <a:rPr lang="en-GB" b="1" dirty="0" smtClean="0">
                <a:solidFill>
                  <a:schemeClr val="bg1"/>
                </a:solidFill>
              </a:rPr>
              <a:t> or lookup table</a:t>
            </a:r>
            <a:endParaRPr lang="en-GB" b="1" dirty="0">
              <a:solidFill>
                <a:schemeClr val="bg1"/>
              </a:solidFill>
            </a:endParaRPr>
          </a:p>
        </p:txBody>
      </p:sp>
      <p:sp>
        <p:nvSpPr>
          <p:cNvPr id="9" name="TextBox 8"/>
          <p:cNvSpPr txBox="1"/>
          <p:nvPr/>
        </p:nvSpPr>
        <p:spPr>
          <a:xfrm>
            <a:off x="681526" y="5494656"/>
            <a:ext cx="7634890" cy="646331"/>
          </a:xfrm>
          <a:prstGeom prst="rect">
            <a:avLst/>
          </a:prstGeom>
          <a:solidFill>
            <a:srgbClr val="FF0000"/>
          </a:solidFill>
        </p:spPr>
        <p:txBody>
          <a:bodyPr wrap="square" rtlCol="0">
            <a:spAutoFit/>
          </a:bodyPr>
          <a:lstStyle/>
          <a:p>
            <a:r>
              <a:rPr lang="en-GB" b="1" dirty="0" smtClean="0">
                <a:solidFill>
                  <a:schemeClr val="bg1"/>
                </a:solidFill>
              </a:rPr>
              <a:t>We need to use a lookup function to find the corresponding data from the lookup table for each book title . </a:t>
            </a:r>
            <a:endParaRPr lang="en-GB" b="1"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958510035"/>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err="1" smtClean="0">
                          <a:solidFill>
                            <a:schemeClr val="tx1"/>
                          </a:solidFill>
                        </a:rPr>
                        <a:t>Vlookup</a:t>
                      </a:r>
                      <a:endParaRPr lang="en-GB" sz="1600" b="1" dirty="0" smtClean="0">
                        <a:solidFill>
                          <a:schemeClr val="tx1"/>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34145523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89" r="60141" b="50000"/>
          <a:stretch/>
        </p:blipFill>
        <p:spPr bwMode="auto">
          <a:xfrm>
            <a:off x="804824" y="3276600"/>
            <a:ext cx="3908737" cy="1836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36" t="33894" r="59250" b="53446"/>
          <a:stretch/>
        </p:blipFill>
        <p:spPr bwMode="auto">
          <a:xfrm>
            <a:off x="685843" y="1794911"/>
            <a:ext cx="5181557" cy="93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8" name="Table 27"/>
          <p:cNvGraphicFramePr>
            <a:graphicFrameLocks noGrp="1"/>
          </p:cNvGraphicFramePr>
          <p:nvPr>
            <p:extLst>
              <p:ext uri="{D42A27DB-BD31-4B8C-83A1-F6EECF244321}">
                <p14:modId xmlns:p14="http://schemas.microsoft.com/office/powerpoint/2010/main" val="2718268155"/>
              </p:ext>
            </p:extLst>
          </p:nvPr>
        </p:nvGraphicFramePr>
        <p:xfrm>
          <a:off x="5257800" y="3886200"/>
          <a:ext cx="3778696" cy="1859336"/>
        </p:xfrm>
        <a:graphic>
          <a:graphicData uri="http://schemas.openxmlformats.org/drawingml/2006/table">
            <a:tbl>
              <a:tblPr firstRow="1" bandRow="1">
                <a:tableStyleId>{21E4AEA4-8DFA-4A89-87EB-49C32662AFE0}</a:tableStyleId>
              </a:tblPr>
              <a:tblGrid>
                <a:gridCol w="3778696"/>
              </a:tblGrid>
              <a:tr h="1440160">
                <a:tc>
                  <a:txBody>
                    <a:bodyPr/>
                    <a:lstStyle/>
                    <a:p>
                      <a:pPr algn="l"/>
                      <a:r>
                        <a:rPr lang="en-US" sz="2000" b="1" i="0" dirty="0" smtClean="0">
                          <a:solidFill>
                            <a:srgbClr val="FF0000"/>
                          </a:solidFill>
                        </a:rPr>
                        <a:t>2)</a:t>
                      </a:r>
                      <a:r>
                        <a:rPr lang="en-US" sz="2000" b="1" i="0" baseline="0" dirty="0" smtClean="0">
                          <a:solidFill>
                            <a:srgbClr val="FF0000"/>
                          </a:solidFill>
                        </a:rPr>
                        <a:t> </a:t>
                      </a:r>
                      <a:r>
                        <a:rPr lang="en-US" sz="1600" b="1" i="0" dirty="0" smtClean="0">
                          <a:solidFill>
                            <a:schemeClr val="tx1"/>
                          </a:solidFill>
                        </a:rPr>
                        <a:t>Select</a:t>
                      </a:r>
                      <a:r>
                        <a:rPr lang="en-US" sz="1600" b="1" i="0" baseline="0" dirty="0" smtClean="0">
                          <a:solidFill>
                            <a:schemeClr val="tx1"/>
                          </a:solidFill>
                        </a:rPr>
                        <a:t> the </a:t>
                      </a:r>
                      <a:r>
                        <a:rPr lang="en-US" sz="1600" b="1" i="0" baseline="0" dirty="0" smtClean="0">
                          <a:solidFill>
                            <a:srgbClr val="FF0000"/>
                          </a:solidFill>
                        </a:rPr>
                        <a:t>lookup table (</a:t>
                      </a:r>
                      <a:r>
                        <a:rPr lang="en-US" sz="1600" b="1" i="0" baseline="0" dirty="0" err="1" smtClean="0">
                          <a:solidFill>
                            <a:srgbClr val="FF0000"/>
                          </a:solidFill>
                        </a:rPr>
                        <a:t>table_array</a:t>
                      </a:r>
                      <a:r>
                        <a:rPr lang="en-US" sz="1600" b="1" i="0" baseline="0" dirty="0" smtClean="0">
                          <a:solidFill>
                            <a:schemeClr val="tx1"/>
                          </a:solidFill>
                        </a:rPr>
                        <a:t>). This may be in the same sheet, next tab or another excel file. Select the </a:t>
                      </a:r>
                      <a:r>
                        <a:rPr lang="en-US" sz="1600" b="1" i="0" u="sng" baseline="0" dirty="0" smtClean="0">
                          <a:solidFill>
                            <a:srgbClr val="FF0000"/>
                          </a:solidFill>
                        </a:rPr>
                        <a:t>lookup value</a:t>
                      </a:r>
                      <a:r>
                        <a:rPr lang="en-US" sz="1600" b="1" i="0" u="sng" baseline="0" dirty="0" smtClean="0">
                          <a:solidFill>
                            <a:schemeClr val="tx1"/>
                          </a:solidFill>
                        </a:rPr>
                        <a:t> </a:t>
                      </a:r>
                      <a:r>
                        <a:rPr lang="en-US" sz="1600" b="1" i="0" baseline="0" dirty="0" smtClean="0">
                          <a:solidFill>
                            <a:schemeClr val="tx1"/>
                          </a:solidFill>
                        </a:rPr>
                        <a:t>and then the </a:t>
                      </a:r>
                      <a:r>
                        <a:rPr lang="en-US" sz="1600" b="1" i="0" u="sng" baseline="0" dirty="0" smtClean="0">
                          <a:solidFill>
                            <a:srgbClr val="FF0000"/>
                          </a:solidFill>
                        </a:rPr>
                        <a:t>output value</a:t>
                      </a:r>
                      <a:r>
                        <a:rPr lang="en-US" sz="1600" b="1" i="0" baseline="0" dirty="0" smtClean="0">
                          <a:solidFill>
                            <a:schemeClr val="tx1"/>
                          </a:solidFill>
                        </a:rPr>
                        <a:t>. </a:t>
                      </a:r>
                      <a:endParaRPr lang="en-US" sz="1600" b="1" i="0" dirty="0" smtClean="0">
                        <a:solidFill>
                          <a:schemeClr val="tx1"/>
                        </a:solidFill>
                      </a:endParaRPr>
                    </a:p>
                    <a:p>
                      <a:pPr algn="l"/>
                      <a:endParaRPr lang="en-US" sz="1600" b="1" i="0" dirty="0" smtClean="0">
                        <a:solidFill>
                          <a:schemeClr val="tx1"/>
                        </a:solidFill>
                      </a:endParaRPr>
                    </a:p>
                    <a:p>
                      <a:pPr algn="l"/>
                      <a:r>
                        <a:rPr lang="en-US" sz="1600" b="1" i="0" dirty="0" smtClean="0">
                          <a:solidFill>
                            <a:schemeClr val="tx1"/>
                          </a:solidFill>
                        </a:rPr>
                        <a:t>Make</a:t>
                      </a:r>
                      <a:r>
                        <a:rPr lang="en-US" sz="1600" b="1" i="0" baseline="0" dirty="0" smtClean="0">
                          <a:solidFill>
                            <a:schemeClr val="tx1"/>
                          </a:solidFill>
                        </a:rPr>
                        <a:t> sure you </a:t>
                      </a:r>
                      <a:r>
                        <a:rPr lang="en-US" sz="1600" b="1" i="0" baseline="0" dirty="0" smtClean="0">
                          <a:solidFill>
                            <a:srgbClr val="FF0000"/>
                          </a:solidFill>
                        </a:rPr>
                        <a:t>absolute cell reference </a:t>
                      </a:r>
                      <a:r>
                        <a:rPr lang="en-US" sz="1600" b="1" i="0" baseline="0" dirty="0" smtClean="0">
                          <a:solidFill>
                            <a:schemeClr val="tx1"/>
                          </a:solidFill>
                        </a:rPr>
                        <a:t>the </a:t>
                      </a:r>
                      <a:r>
                        <a:rPr lang="en-US" sz="1600" b="1" i="0" baseline="0" dirty="0" err="1" smtClean="0">
                          <a:solidFill>
                            <a:srgbClr val="FF0000"/>
                          </a:solidFill>
                        </a:rPr>
                        <a:t>table_arrray</a:t>
                      </a:r>
                      <a:r>
                        <a:rPr lang="en-US" sz="1600" b="1" i="0" baseline="0" dirty="0" smtClean="0">
                          <a:solidFill>
                            <a:srgbClr val="FF0000"/>
                          </a:solidFill>
                        </a:rPr>
                        <a:t>.</a:t>
                      </a:r>
                    </a:p>
                  </a:txBody>
                  <a:tcPr marL="91439" marR="91439" marT="45748" marB="45748">
                    <a:solidFill>
                      <a:srgbClr val="FFFF00"/>
                    </a:solidFill>
                  </a:tcPr>
                </a:tc>
              </a:tr>
            </a:tbl>
          </a:graphicData>
        </a:graphic>
      </p:graphicFrame>
      <p:sp>
        <p:nvSpPr>
          <p:cNvPr id="29" name="Rectangle 28"/>
          <p:cNvSpPr/>
          <p:nvPr/>
        </p:nvSpPr>
        <p:spPr>
          <a:xfrm>
            <a:off x="804824" y="3580790"/>
            <a:ext cx="3767175" cy="19464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85843" y="1892936"/>
            <a:ext cx="2951510" cy="277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685843" y="1401765"/>
            <a:ext cx="2612886" cy="338554"/>
          </a:xfrm>
          <a:prstGeom prst="rect">
            <a:avLst/>
          </a:prstGeom>
          <a:solidFill>
            <a:srgbClr val="FF0000"/>
          </a:solidFill>
        </p:spPr>
        <p:txBody>
          <a:bodyPr wrap="square" rtlCol="0">
            <a:spAutoFit/>
          </a:bodyPr>
          <a:lstStyle/>
          <a:p>
            <a:r>
              <a:rPr lang="en-GB" sz="1600" b="1" dirty="0" smtClean="0">
                <a:solidFill>
                  <a:schemeClr val="bg1"/>
                </a:solidFill>
              </a:rPr>
              <a:t>1. Lookup_Value</a:t>
            </a:r>
            <a:endParaRPr lang="en-GB" sz="1600" b="1" dirty="0">
              <a:solidFill>
                <a:schemeClr val="bg1"/>
              </a:solidFill>
            </a:endParaRPr>
          </a:p>
        </p:txBody>
      </p:sp>
      <p:sp>
        <p:nvSpPr>
          <p:cNvPr id="32" name="TextBox 31"/>
          <p:cNvSpPr txBox="1"/>
          <p:nvPr/>
        </p:nvSpPr>
        <p:spPr>
          <a:xfrm>
            <a:off x="708603" y="2859975"/>
            <a:ext cx="2612886" cy="338554"/>
          </a:xfrm>
          <a:prstGeom prst="rect">
            <a:avLst/>
          </a:prstGeom>
          <a:solidFill>
            <a:srgbClr val="FF0000"/>
          </a:solidFill>
        </p:spPr>
        <p:txBody>
          <a:bodyPr wrap="square" rtlCol="0">
            <a:spAutoFit/>
          </a:bodyPr>
          <a:lstStyle/>
          <a:p>
            <a:r>
              <a:rPr lang="en-GB" sz="1600" b="1" dirty="0" smtClean="0">
                <a:solidFill>
                  <a:schemeClr val="bg1"/>
                </a:solidFill>
              </a:rPr>
              <a:t>2. </a:t>
            </a:r>
            <a:r>
              <a:rPr lang="en-GB" sz="1600" b="1" dirty="0" err="1" smtClean="0">
                <a:solidFill>
                  <a:schemeClr val="bg1"/>
                </a:solidFill>
              </a:rPr>
              <a:t>Table_Array</a:t>
            </a:r>
            <a:endParaRPr lang="en-GB" sz="1600" b="1" dirty="0">
              <a:solidFill>
                <a:schemeClr val="bg1"/>
              </a:solidFill>
            </a:endParaRPr>
          </a:p>
        </p:txBody>
      </p:sp>
      <p:graphicFrame>
        <p:nvGraphicFramePr>
          <p:cNvPr id="33" name="Table 32"/>
          <p:cNvGraphicFramePr>
            <a:graphicFrameLocks noGrp="1"/>
          </p:cNvGraphicFramePr>
          <p:nvPr>
            <p:extLst>
              <p:ext uri="{D42A27DB-BD31-4B8C-83A1-F6EECF244321}">
                <p14:modId xmlns:p14="http://schemas.microsoft.com/office/powerpoint/2010/main" val="2600813444"/>
              </p:ext>
            </p:extLst>
          </p:nvPr>
        </p:nvGraphicFramePr>
        <p:xfrm>
          <a:off x="5257800" y="2905749"/>
          <a:ext cx="3733800" cy="904251"/>
        </p:xfrm>
        <a:graphic>
          <a:graphicData uri="http://schemas.openxmlformats.org/drawingml/2006/table">
            <a:tbl>
              <a:tblPr firstRow="1" bandRow="1">
                <a:tableStyleId>{21E4AEA4-8DFA-4A89-87EB-49C32662AFE0}</a:tableStyleId>
              </a:tblPr>
              <a:tblGrid>
                <a:gridCol w="3733800"/>
              </a:tblGrid>
              <a:tr h="904251">
                <a:tc>
                  <a:txBody>
                    <a:bodyPr/>
                    <a:lstStyle/>
                    <a:p>
                      <a:pPr algn="l"/>
                      <a:r>
                        <a:rPr lang="en-US" sz="2000" b="1" i="0" dirty="0" smtClean="0">
                          <a:solidFill>
                            <a:srgbClr val="FF0000"/>
                          </a:solidFill>
                        </a:rPr>
                        <a:t>1) </a:t>
                      </a:r>
                      <a:r>
                        <a:rPr lang="en-US" sz="1600" b="1" i="0" dirty="0" smtClean="0">
                          <a:solidFill>
                            <a:schemeClr val="tx1"/>
                          </a:solidFill>
                        </a:rPr>
                        <a:t>Select</a:t>
                      </a:r>
                      <a:r>
                        <a:rPr lang="en-US" sz="1600" b="1" i="0" baseline="0" dirty="0" smtClean="0">
                          <a:solidFill>
                            <a:schemeClr val="tx1"/>
                          </a:solidFill>
                        </a:rPr>
                        <a:t> the </a:t>
                      </a:r>
                      <a:r>
                        <a:rPr lang="en-US" sz="1600" b="1" i="0" baseline="0" dirty="0" smtClean="0">
                          <a:solidFill>
                            <a:srgbClr val="FF0000"/>
                          </a:solidFill>
                        </a:rPr>
                        <a:t>lookup</a:t>
                      </a:r>
                      <a:r>
                        <a:rPr lang="en-US" sz="1600" b="1" i="0" baseline="0" dirty="0" smtClean="0">
                          <a:solidFill>
                            <a:schemeClr val="tx1"/>
                          </a:solidFill>
                        </a:rPr>
                        <a:t> </a:t>
                      </a:r>
                      <a:r>
                        <a:rPr lang="en-US" sz="1600" b="1" i="0" baseline="0" dirty="0" smtClean="0">
                          <a:solidFill>
                            <a:srgbClr val="FF0000"/>
                          </a:solidFill>
                        </a:rPr>
                        <a:t>value</a:t>
                      </a:r>
                      <a:r>
                        <a:rPr lang="en-US" sz="1600" b="1" i="0" baseline="0" dirty="0" smtClean="0">
                          <a:solidFill>
                            <a:schemeClr val="tx1"/>
                          </a:solidFill>
                        </a:rPr>
                        <a:t>. The </a:t>
                      </a:r>
                      <a:r>
                        <a:rPr lang="en-US" sz="1600" b="1" i="0" baseline="0" dirty="0" smtClean="0">
                          <a:solidFill>
                            <a:srgbClr val="FF0000"/>
                          </a:solidFill>
                        </a:rPr>
                        <a:t>lookup value </a:t>
                      </a:r>
                      <a:r>
                        <a:rPr lang="en-US" sz="1600" b="1" i="0" baseline="0" dirty="0" smtClean="0">
                          <a:solidFill>
                            <a:schemeClr val="tx1"/>
                          </a:solidFill>
                        </a:rPr>
                        <a:t>will appear also in the </a:t>
                      </a:r>
                      <a:r>
                        <a:rPr lang="en-US" sz="1600" b="1" i="0" baseline="0" dirty="0" smtClean="0">
                          <a:solidFill>
                            <a:srgbClr val="FF0000"/>
                          </a:solidFill>
                        </a:rPr>
                        <a:t>lookup table (</a:t>
                      </a:r>
                      <a:r>
                        <a:rPr lang="en-US" sz="1600" b="1" i="0" baseline="0" dirty="0" err="1" smtClean="0">
                          <a:solidFill>
                            <a:srgbClr val="FF0000"/>
                          </a:solidFill>
                        </a:rPr>
                        <a:t>table_array</a:t>
                      </a:r>
                      <a:r>
                        <a:rPr lang="en-US" sz="1600" b="1" i="0" baseline="0" dirty="0" smtClean="0">
                          <a:solidFill>
                            <a:schemeClr val="tx1"/>
                          </a:solidFill>
                        </a:rPr>
                        <a:t>).</a:t>
                      </a:r>
                      <a:endParaRPr lang="en-US" sz="1600" b="1" i="0" dirty="0" smtClean="0">
                        <a:solidFill>
                          <a:schemeClr val="tx1"/>
                        </a:solidFill>
                      </a:endParaRPr>
                    </a:p>
                  </a:txBody>
                  <a:tcPr marL="91439" marR="91439" marT="45748" marB="45748">
                    <a:solidFill>
                      <a:srgbClr val="FFFF00"/>
                    </a:solidFill>
                  </a:tcPr>
                </a:tc>
              </a:tr>
            </a:tbl>
          </a:graphicData>
        </a:graphic>
      </p:graphicFrame>
      <p:cxnSp>
        <p:nvCxnSpPr>
          <p:cNvPr id="34" name="Straight Arrow Connector 33"/>
          <p:cNvCxnSpPr/>
          <p:nvPr/>
        </p:nvCxnSpPr>
        <p:spPr>
          <a:xfrm flipH="1" flipV="1">
            <a:off x="2915816" y="2102715"/>
            <a:ext cx="2341984" cy="7928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H="1">
            <a:off x="4391608" y="4176328"/>
            <a:ext cx="86619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Right Arrow 35"/>
          <p:cNvSpPr/>
          <p:nvPr/>
        </p:nvSpPr>
        <p:spPr>
          <a:xfrm>
            <a:off x="1425113" y="5140449"/>
            <a:ext cx="2521737" cy="2405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7" name="Table 36"/>
          <p:cNvGraphicFramePr>
            <a:graphicFrameLocks noGrp="1"/>
          </p:cNvGraphicFramePr>
          <p:nvPr>
            <p:extLst>
              <p:ext uri="{D42A27DB-BD31-4B8C-83A1-F6EECF244321}">
                <p14:modId xmlns:p14="http://schemas.microsoft.com/office/powerpoint/2010/main" val="238456627"/>
              </p:ext>
            </p:extLst>
          </p:nvPr>
        </p:nvGraphicFramePr>
        <p:xfrm>
          <a:off x="804824" y="5440365"/>
          <a:ext cx="1475493" cy="335336"/>
        </p:xfrm>
        <a:graphic>
          <a:graphicData uri="http://schemas.openxmlformats.org/drawingml/2006/table">
            <a:tbl>
              <a:tblPr firstRow="1" bandRow="1">
                <a:tableStyleId>{21E4AEA4-8DFA-4A89-87EB-49C32662AFE0}</a:tableStyleId>
              </a:tblPr>
              <a:tblGrid>
                <a:gridCol w="1475493"/>
              </a:tblGrid>
              <a:tr h="236964">
                <a:tc>
                  <a:txBody>
                    <a:bodyPr/>
                    <a:lstStyle/>
                    <a:p>
                      <a:pPr algn="l"/>
                      <a:r>
                        <a:rPr lang="en-US" sz="1600" b="1" i="0" dirty="0" err="1" smtClean="0">
                          <a:solidFill>
                            <a:srgbClr val="FF0000"/>
                          </a:solidFill>
                        </a:rPr>
                        <a:t>Lookup_Value</a:t>
                      </a:r>
                      <a:endParaRPr lang="en-US" sz="1200" b="1" i="0" dirty="0" smtClean="0">
                        <a:solidFill>
                          <a:schemeClr val="tx1"/>
                        </a:solidFill>
                      </a:endParaRPr>
                    </a:p>
                  </a:txBody>
                  <a:tcPr marL="91439" marR="91439" marT="45748" marB="45748">
                    <a:solidFill>
                      <a:srgbClr val="FFFF00"/>
                    </a:solid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2044341112"/>
              </p:ext>
            </p:extLst>
          </p:nvPr>
        </p:nvGraphicFramePr>
        <p:xfrm>
          <a:off x="3349211" y="5461138"/>
          <a:ext cx="1475493" cy="335336"/>
        </p:xfrm>
        <a:graphic>
          <a:graphicData uri="http://schemas.openxmlformats.org/drawingml/2006/table">
            <a:tbl>
              <a:tblPr firstRow="1" bandRow="1">
                <a:tableStyleId>{21E4AEA4-8DFA-4A89-87EB-49C32662AFE0}</a:tableStyleId>
              </a:tblPr>
              <a:tblGrid>
                <a:gridCol w="1475493"/>
              </a:tblGrid>
              <a:tr h="236964">
                <a:tc>
                  <a:txBody>
                    <a:bodyPr/>
                    <a:lstStyle/>
                    <a:p>
                      <a:pPr algn="l"/>
                      <a:r>
                        <a:rPr lang="en-US" sz="1600" b="1" i="0" dirty="0" smtClean="0">
                          <a:solidFill>
                            <a:srgbClr val="FF0000"/>
                          </a:solidFill>
                        </a:rPr>
                        <a:t>Output value</a:t>
                      </a:r>
                      <a:endParaRPr lang="en-US" sz="1200" b="1" i="0" dirty="0" smtClean="0">
                        <a:solidFill>
                          <a:schemeClr val="tx1"/>
                        </a:solidFill>
                      </a:endParaRPr>
                    </a:p>
                  </a:txBody>
                  <a:tcPr marL="91439" marR="91439" marT="45748" marB="45748">
                    <a:solidFill>
                      <a:srgbClr val="FFFF00"/>
                    </a:solidFill>
                  </a:tcPr>
                </a:tc>
              </a:tr>
            </a:tbl>
          </a:graphicData>
        </a:graphic>
      </p:graphicFrame>
      <p:cxnSp>
        <p:nvCxnSpPr>
          <p:cNvPr id="39" name="Straight Arrow Connector 38"/>
          <p:cNvCxnSpPr/>
          <p:nvPr/>
        </p:nvCxnSpPr>
        <p:spPr>
          <a:xfrm flipV="1">
            <a:off x="1219200" y="5040949"/>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V="1">
            <a:off x="4086808" y="5061038"/>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42" name="Table 41"/>
          <p:cNvGraphicFramePr>
            <a:graphicFrameLocks noGrp="1"/>
          </p:cNvGraphicFramePr>
          <p:nvPr>
            <p:extLst>
              <p:ext uri="{D42A27DB-BD31-4B8C-83A1-F6EECF244321}">
                <p14:modId xmlns:p14="http://schemas.microsoft.com/office/powerpoint/2010/main" val="3521567983"/>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err="1" smtClean="0">
                          <a:solidFill>
                            <a:schemeClr val="tx1"/>
                          </a:solidFill>
                        </a:rPr>
                        <a:t>Vlookup</a:t>
                      </a:r>
                      <a:r>
                        <a:rPr lang="en-GB" sz="1600" b="1" dirty="0" smtClean="0">
                          <a:solidFill>
                            <a:schemeClr val="tx1"/>
                          </a:solidFill>
                        </a:rPr>
                        <a:t> </a:t>
                      </a:r>
                    </a:p>
                  </a:txBody>
                  <a:tcPr marL="91436" marR="91436">
                    <a:solidFill>
                      <a:srgbClr val="FFFF00"/>
                    </a:solidFill>
                  </a:tcPr>
                </a:tc>
              </a:tr>
            </a:tbl>
          </a:graphicData>
        </a:graphic>
      </p:graphicFrame>
      <p:sp>
        <p:nvSpPr>
          <p:cNvPr id="2" name="Rectangle 1"/>
          <p:cNvSpPr/>
          <p:nvPr/>
        </p:nvSpPr>
        <p:spPr>
          <a:xfrm>
            <a:off x="3886200" y="5867400"/>
            <a:ext cx="4418325" cy="830997"/>
          </a:xfrm>
          <a:prstGeom prst="rect">
            <a:avLst/>
          </a:prstGeom>
          <a:ln>
            <a:solidFill>
              <a:srgbClr val="7030A0"/>
            </a:solidFill>
          </a:ln>
        </p:spPr>
        <p:txBody>
          <a:bodyPr wrap="square">
            <a:spAutoFit/>
          </a:bodyPr>
          <a:lstStyle/>
          <a:p>
            <a:pPr algn="just"/>
            <a:r>
              <a:rPr lang="en-US" sz="1600" b="1" dirty="0" smtClean="0">
                <a:solidFill>
                  <a:srgbClr val="FF0000"/>
                </a:solidFill>
              </a:rPr>
              <a:t>Tip: </a:t>
            </a:r>
            <a:r>
              <a:rPr lang="en-US" sz="1600" b="1" dirty="0" smtClean="0"/>
              <a:t>If the table array is on an external sheet then it will automatically Absolute Cell Reference the table.</a:t>
            </a:r>
            <a:endParaRPr lang="en-US" sz="1600" b="1" dirty="0"/>
          </a:p>
        </p:txBody>
      </p:sp>
    </p:spTree>
    <p:extLst>
      <p:ext uri="{BB962C8B-B14F-4D97-AF65-F5344CB8AC3E}">
        <p14:creationId xmlns:p14="http://schemas.microsoft.com/office/powerpoint/2010/main" val="596654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7439" t="17117" r="55271" b="78050"/>
          <a:stretch/>
        </p:blipFill>
        <p:spPr bwMode="auto">
          <a:xfrm>
            <a:off x="708748" y="5412820"/>
            <a:ext cx="4395398" cy="43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876" t="16978" r="31190" b="70336"/>
          <a:stretch/>
        </p:blipFill>
        <p:spPr bwMode="auto">
          <a:xfrm>
            <a:off x="746108" y="4567106"/>
            <a:ext cx="5515348" cy="75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08603" y="1566446"/>
            <a:ext cx="2612886" cy="338554"/>
          </a:xfrm>
          <a:prstGeom prst="rect">
            <a:avLst/>
          </a:prstGeom>
          <a:solidFill>
            <a:srgbClr val="FF0000"/>
          </a:solidFill>
        </p:spPr>
        <p:txBody>
          <a:bodyPr wrap="square" rtlCol="0">
            <a:spAutoFit/>
          </a:bodyPr>
          <a:lstStyle/>
          <a:p>
            <a:r>
              <a:rPr lang="en-GB" sz="1600" b="1" dirty="0" smtClean="0">
                <a:solidFill>
                  <a:schemeClr val="bg1"/>
                </a:solidFill>
              </a:rPr>
              <a:t>3. col_Index_num</a:t>
            </a:r>
            <a:endParaRPr lang="en-GB" sz="1600" b="1" dirty="0">
              <a:solidFill>
                <a:schemeClr val="bg1"/>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16779" r="55304" b="56408"/>
          <a:stretch/>
        </p:blipFill>
        <p:spPr bwMode="auto">
          <a:xfrm>
            <a:off x="746107" y="2015307"/>
            <a:ext cx="4748650" cy="1601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8748" y="4147281"/>
            <a:ext cx="2612886" cy="338554"/>
          </a:xfrm>
          <a:prstGeom prst="rect">
            <a:avLst/>
          </a:prstGeom>
          <a:solidFill>
            <a:srgbClr val="FF0000"/>
          </a:solidFill>
        </p:spPr>
        <p:txBody>
          <a:bodyPr wrap="square" rtlCol="0">
            <a:spAutoFit/>
          </a:bodyPr>
          <a:lstStyle/>
          <a:p>
            <a:r>
              <a:rPr lang="en-GB" sz="1600" b="1" dirty="0" smtClean="0">
                <a:solidFill>
                  <a:schemeClr val="bg1"/>
                </a:solidFill>
              </a:rPr>
              <a:t>4. </a:t>
            </a:r>
            <a:r>
              <a:rPr lang="en-GB" sz="1600" b="1" dirty="0" err="1" smtClean="0">
                <a:solidFill>
                  <a:schemeClr val="bg1"/>
                </a:solidFill>
              </a:rPr>
              <a:t>Range_Lookup</a:t>
            </a:r>
            <a:endParaRPr lang="en-GB" sz="1600" b="1" dirty="0">
              <a:solidFill>
                <a:schemeClr val="bg1"/>
              </a:solidFill>
            </a:endParaRPr>
          </a:p>
        </p:txBody>
      </p:sp>
      <p:sp>
        <p:nvSpPr>
          <p:cNvPr id="9" name="Rectangle 8"/>
          <p:cNvSpPr/>
          <p:nvPr/>
        </p:nvSpPr>
        <p:spPr>
          <a:xfrm>
            <a:off x="3886200" y="2446672"/>
            <a:ext cx="990600" cy="11137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le 9"/>
          <p:cNvGraphicFramePr>
            <a:graphicFrameLocks noGrp="1"/>
          </p:cNvGraphicFramePr>
          <p:nvPr>
            <p:extLst>
              <p:ext uri="{D42A27DB-BD31-4B8C-83A1-F6EECF244321}">
                <p14:modId xmlns:p14="http://schemas.microsoft.com/office/powerpoint/2010/main" val="1434332754"/>
              </p:ext>
            </p:extLst>
          </p:nvPr>
        </p:nvGraphicFramePr>
        <p:xfrm>
          <a:off x="1066800" y="3612392"/>
          <a:ext cx="1752600" cy="335336"/>
        </p:xfrm>
        <a:graphic>
          <a:graphicData uri="http://schemas.openxmlformats.org/drawingml/2006/table">
            <a:tbl>
              <a:tblPr firstRow="1" bandRow="1">
                <a:tableStyleId>{21E4AEA4-8DFA-4A89-87EB-49C32662AFE0}</a:tableStyleId>
              </a:tblPr>
              <a:tblGrid>
                <a:gridCol w="1752600"/>
              </a:tblGrid>
              <a:tr h="236964">
                <a:tc>
                  <a:txBody>
                    <a:bodyPr/>
                    <a:lstStyle/>
                    <a:p>
                      <a:pPr algn="l"/>
                      <a:r>
                        <a:rPr lang="en-US" sz="1600" b="1" i="0" dirty="0" smtClean="0">
                          <a:solidFill>
                            <a:srgbClr val="FF0000"/>
                          </a:solidFill>
                        </a:rPr>
                        <a:t>Lookup Value</a:t>
                      </a:r>
                      <a:endParaRPr lang="en-US" sz="1200" b="1" i="0" dirty="0" smtClean="0">
                        <a:solidFill>
                          <a:schemeClr val="tx1"/>
                        </a:solidFill>
                      </a:endParaRPr>
                    </a:p>
                  </a:txBody>
                  <a:tcPr marL="91439" marR="91439" marT="45748" marB="45748">
                    <a:solidFill>
                      <a:srgbClr val="FFFF00"/>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20013099"/>
              </p:ext>
            </p:extLst>
          </p:nvPr>
        </p:nvGraphicFramePr>
        <p:xfrm>
          <a:off x="3419872" y="3599735"/>
          <a:ext cx="1224136" cy="335336"/>
        </p:xfrm>
        <a:graphic>
          <a:graphicData uri="http://schemas.openxmlformats.org/drawingml/2006/table">
            <a:tbl>
              <a:tblPr firstRow="1" bandRow="1">
                <a:tableStyleId>{21E4AEA4-8DFA-4A89-87EB-49C32662AFE0}</a:tableStyleId>
              </a:tblPr>
              <a:tblGrid>
                <a:gridCol w="1224136"/>
              </a:tblGrid>
              <a:tr h="236964">
                <a:tc>
                  <a:txBody>
                    <a:bodyPr/>
                    <a:lstStyle/>
                    <a:p>
                      <a:pPr algn="l"/>
                      <a:r>
                        <a:rPr lang="en-US" sz="1600" b="1" i="0" dirty="0" smtClean="0">
                          <a:solidFill>
                            <a:srgbClr val="FF0000"/>
                          </a:solidFill>
                        </a:rPr>
                        <a:t>Column - 3</a:t>
                      </a:r>
                      <a:endParaRPr lang="en-US" sz="1200" b="1" i="0" dirty="0" smtClean="0">
                        <a:solidFill>
                          <a:schemeClr val="tx1"/>
                        </a:solidFill>
                      </a:endParaRPr>
                    </a:p>
                  </a:txBody>
                  <a:tcPr marL="91439" marR="91439" marT="45748" marB="45748">
                    <a:solidFill>
                      <a:srgbClr val="FFFF00"/>
                    </a:solidFill>
                  </a:tcPr>
                </a:tc>
              </a:tr>
            </a:tbl>
          </a:graphicData>
        </a:graphic>
      </p:graphicFrame>
      <p:cxnSp>
        <p:nvCxnSpPr>
          <p:cNvPr id="12" name="Straight Arrow Connector 11"/>
          <p:cNvCxnSpPr/>
          <p:nvPr/>
        </p:nvCxnSpPr>
        <p:spPr>
          <a:xfrm flipV="1">
            <a:off x="2195736" y="3416410"/>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V="1">
            <a:off x="4499992" y="3416410"/>
            <a:ext cx="0"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val="3522619078"/>
              </p:ext>
            </p:extLst>
          </p:nvPr>
        </p:nvGraphicFramePr>
        <p:xfrm>
          <a:off x="6497120" y="1651598"/>
          <a:ext cx="2592288" cy="1783136"/>
        </p:xfrm>
        <a:graphic>
          <a:graphicData uri="http://schemas.openxmlformats.org/drawingml/2006/table">
            <a:tbl>
              <a:tblPr firstRow="1" bandRow="1">
                <a:tableStyleId>{21E4AEA4-8DFA-4A89-87EB-49C32662AFE0}</a:tableStyleId>
              </a:tblPr>
              <a:tblGrid>
                <a:gridCol w="2592288"/>
              </a:tblGrid>
              <a:tr h="1440160">
                <a:tc>
                  <a:txBody>
                    <a:bodyPr/>
                    <a:lstStyle/>
                    <a:p>
                      <a:pPr algn="l"/>
                      <a:r>
                        <a:rPr lang="en-US" sz="2000" b="1" i="0" dirty="0" smtClean="0">
                          <a:solidFill>
                            <a:srgbClr val="FF0000"/>
                          </a:solidFill>
                        </a:rPr>
                        <a:t>3)</a:t>
                      </a:r>
                      <a:r>
                        <a:rPr lang="en-US" sz="2000" b="1" i="0" baseline="0" dirty="0" smtClean="0">
                          <a:solidFill>
                            <a:srgbClr val="FF0000"/>
                          </a:solidFill>
                        </a:rPr>
                        <a:t> </a:t>
                      </a:r>
                      <a:r>
                        <a:rPr lang="en-US" sz="1600" b="1" i="0" dirty="0" smtClean="0">
                          <a:solidFill>
                            <a:schemeClr val="tx1"/>
                          </a:solidFill>
                        </a:rPr>
                        <a:t>Select</a:t>
                      </a:r>
                      <a:r>
                        <a:rPr lang="en-US" sz="1600" b="1" i="0" baseline="0" dirty="0" smtClean="0">
                          <a:solidFill>
                            <a:schemeClr val="tx1"/>
                          </a:solidFill>
                        </a:rPr>
                        <a:t> the </a:t>
                      </a:r>
                      <a:r>
                        <a:rPr lang="en-US" sz="1600" b="1" i="0" baseline="0" dirty="0" smtClean="0">
                          <a:solidFill>
                            <a:srgbClr val="FF0000"/>
                          </a:solidFill>
                        </a:rPr>
                        <a:t>column </a:t>
                      </a:r>
                      <a:r>
                        <a:rPr lang="en-US" sz="1600" b="1" i="0" baseline="0" dirty="0" smtClean="0">
                          <a:solidFill>
                            <a:schemeClr val="tx1"/>
                          </a:solidFill>
                        </a:rPr>
                        <a:t>in the table for the </a:t>
                      </a:r>
                      <a:r>
                        <a:rPr lang="en-US" sz="1600" b="1" i="0" baseline="0" dirty="0" smtClean="0">
                          <a:solidFill>
                            <a:srgbClr val="FF0000"/>
                          </a:solidFill>
                        </a:rPr>
                        <a:t>output value</a:t>
                      </a:r>
                      <a:r>
                        <a:rPr lang="en-US" sz="1600" b="1" i="0" baseline="0" dirty="0" smtClean="0">
                          <a:solidFill>
                            <a:schemeClr val="tx1"/>
                          </a:solidFill>
                        </a:rPr>
                        <a:t>. </a:t>
                      </a:r>
                      <a:endParaRPr lang="en-US" sz="1600" b="1" i="0" dirty="0" smtClean="0">
                        <a:solidFill>
                          <a:schemeClr val="tx1"/>
                        </a:solidFill>
                      </a:endParaRPr>
                    </a:p>
                    <a:p>
                      <a:pPr algn="l"/>
                      <a:endParaRPr lang="en-US" sz="1100" b="1" i="0" dirty="0" smtClean="0">
                        <a:solidFill>
                          <a:schemeClr val="tx1"/>
                        </a:solidFill>
                      </a:endParaRPr>
                    </a:p>
                    <a:p>
                      <a:pPr algn="l"/>
                      <a:r>
                        <a:rPr lang="en-US" sz="1600" b="1" i="0" dirty="0" smtClean="0">
                          <a:solidFill>
                            <a:schemeClr val="tx1"/>
                          </a:solidFill>
                        </a:rPr>
                        <a:t>In this example</a:t>
                      </a:r>
                      <a:r>
                        <a:rPr lang="en-US" sz="1600" b="1" i="0" baseline="0" dirty="0" smtClean="0">
                          <a:solidFill>
                            <a:schemeClr val="tx1"/>
                          </a:solidFill>
                        </a:rPr>
                        <a:t> the shop is in the </a:t>
                      </a:r>
                      <a:r>
                        <a:rPr lang="en-US" sz="1600" b="1" i="0" baseline="0" dirty="0" smtClean="0">
                          <a:solidFill>
                            <a:srgbClr val="FF0000"/>
                          </a:solidFill>
                        </a:rPr>
                        <a:t>third column </a:t>
                      </a:r>
                      <a:r>
                        <a:rPr lang="en-US" sz="1600" b="1" i="0" baseline="0" dirty="0" smtClean="0">
                          <a:solidFill>
                            <a:schemeClr val="tx1"/>
                          </a:solidFill>
                        </a:rPr>
                        <a:t>of the </a:t>
                      </a:r>
                      <a:r>
                        <a:rPr lang="en-US" sz="1600" b="1" i="0" baseline="0" dirty="0" smtClean="0">
                          <a:solidFill>
                            <a:srgbClr val="FF0000"/>
                          </a:solidFill>
                        </a:rPr>
                        <a:t>selected table </a:t>
                      </a:r>
                      <a:r>
                        <a:rPr lang="en-US" sz="1600" b="1" i="0" baseline="0" dirty="0" smtClean="0">
                          <a:solidFill>
                            <a:schemeClr val="tx1"/>
                          </a:solidFill>
                        </a:rPr>
                        <a:t>so therefore you would write </a:t>
                      </a:r>
                      <a:r>
                        <a:rPr lang="en-US" sz="1600" b="1" i="0" baseline="0" dirty="0" smtClean="0">
                          <a:solidFill>
                            <a:srgbClr val="FF0000"/>
                          </a:solidFill>
                        </a:rPr>
                        <a:t>3</a:t>
                      </a:r>
                      <a:r>
                        <a:rPr lang="en-US" sz="1600" b="1" i="0" baseline="0" dirty="0" smtClean="0">
                          <a:solidFill>
                            <a:schemeClr val="tx1"/>
                          </a:solidFill>
                        </a:rPr>
                        <a:t>.</a:t>
                      </a:r>
                      <a:endParaRPr lang="en-US" sz="1600" b="1" i="0" dirty="0" smtClean="0">
                        <a:solidFill>
                          <a:schemeClr val="tx1"/>
                        </a:solidFill>
                      </a:endParaRPr>
                    </a:p>
                  </a:txBody>
                  <a:tcPr marL="91439" marR="91439" marT="45748" marB="45748">
                    <a:solidFill>
                      <a:srgbClr val="FFFF00"/>
                    </a:solidFill>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919098727"/>
              </p:ext>
            </p:extLst>
          </p:nvPr>
        </p:nvGraphicFramePr>
        <p:xfrm>
          <a:off x="6477000" y="3592769"/>
          <a:ext cx="2592288" cy="2103176"/>
        </p:xfrm>
        <a:graphic>
          <a:graphicData uri="http://schemas.openxmlformats.org/drawingml/2006/table">
            <a:tbl>
              <a:tblPr firstRow="1" bandRow="1">
                <a:tableStyleId>{21E4AEA4-8DFA-4A89-87EB-49C32662AFE0}</a:tableStyleId>
              </a:tblPr>
              <a:tblGrid>
                <a:gridCol w="2592288"/>
              </a:tblGrid>
              <a:tr h="2021936">
                <a:tc>
                  <a:txBody>
                    <a:bodyPr/>
                    <a:lstStyle/>
                    <a:p>
                      <a:pPr algn="l"/>
                      <a:r>
                        <a:rPr lang="en-US" sz="2000" b="1" i="0" dirty="0" smtClean="0">
                          <a:solidFill>
                            <a:srgbClr val="FF0000"/>
                          </a:solidFill>
                        </a:rPr>
                        <a:t>4)</a:t>
                      </a:r>
                      <a:r>
                        <a:rPr lang="en-US" sz="2000" b="1" i="0" baseline="0" dirty="0" smtClean="0">
                          <a:solidFill>
                            <a:srgbClr val="FF0000"/>
                          </a:solidFill>
                        </a:rPr>
                        <a:t> </a:t>
                      </a:r>
                      <a:r>
                        <a:rPr lang="en-US" sz="1600" b="1" i="0" dirty="0" smtClean="0">
                          <a:solidFill>
                            <a:schemeClr val="tx1"/>
                          </a:solidFill>
                        </a:rPr>
                        <a:t>You need to select </a:t>
                      </a:r>
                      <a:r>
                        <a:rPr lang="en-US" sz="1600" b="1" i="0" dirty="0" smtClean="0">
                          <a:solidFill>
                            <a:srgbClr val="FF0000"/>
                          </a:solidFill>
                        </a:rPr>
                        <a:t>false</a:t>
                      </a:r>
                      <a:r>
                        <a:rPr lang="en-US" sz="1600" b="1" i="0" dirty="0" smtClean="0">
                          <a:solidFill>
                            <a:schemeClr val="tx1"/>
                          </a:solidFill>
                        </a:rPr>
                        <a:t> which</a:t>
                      </a:r>
                      <a:r>
                        <a:rPr lang="en-US" sz="1600" b="1" i="0" baseline="0" dirty="0" smtClean="0">
                          <a:solidFill>
                            <a:schemeClr val="tx1"/>
                          </a:solidFill>
                        </a:rPr>
                        <a:t> is an </a:t>
                      </a:r>
                      <a:r>
                        <a:rPr lang="en-US" sz="1600" b="1" i="0" baseline="0" dirty="0" smtClean="0">
                          <a:solidFill>
                            <a:srgbClr val="FF0000"/>
                          </a:solidFill>
                        </a:rPr>
                        <a:t>exact match</a:t>
                      </a:r>
                      <a:r>
                        <a:rPr lang="en-US" sz="1600" b="1" i="0" baseline="0" dirty="0" smtClean="0">
                          <a:solidFill>
                            <a:schemeClr val="tx1"/>
                          </a:solidFill>
                        </a:rPr>
                        <a:t>. This means the </a:t>
                      </a:r>
                      <a:r>
                        <a:rPr lang="en-US" sz="1600" b="1" i="0" baseline="0" dirty="0" err="1" smtClean="0">
                          <a:solidFill>
                            <a:srgbClr val="FF0000"/>
                          </a:solidFill>
                        </a:rPr>
                        <a:t>Vlookup</a:t>
                      </a:r>
                      <a:r>
                        <a:rPr lang="en-US" sz="1600" b="1" i="0" baseline="0" dirty="0" smtClean="0">
                          <a:solidFill>
                            <a:schemeClr val="tx1"/>
                          </a:solidFill>
                        </a:rPr>
                        <a:t> will </a:t>
                      </a:r>
                      <a:r>
                        <a:rPr lang="en-US" sz="1600" b="1" i="0" baseline="0" dirty="0" smtClean="0">
                          <a:solidFill>
                            <a:srgbClr val="FF0000"/>
                          </a:solidFill>
                        </a:rPr>
                        <a:t>only find an exact match</a:t>
                      </a:r>
                      <a:r>
                        <a:rPr lang="en-US" sz="1600" b="1" i="0" baseline="0" dirty="0" smtClean="0">
                          <a:solidFill>
                            <a:schemeClr val="tx1"/>
                          </a:solidFill>
                        </a:rPr>
                        <a:t> for the </a:t>
                      </a:r>
                      <a:r>
                        <a:rPr lang="en-US" sz="1600" b="1" i="0" baseline="0" dirty="0" smtClean="0">
                          <a:solidFill>
                            <a:srgbClr val="FF0000"/>
                          </a:solidFill>
                        </a:rPr>
                        <a:t>output value</a:t>
                      </a:r>
                      <a:r>
                        <a:rPr lang="en-US" sz="1600" b="1" i="0" baseline="0" dirty="0" smtClean="0">
                          <a:solidFill>
                            <a:schemeClr val="tx1"/>
                          </a:solidFill>
                        </a:rPr>
                        <a:t>.</a:t>
                      </a:r>
                    </a:p>
                    <a:p>
                      <a:pPr algn="l"/>
                      <a:endParaRPr lang="en-US" sz="1600" b="1" i="0" baseline="0" dirty="0" smtClean="0">
                        <a:solidFill>
                          <a:schemeClr val="tx1"/>
                        </a:solidFill>
                      </a:endParaRPr>
                    </a:p>
                    <a:p>
                      <a:pPr algn="l"/>
                      <a:r>
                        <a:rPr lang="en-US" sz="1600" b="1" i="0" baseline="0" dirty="0" smtClean="0">
                          <a:solidFill>
                            <a:schemeClr val="tx1"/>
                          </a:solidFill>
                        </a:rPr>
                        <a:t>Remember to close the brackets.  </a:t>
                      </a:r>
                      <a:endParaRPr lang="en-US" sz="1600" b="1" i="0" dirty="0" smtClean="0">
                        <a:solidFill>
                          <a:schemeClr val="tx1"/>
                        </a:solidFill>
                      </a:endParaRPr>
                    </a:p>
                  </a:txBody>
                  <a:tcPr marL="91439" marR="91439" marT="45748" marB="45748">
                    <a:solidFill>
                      <a:srgbClr val="FFFF00"/>
                    </a:solidFill>
                  </a:tcPr>
                </a:tc>
              </a:tr>
            </a:tbl>
          </a:graphicData>
        </a:graphic>
      </p:graphicFrame>
      <p:sp>
        <p:nvSpPr>
          <p:cNvPr id="17" name="Rectangle 16"/>
          <p:cNvSpPr/>
          <p:nvPr/>
        </p:nvSpPr>
        <p:spPr>
          <a:xfrm>
            <a:off x="5092970" y="2100721"/>
            <a:ext cx="215241" cy="150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381500" y="5481291"/>
            <a:ext cx="470675" cy="3006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276250" y="5078717"/>
            <a:ext cx="1223742" cy="2458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p:nvPr/>
        </p:nvCxnSpPr>
        <p:spPr>
          <a:xfrm>
            <a:off x="4381500" y="5201656"/>
            <a:ext cx="118492" cy="2111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 name="Rectangle 21"/>
          <p:cNvSpPr/>
          <p:nvPr/>
        </p:nvSpPr>
        <p:spPr>
          <a:xfrm>
            <a:off x="838200" y="2739547"/>
            <a:ext cx="1981200" cy="820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p:cNvCxnSpPr/>
          <p:nvPr/>
        </p:nvCxnSpPr>
        <p:spPr>
          <a:xfrm flipH="1" flipV="1">
            <a:off x="5308211" y="2175893"/>
            <a:ext cx="1092589" cy="56365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4852175" y="3003549"/>
            <a:ext cx="154862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33" name="Table 32"/>
          <p:cNvGraphicFramePr>
            <a:graphicFrameLocks noGrp="1"/>
          </p:cNvGraphicFramePr>
          <p:nvPr>
            <p:extLst>
              <p:ext uri="{D42A27DB-BD31-4B8C-83A1-F6EECF244321}">
                <p14:modId xmlns:p14="http://schemas.microsoft.com/office/powerpoint/2010/main" val="106991851"/>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err="1" smtClean="0">
                          <a:solidFill>
                            <a:schemeClr val="tx1"/>
                          </a:solidFill>
                        </a:rPr>
                        <a:t>Vlookup</a:t>
                      </a:r>
                      <a:endParaRPr lang="en-GB" sz="1600" b="1" dirty="0" smtClean="0">
                        <a:solidFill>
                          <a:schemeClr val="tx1"/>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26312689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62000" y="1600200"/>
            <a:ext cx="8011616" cy="1815882"/>
          </a:xfrm>
          <a:prstGeom prst="rect">
            <a:avLst/>
          </a:prstGeom>
          <a:solidFill>
            <a:schemeClr val="bg1">
              <a:lumMod val="95000"/>
            </a:schemeClr>
          </a:solidFill>
          <a:ln>
            <a:solidFill>
              <a:srgbClr val="7030A0"/>
            </a:solidFill>
          </a:ln>
        </p:spPr>
        <p:txBody>
          <a:bodyPr wrap="square" rtlCol="0">
            <a:spAutoFit/>
          </a:bodyPr>
          <a:lstStyle/>
          <a:p>
            <a:r>
              <a:rPr lang="en-GB" sz="1600" b="1" dirty="0" smtClean="0">
                <a:solidFill>
                  <a:srgbClr val="FF0000"/>
                </a:solidFill>
              </a:rPr>
              <a:t>Tip: </a:t>
            </a:r>
            <a:r>
              <a:rPr lang="en-GB" sz="1600" b="1" dirty="0" smtClean="0"/>
              <a:t>When you are looking at the </a:t>
            </a:r>
            <a:r>
              <a:rPr lang="en-GB" sz="1600" b="1" dirty="0" smtClean="0">
                <a:solidFill>
                  <a:srgbClr val="FF0000"/>
                </a:solidFill>
              </a:rPr>
              <a:t>table array </a:t>
            </a:r>
            <a:r>
              <a:rPr lang="en-GB" sz="1600" b="1" dirty="0" smtClean="0"/>
              <a:t>you must start from the cell you are </a:t>
            </a:r>
            <a:r>
              <a:rPr lang="en-GB" sz="1600" b="1" dirty="0" smtClean="0">
                <a:solidFill>
                  <a:srgbClr val="FF0000"/>
                </a:solidFill>
              </a:rPr>
              <a:t>looking up</a:t>
            </a:r>
            <a:r>
              <a:rPr lang="en-GB" sz="1600" b="1" dirty="0" smtClean="0"/>
              <a:t>. In this Example:</a:t>
            </a:r>
          </a:p>
          <a:p>
            <a:endParaRPr lang="en-GB" sz="1600" b="1" dirty="0"/>
          </a:p>
          <a:p>
            <a:r>
              <a:rPr lang="en-GB" sz="1600" b="1" dirty="0" smtClean="0"/>
              <a:t>Lookup Value – </a:t>
            </a:r>
            <a:r>
              <a:rPr lang="en-GB" sz="1600" b="1" dirty="0" smtClean="0">
                <a:solidFill>
                  <a:srgbClr val="FF0000"/>
                </a:solidFill>
              </a:rPr>
              <a:t>Player Name (C5)</a:t>
            </a:r>
          </a:p>
          <a:p>
            <a:r>
              <a:rPr lang="en-GB" sz="1600" b="1" dirty="0" smtClean="0"/>
              <a:t>Lookup Output – </a:t>
            </a:r>
            <a:r>
              <a:rPr lang="en-GB" sz="1600" b="1" dirty="0" smtClean="0">
                <a:solidFill>
                  <a:srgbClr val="FF0000"/>
                </a:solidFill>
              </a:rPr>
              <a:t>Goals Scored (E5)</a:t>
            </a:r>
          </a:p>
          <a:p>
            <a:endParaRPr lang="en-GB" sz="1600" b="1" dirty="0">
              <a:solidFill>
                <a:srgbClr val="FF0000"/>
              </a:solidFill>
            </a:endParaRPr>
          </a:p>
          <a:p>
            <a:r>
              <a:rPr lang="en-GB" sz="1600" b="1" dirty="0" smtClean="0"/>
              <a:t>The output value will always be </a:t>
            </a:r>
            <a:r>
              <a:rPr lang="en-GB" sz="1600" b="1" dirty="0" smtClean="0">
                <a:solidFill>
                  <a:srgbClr val="FF0000"/>
                </a:solidFill>
              </a:rPr>
              <a:t>right</a:t>
            </a:r>
            <a:r>
              <a:rPr lang="en-GB" sz="1600" b="1" dirty="0" smtClean="0"/>
              <a:t> of the </a:t>
            </a:r>
            <a:r>
              <a:rPr lang="en-GB" sz="1600" b="1" dirty="0" smtClean="0">
                <a:solidFill>
                  <a:srgbClr val="FF0000"/>
                </a:solidFill>
              </a:rPr>
              <a:t>lookup value</a:t>
            </a:r>
            <a:r>
              <a:rPr lang="en-GB" sz="1600" b="1" dirty="0" smtClean="0"/>
              <a:t>. </a:t>
            </a:r>
            <a:endParaRPr lang="en-GB" sz="700" b="1"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868" r="44066" b="6250"/>
          <a:stretch/>
        </p:blipFill>
        <p:spPr bwMode="auto">
          <a:xfrm>
            <a:off x="4125416" y="3704335"/>
            <a:ext cx="3667465" cy="272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867" t="33262" r="55584" b="32239"/>
          <a:stretch/>
        </p:blipFill>
        <p:spPr bwMode="auto">
          <a:xfrm>
            <a:off x="762000" y="3675714"/>
            <a:ext cx="3058616" cy="241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152410" y="3992957"/>
            <a:ext cx="1792406" cy="2295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a:off x="5155823" y="3507800"/>
            <a:ext cx="850710" cy="39306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7402015" y="3900869"/>
            <a:ext cx="1622945" cy="369332"/>
          </a:xfrm>
          <a:prstGeom prst="rect">
            <a:avLst/>
          </a:prstGeom>
          <a:solidFill>
            <a:srgbClr val="FFFF00"/>
          </a:solidFill>
          <a:ln>
            <a:solidFill>
              <a:srgbClr val="7030A0"/>
            </a:solidFill>
          </a:ln>
        </p:spPr>
        <p:txBody>
          <a:bodyPr wrap="square">
            <a:spAutoFit/>
          </a:bodyPr>
          <a:lstStyle/>
          <a:p>
            <a:r>
              <a:rPr lang="en-GB" b="1" dirty="0"/>
              <a:t>Lookup Value </a:t>
            </a:r>
            <a:endParaRPr lang="en-GB" dirty="0"/>
          </a:p>
        </p:txBody>
      </p:sp>
      <p:sp>
        <p:nvSpPr>
          <p:cNvPr id="10" name="Rectangle 9"/>
          <p:cNvSpPr/>
          <p:nvPr/>
        </p:nvSpPr>
        <p:spPr>
          <a:xfrm>
            <a:off x="7402016" y="4514674"/>
            <a:ext cx="1622945" cy="369332"/>
          </a:xfrm>
          <a:prstGeom prst="rect">
            <a:avLst/>
          </a:prstGeom>
          <a:solidFill>
            <a:srgbClr val="FFFF00"/>
          </a:solidFill>
          <a:ln>
            <a:solidFill>
              <a:srgbClr val="7030A0"/>
            </a:solidFill>
          </a:ln>
        </p:spPr>
        <p:txBody>
          <a:bodyPr wrap="none">
            <a:spAutoFit/>
          </a:bodyPr>
          <a:lstStyle/>
          <a:p>
            <a:r>
              <a:rPr lang="en-GB" b="1" dirty="0"/>
              <a:t>Lookup </a:t>
            </a:r>
            <a:r>
              <a:rPr lang="en-GB" b="1" dirty="0" smtClean="0"/>
              <a:t>Output</a:t>
            </a:r>
            <a:endParaRPr lang="en-GB" dirty="0"/>
          </a:p>
        </p:txBody>
      </p:sp>
      <p:graphicFrame>
        <p:nvGraphicFramePr>
          <p:cNvPr id="11" name="Table 10"/>
          <p:cNvGraphicFramePr>
            <a:graphicFrameLocks noGrp="1"/>
          </p:cNvGraphicFramePr>
          <p:nvPr>
            <p:extLst>
              <p:ext uri="{D42A27DB-BD31-4B8C-83A1-F6EECF244321}">
                <p14:modId xmlns:p14="http://schemas.microsoft.com/office/powerpoint/2010/main" val="3045720384"/>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Look up a Output</a:t>
                      </a:r>
                      <a:r>
                        <a:rPr lang="en-GB" sz="1600" b="1" baseline="0" dirty="0" smtClean="0">
                          <a:solidFill>
                            <a:schemeClr val="tx1"/>
                          </a:solidFill>
                        </a:rPr>
                        <a:t> Value from a Table </a:t>
                      </a:r>
                      <a:r>
                        <a:rPr lang="en-GB" sz="1600" b="1" baseline="0" dirty="0" err="1" smtClean="0">
                          <a:solidFill>
                            <a:schemeClr val="tx1"/>
                          </a:solidFill>
                        </a:rPr>
                        <a:t>Arrray</a:t>
                      </a:r>
                      <a:r>
                        <a:rPr lang="en-GB" sz="1600" b="1" baseline="0" dirty="0" smtClean="0">
                          <a:solidFill>
                            <a:schemeClr val="tx1"/>
                          </a:solidFill>
                        </a:rPr>
                        <a:t> </a:t>
                      </a:r>
                      <a:endParaRPr lang="en-GB" sz="1600" b="1" dirty="0" smtClean="0">
                        <a:solidFill>
                          <a:schemeClr val="tx1"/>
                        </a:solidFill>
                      </a:endParaRPr>
                    </a:p>
                  </a:txBody>
                  <a:tcPr marL="91436" marR="91436">
                    <a:solidFill>
                      <a:srgbClr val="FFFF00"/>
                    </a:solidFill>
                  </a:tcPr>
                </a:tc>
              </a:tr>
            </a:tbl>
          </a:graphicData>
        </a:graphic>
      </p:graphicFrame>
      <p:sp>
        <p:nvSpPr>
          <p:cNvPr id="12" name="Right Arrow 11"/>
          <p:cNvSpPr/>
          <p:nvPr/>
        </p:nvSpPr>
        <p:spPr>
          <a:xfrm>
            <a:off x="5155823" y="6384603"/>
            <a:ext cx="1625977" cy="2405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5449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0591" t="32565" r="59740" b="21257"/>
          <a:stretch/>
        </p:blipFill>
        <p:spPr bwMode="auto">
          <a:xfrm>
            <a:off x="2066987" y="1507638"/>
            <a:ext cx="2398047" cy="351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5286" t="32572" r="27166" b="10688"/>
          <a:stretch/>
        </p:blipFill>
        <p:spPr bwMode="auto">
          <a:xfrm>
            <a:off x="6004211" y="1567542"/>
            <a:ext cx="2139465" cy="4323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371910073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Approximate Lookup</a:t>
                      </a:r>
                    </a:p>
                  </a:txBody>
                  <a:tcPr marL="91436" marR="91436">
                    <a:solidFill>
                      <a:srgbClr val="FFFF00"/>
                    </a:solidFill>
                  </a:tcPr>
                </a:tc>
              </a:tr>
            </a:tbl>
          </a:graphicData>
        </a:graphic>
      </p:graphicFrame>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650" y="1648323"/>
            <a:ext cx="4143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594" y="4315444"/>
            <a:ext cx="4143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54911" y="1600200"/>
            <a:ext cx="845289" cy="584775"/>
          </a:xfrm>
          <a:prstGeom prst="rect">
            <a:avLst/>
          </a:prstGeom>
          <a:solidFill>
            <a:srgbClr val="FFFF00"/>
          </a:solidFill>
          <a:ln>
            <a:solidFill>
              <a:srgbClr val="7030A0"/>
            </a:solidFill>
          </a:ln>
        </p:spPr>
        <p:txBody>
          <a:bodyPr wrap="square" rtlCol="0">
            <a:spAutoFit/>
          </a:bodyPr>
          <a:lstStyle/>
          <a:p>
            <a:pPr algn="ctr"/>
            <a:r>
              <a:rPr lang="en-GB" sz="1600" b="1" dirty="0" smtClean="0"/>
              <a:t>Lookup Value</a:t>
            </a:r>
            <a:endParaRPr lang="en-GB" sz="1600" b="1" dirty="0"/>
          </a:p>
        </p:txBody>
      </p:sp>
      <p:sp>
        <p:nvSpPr>
          <p:cNvPr id="16" name="TextBox 15"/>
          <p:cNvSpPr txBox="1"/>
          <p:nvPr/>
        </p:nvSpPr>
        <p:spPr>
          <a:xfrm>
            <a:off x="683660" y="4140468"/>
            <a:ext cx="845289" cy="584775"/>
          </a:xfrm>
          <a:prstGeom prst="rect">
            <a:avLst/>
          </a:prstGeom>
          <a:solidFill>
            <a:srgbClr val="FFFF00"/>
          </a:solidFill>
          <a:ln>
            <a:solidFill>
              <a:srgbClr val="7030A0"/>
            </a:solidFill>
          </a:ln>
        </p:spPr>
        <p:txBody>
          <a:bodyPr wrap="square" rtlCol="0">
            <a:spAutoFit/>
          </a:bodyPr>
          <a:lstStyle/>
          <a:p>
            <a:pPr algn="ctr"/>
            <a:r>
              <a:rPr lang="en-GB" sz="1600" b="1" dirty="0" smtClean="0"/>
              <a:t>Table Array</a:t>
            </a:r>
            <a:endParaRPr lang="en-GB" sz="1600" b="1" dirty="0"/>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063" y="1735323"/>
            <a:ext cx="4143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525" y="4578701"/>
            <a:ext cx="4143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648996" y="1648323"/>
            <a:ext cx="845289" cy="584775"/>
          </a:xfrm>
          <a:prstGeom prst="rect">
            <a:avLst/>
          </a:prstGeom>
          <a:solidFill>
            <a:srgbClr val="FFFF00"/>
          </a:solidFill>
          <a:ln>
            <a:solidFill>
              <a:srgbClr val="7030A0"/>
            </a:solidFill>
          </a:ln>
        </p:spPr>
        <p:txBody>
          <a:bodyPr wrap="square" rtlCol="0">
            <a:spAutoFit/>
          </a:bodyPr>
          <a:lstStyle/>
          <a:p>
            <a:pPr algn="ctr"/>
            <a:r>
              <a:rPr lang="en-GB" sz="1600" b="1" dirty="0" smtClean="0"/>
              <a:t>Lookup Value</a:t>
            </a:r>
            <a:endParaRPr lang="en-GB" sz="1600" b="1" dirty="0"/>
          </a:p>
        </p:txBody>
      </p:sp>
      <p:sp>
        <p:nvSpPr>
          <p:cNvPr id="21" name="TextBox 20"/>
          <p:cNvSpPr txBox="1"/>
          <p:nvPr/>
        </p:nvSpPr>
        <p:spPr>
          <a:xfrm>
            <a:off x="5333497" y="4468877"/>
            <a:ext cx="845289" cy="584775"/>
          </a:xfrm>
          <a:prstGeom prst="rect">
            <a:avLst/>
          </a:prstGeom>
          <a:solidFill>
            <a:srgbClr val="FFFF00"/>
          </a:solidFill>
          <a:ln>
            <a:solidFill>
              <a:srgbClr val="7030A0"/>
            </a:solidFill>
          </a:ln>
        </p:spPr>
        <p:txBody>
          <a:bodyPr wrap="square" rtlCol="0">
            <a:spAutoFit/>
          </a:bodyPr>
          <a:lstStyle/>
          <a:p>
            <a:pPr algn="ctr"/>
            <a:r>
              <a:rPr lang="en-GB" sz="1600" b="1" dirty="0" smtClean="0"/>
              <a:t>Table Array</a:t>
            </a:r>
            <a:endParaRPr lang="en-GB" sz="1600" b="1" dirty="0"/>
          </a:p>
        </p:txBody>
      </p:sp>
      <p:sp>
        <p:nvSpPr>
          <p:cNvPr id="22" name="Rectangle 21"/>
          <p:cNvSpPr/>
          <p:nvPr/>
        </p:nvSpPr>
        <p:spPr>
          <a:xfrm>
            <a:off x="2017902" y="4154591"/>
            <a:ext cx="1792097" cy="105195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706110" y="4169641"/>
            <a:ext cx="1475990" cy="171352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066987" y="1762248"/>
            <a:ext cx="523813" cy="19033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7081737" y="1821168"/>
            <a:ext cx="385863" cy="15516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683659" y="5257800"/>
            <a:ext cx="5760033" cy="1077218"/>
          </a:xfrm>
          <a:prstGeom prst="rect">
            <a:avLst/>
          </a:prstGeom>
          <a:solidFill>
            <a:schemeClr val="bg1">
              <a:lumMod val="95000"/>
            </a:schemeClr>
          </a:solidFill>
          <a:ln>
            <a:solidFill>
              <a:srgbClr val="7030A0"/>
            </a:solidFill>
          </a:ln>
        </p:spPr>
        <p:txBody>
          <a:bodyPr wrap="square" rtlCol="0">
            <a:spAutoFit/>
          </a:bodyPr>
          <a:lstStyle/>
          <a:p>
            <a:r>
              <a:rPr lang="en-GB" sz="1600" b="1" dirty="0" smtClean="0"/>
              <a:t>When the lookup value </a:t>
            </a:r>
            <a:r>
              <a:rPr lang="en-GB" sz="1600" b="1" dirty="0" smtClean="0">
                <a:solidFill>
                  <a:srgbClr val="FF0000"/>
                </a:solidFill>
              </a:rPr>
              <a:t>does not have an exact match </a:t>
            </a:r>
            <a:r>
              <a:rPr lang="en-GB" sz="1600" b="1" dirty="0" smtClean="0"/>
              <a:t>in the </a:t>
            </a:r>
            <a:r>
              <a:rPr lang="en-GB" sz="1600" b="1" dirty="0" smtClean="0">
                <a:solidFill>
                  <a:srgbClr val="FF0000"/>
                </a:solidFill>
              </a:rPr>
              <a:t>table array </a:t>
            </a:r>
            <a:r>
              <a:rPr lang="en-GB" sz="1600" b="1" dirty="0" smtClean="0"/>
              <a:t>then you have to use an </a:t>
            </a:r>
            <a:r>
              <a:rPr lang="en-GB" sz="1600" b="1" dirty="0" smtClean="0">
                <a:solidFill>
                  <a:srgbClr val="FF0000"/>
                </a:solidFill>
              </a:rPr>
              <a:t>approximate match</a:t>
            </a:r>
            <a:r>
              <a:rPr lang="en-GB" sz="1600" b="1" dirty="0" smtClean="0"/>
              <a:t>. With the </a:t>
            </a:r>
            <a:r>
              <a:rPr lang="en-GB" sz="1600" b="1" dirty="0" smtClean="0">
                <a:solidFill>
                  <a:srgbClr val="00B050"/>
                </a:solidFill>
              </a:rPr>
              <a:t>grades example if the percentage (%) is 90 or more </a:t>
            </a:r>
            <a:r>
              <a:rPr lang="en-GB" sz="1600" b="1" dirty="0" smtClean="0"/>
              <a:t>than the grade will be </a:t>
            </a:r>
            <a:r>
              <a:rPr lang="en-GB" sz="1600" b="1" dirty="0" smtClean="0">
                <a:solidFill>
                  <a:srgbClr val="FF0000"/>
                </a:solidFill>
              </a:rPr>
              <a:t>A*</a:t>
            </a:r>
            <a:r>
              <a:rPr lang="en-GB" sz="1600" b="1" dirty="0" smtClean="0"/>
              <a:t>.</a:t>
            </a:r>
            <a:endParaRPr lang="en-GB" sz="1600" b="1" dirty="0">
              <a:solidFill>
                <a:srgbClr val="FF0000"/>
              </a:solidFill>
            </a:endParaRPr>
          </a:p>
        </p:txBody>
      </p:sp>
    </p:spTree>
    <p:extLst>
      <p:ext uri="{BB962C8B-B14F-4D97-AF65-F5344CB8AC3E}">
        <p14:creationId xmlns:p14="http://schemas.microsoft.com/office/powerpoint/2010/main" val="33572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3571" t="31494" r="53604" b="59175"/>
          <a:stretch/>
        </p:blipFill>
        <p:spPr bwMode="auto">
          <a:xfrm>
            <a:off x="700643" y="2133600"/>
            <a:ext cx="4328557" cy="7690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6742" r="48896" b="68765"/>
          <a:stretch/>
        </p:blipFill>
        <p:spPr bwMode="auto">
          <a:xfrm>
            <a:off x="700643" y="3012375"/>
            <a:ext cx="5547757" cy="9833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8"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30" t="16915" r="48799" b="67728"/>
          <a:stretch/>
        </p:blipFill>
        <p:spPr bwMode="auto">
          <a:xfrm>
            <a:off x="715487" y="4079176"/>
            <a:ext cx="5532914" cy="10398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t="16377" r="50000" b="68818"/>
          <a:stretch/>
        </p:blipFill>
        <p:spPr bwMode="auto">
          <a:xfrm>
            <a:off x="698664" y="5185713"/>
            <a:ext cx="5549737" cy="10270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347369298"/>
              </p:ext>
            </p:extLst>
          </p:nvPr>
        </p:nvGraphicFramePr>
        <p:xfrm>
          <a:off x="677840" y="1082040"/>
          <a:ext cx="3436960" cy="822960"/>
        </p:xfrm>
        <a:graphic>
          <a:graphicData uri="http://schemas.openxmlformats.org/drawingml/2006/table">
            <a:tbl>
              <a:tblPr firstRow="1" bandRow="1">
                <a:tableStyleId>{21E4AEA4-8DFA-4A89-87EB-49C32662AFE0}</a:tableStyleId>
              </a:tblPr>
              <a:tblGrid>
                <a:gridCol w="34369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err="1" smtClean="0">
                          <a:solidFill>
                            <a:srgbClr val="FF0000"/>
                          </a:solidFill>
                        </a:rPr>
                        <a:t>HLOOKUP</a:t>
                      </a:r>
                      <a:r>
                        <a:rPr lang="en-GB" sz="1600" b="1" baseline="0" dirty="0" smtClean="0">
                          <a:solidFill>
                            <a:schemeClr val="tx1"/>
                          </a:solidFill>
                        </a:rPr>
                        <a:t> </a:t>
                      </a:r>
                      <a:r>
                        <a:rPr lang="en-GB" sz="1600" b="1" dirty="0" smtClean="0">
                          <a:solidFill>
                            <a:schemeClr val="tx1"/>
                          </a:solidFill>
                        </a:rPr>
                        <a:t>works</a:t>
                      </a:r>
                      <a:r>
                        <a:rPr lang="en-GB" sz="1600" b="1" baseline="0" dirty="0" smtClean="0">
                          <a:solidFill>
                            <a:schemeClr val="tx1"/>
                          </a:solidFill>
                        </a:rPr>
                        <a:t> </a:t>
                      </a:r>
                      <a:r>
                        <a:rPr lang="en-GB" sz="1600" b="1" baseline="0" dirty="0" smtClean="0">
                          <a:solidFill>
                            <a:srgbClr val="FF0000"/>
                          </a:solidFill>
                        </a:rPr>
                        <a:t>horizontally</a:t>
                      </a:r>
                      <a:r>
                        <a:rPr lang="en-GB" sz="1600" b="1" baseline="0" dirty="0" smtClean="0">
                          <a:solidFill>
                            <a:schemeClr val="tx1"/>
                          </a:solidFill>
                        </a:rPr>
                        <a:t>. You will be required to select the </a:t>
                      </a:r>
                      <a:r>
                        <a:rPr lang="en-GB" sz="1600" b="1" baseline="0" dirty="0" smtClean="0">
                          <a:solidFill>
                            <a:srgbClr val="FF0000"/>
                          </a:solidFill>
                        </a:rPr>
                        <a:t>row rather than a column</a:t>
                      </a:r>
                      <a:r>
                        <a:rPr lang="en-GB" sz="1600" b="1" baseline="0" dirty="0" smtClean="0">
                          <a:solidFill>
                            <a:schemeClr val="tx1"/>
                          </a:solidFill>
                        </a:rPr>
                        <a:t> for a </a:t>
                      </a:r>
                      <a:r>
                        <a:rPr lang="en-GB" sz="1600" b="1" baseline="0" dirty="0" smtClean="0">
                          <a:solidFill>
                            <a:srgbClr val="FF0000"/>
                          </a:solidFill>
                        </a:rPr>
                        <a:t>VLOOKUP</a:t>
                      </a:r>
                      <a:r>
                        <a:rPr lang="en-GB" sz="1600" b="1" baseline="0" dirty="0" smtClean="0">
                          <a:solidFill>
                            <a:schemeClr val="tx1"/>
                          </a:solidFill>
                        </a:rPr>
                        <a:t>.</a:t>
                      </a:r>
                      <a:endParaRPr lang="en-GB" sz="1600" b="1" dirty="0" smtClean="0">
                        <a:solidFill>
                          <a:schemeClr val="tx1"/>
                        </a:solidFill>
                      </a:endParaRPr>
                    </a:p>
                  </a:txBody>
                  <a:tcPr marL="91436" marR="91436">
                    <a:solidFill>
                      <a:srgbClr val="FFFF00"/>
                    </a:solidFill>
                  </a:tcPr>
                </a:tc>
              </a:tr>
            </a:tbl>
          </a:graphicData>
        </a:graphic>
      </p:graphicFrame>
      <p:pic>
        <p:nvPicPr>
          <p:cNvPr id="5130"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15552" t="32260" r="58750" b="61346"/>
          <a:stretch/>
        </p:blipFill>
        <p:spPr bwMode="auto">
          <a:xfrm>
            <a:off x="4345455" y="1034136"/>
            <a:ext cx="4620415" cy="71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8" name="Table 17"/>
          <p:cNvGraphicFramePr>
            <a:graphicFrameLocks noGrp="1"/>
          </p:cNvGraphicFramePr>
          <p:nvPr>
            <p:extLst>
              <p:ext uri="{D42A27DB-BD31-4B8C-83A1-F6EECF244321}">
                <p14:modId xmlns:p14="http://schemas.microsoft.com/office/powerpoint/2010/main" val="2286889538"/>
              </p:ext>
            </p:extLst>
          </p:nvPr>
        </p:nvGraphicFramePr>
        <p:xfrm>
          <a:off x="5181600" y="2135301"/>
          <a:ext cx="2590800" cy="457200"/>
        </p:xfrm>
        <a:graphic>
          <a:graphicData uri="http://schemas.openxmlformats.org/drawingml/2006/table">
            <a:tbl>
              <a:tblPr firstRow="1" bandRow="1">
                <a:tableStyleId>{21E4AEA4-8DFA-4A89-87EB-49C32662AFE0}</a:tableStyleId>
              </a:tblPr>
              <a:tblGrid>
                <a:gridCol w="2590800"/>
              </a:tblGrid>
              <a:tr h="457200">
                <a:tc>
                  <a:txBody>
                    <a:bodyPr/>
                    <a:lstStyle/>
                    <a:p>
                      <a:pPr algn="l"/>
                      <a:r>
                        <a:rPr lang="en-US" sz="2000" b="1" i="0" dirty="0" smtClean="0">
                          <a:solidFill>
                            <a:srgbClr val="FF0000"/>
                          </a:solidFill>
                        </a:rPr>
                        <a:t>1) </a:t>
                      </a:r>
                      <a:r>
                        <a:rPr lang="en-US" sz="1600" b="1" i="0" dirty="0" smtClean="0">
                          <a:solidFill>
                            <a:schemeClr val="tx1"/>
                          </a:solidFill>
                        </a:rPr>
                        <a:t>Select</a:t>
                      </a:r>
                      <a:r>
                        <a:rPr lang="en-US" sz="1600" b="1" i="0" baseline="0" dirty="0" smtClean="0">
                          <a:solidFill>
                            <a:schemeClr val="tx1"/>
                          </a:solidFill>
                        </a:rPr>
                        <a:t> the </a:t>
                      </a:r>
                      <a:r>
                        <a:rPr lang="en-US" sz="1600" b="1" i="0" baseline="0" dirty="0" smtClean="0">
                          <a:solidFill>
                            <a:srgbClr val="FF0000"/>
                          </a:solidFill>
                        </a:rPr>
                        <a:t>lookup</a:t>
                      </a:r>
                      <a:r>
                        <a:rPr lang="en-US" sz="1600" b="1" i="0" baseline="0" dirty="0" smtClean="0">
                          <a:solidFill>
                            <a:schemeClr val="tx1"/>
                          </a:solidFill>
                        </a:rPr>
                        <a:t> </a:t>
                      </a:r>
                      <a:r>
                        <a:rPr lang="en-US" sz="1600" b="1" i="0" baseline="0" dirty="0" smtClean="0">
                          <a:solidFill>
                            <a:srgbClr val="FF0000"/>
                          </a:solidFill>
                        </a:rPr>
                        <a:t>value</a:t>
                      </a:r>
                      <a:r>
                        <a:rPr lang="en-US" sz="1600" b="1" i="0" baseline="0" dirty="0" smtClean="0">
                          <a:solidFill>
                            <a:schemeClr val="tx1"/>
                          </a:solidFill>
                        </a:rPr>
                        <a:t>. </a:t>
                      </a:r>
                      <a:endParaRPr lang="en-US" sz="1600" b="1" i="0" dirty="0" smtClean="0">
                        <a:solidFill>
                          <a:schemeClr val="tx1"/>
                        </a:solidFill>
                      </a:endParaRPr>
                    </a:p>
                  </a:txBody>
                  <a:tcPr marL="91439" marR="91439" marT="45748" marB="45748">
                    <a:solidFill>
                      <a:schemeClr val="bg1">
                        <a:lumMod val="95000"/>
                      </a:schemeClr>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695116857"/>
              </p:ext>
            </p:extLst>
          </p:nvPr>
        </p:nvGraphicFramePr>
        <p:xfrm>
          <a:off x="6400800" y="2990604"/>
          <a:ext cx="2590800" cy="883976"/>
        </p:xfrm>
        <a:graphic>
          <a:graphicData uri="http://schemas.openxmlformats.org/drawingml/2006/table">
            <a:tbl>
              <a:tblPr firstRow="1" bandRow="1">
                <a:tableStyleId>{21E4AEA4-8DFA-4A89-87EB-49C32662AFE0}</a:tableStyleId>
              </a:tblPr>
              <a:tblGrid>
                <a:gridCol w="2590800"/>
              </a:tblGrid>
              <a:tr h="457200">
                <a:tc>
                  <a:txBody>
                    <a:bodyPr/>
                    <a:lstStyle/>
                    <a:p>
                      <a:pPr algn="l"/>
                      <a:r>
                        <a:rPr lang="en-US" sz="2000" b="1" i="0" dirty="0" smtClean="0">
                          <a:solidFill>
                            <a:srgbClr val="FF0000"/>
                          </a:solidFill>
                        </a:rPr>
                        <a:t>2) </a:t>
                      </a:r>
                      <a:r>
                        <a:rPr lang="en-US" sz="1600" b="1" i="0" dirty="0" smtClean="0">
                          <a:solidFill>
                            <a:schemeClr val="tx1"/>
                          </a:solidFill>
                        </a:rPr>
                        <a:t>Select</a:t>
                      </a:r>
                      <a:r>
                        <a:rPr lang="en-US" sz="1600" b="1" i="0" baseline="0" dirty="0" smtClean="0">
                          <a:solidFill>
                            <a:schemeClr val="tx1"/>
                          </a:solidFill>
                        </a:rPr>
                        <a:t> the </a:t>
                      </a:r>
                      <a:r>
                        <a:rPr lang="en-US" sz="1600" b="1" i="0" baseline="0" dirty="0" smtClean="0">
                          <a:solidFill>
                            <a:srgbClr val="FF0000"/>
                          </a:solidFill>
                        </a:rPr>
                        <a:t>Table Array </a:t>
                      </a:r>
                      <a:r>
                        <a:rPr lang="en-US" sz="1600" b="1" i="0" baseline="0" dirty="0" smtClean="0">
                          <a:solidFill>
                            <a:schemeClr val="tx1"/>
                          </a:solidFill>
                        </a:rPr>
                        <a:t>and </a:t>
                      </a:r>
                      <a:r>
                        <a:rPr lang="en-US" sz="1600" b="1" i="0" baseline="0" dirty="0" smtClean="0">
                          <a:solidFill>
                            <a:srgbClr val="FF0000"/>
                          </a:solidFill>
                        </a:rPr>
                        <a:t>absolute cell reference </a:t>
                      </a:r>
                      <a:r>
                        <a:rPr lang="en-US" sz="1600" b="1" i="0" baseline="0" dirty="0" smtClean="0">
                          <a:solidFill>
                            <a:schemeClr val="tx1"/>
                          </a:solidFill>
                        </a:rPr>
                        <a:t>if required. </a:t>
                      </a:r>
                      <a:endParaRPr lang="en-US" sz="1600" b="1" i="0" dirty="0" smtClean="0">
                        <a:solidFill>
                          <a:schemeClr val="tx1"/>
                        </a:solidFill>
                      </a:endParaRPr>
                    </a:p>
                  </a:txBody>
                  <a:tcPr marL="91439" marR="91439" marT="45748" marB="45748">
                    <a:solidFill>
                      <a:schemeClr val="bg1">
                        <a:lumMod val="95000"/>
                      </a:schemeClr>
                    </a:solidFill>
                  </a:tcPr>
                </a:tc>
              </a:tr>
            </a:tbl>
          </a:graphicData>
        </a:graphic>
      </p:graphicFrame>
      <p:sp>
        <p:nvSpPr>
          <p:cNvPr id="2" name="Rectangle 1"/>
          <p:cNvSpPr/>
          <p:nvPr/>
        </p:nvSpPr>
        <p:spPr>
          <a:xfrm>
            <a:off x="1447800" y="3581400"/>
            <a:ext cx="2743200" cy="37377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ext uri="{D42A27DB-BD31-4B8C-83A1-F6EECF244321}">
                <p14:modId xmlns:p14="http://schemas.microsoft.com/office/powerpoint/2010/main" val="1661503996"/>
              </p:ext>
            </p:extLst>
          </p:nvPr>
        </p:nvGraphicFramePr>
        <p:xfrm>
          <a:off x="6400800" y="4079176"/>
          <a:ext cx="2590800" cy="883976"/>
        </p:xfrm>
        <a:graphic>
          <a:graphicData uri="http://schemas.openxmlformats.org/drawingml/2006/table">
            <a:tbl>
              <a:tblPr firstRow="1" bandRow="1">
                <a:tableStyleId>{21E4AEA4-8DFA-4A89-87EB-49C32662AFE0}</a:tableStyleId>
              </a:tblPr>
              <a:tblGrid>
                <a:gridCol w="2590800"/>
              </a:tblGrid>
              <a:tr h="457200">
                <a:tc>
                  <a:txBody>
                    <a:bodyPr/>
                    <a:lstStyle/>
                    <a:p>
                      <a:pPr algn="l"/>
                      <a:r>
                        <a:rPr lang="en-US" sz="2000" b="1" i="0" dirty="0" smtClean="0">
                          <a:solidFill>
                            <a:srgbClr val="FF0000"/>
                          </a:solidFill>
                        </a:rPr>
                        <a:t>3) </a:t>
                      </a:r>
                      <a:r>
                        <a:rPr lang="en-US" sz="1600" b="1" i="0" dirty="0" smtClean="0">
                          <a:solidFill>
                            <a:schemeClr val="tx1"/>
                          </a:solidFill>
                        </a:rPr>
                        <a:t>Select</a:t>
                      </a:r>
                      <a:r>
                        <a:rPr lang="en-US" sz="1600" b="1" i="0" baseline="0" dirty="0" smtClean="0">
                          <a:solidFill>
                            <a:schemeClr val="tx1"/>
                          </a:solidFill>
                        </a:rPr>
                        <a:t> the </a:t>
                      </a:r>
                      <a:r>
                        <a:rPr lang="en-US" sz="1600" b="1" i="0" baseline="0" dirty="0" smtClean="0">
                          <a:solidFill>
                            <a:srgbClr val="FF0000"/>
                          </a:solidFill>
                        </a:rPr>
                        <a:t>Row </a:t>
                      </a:r>
                      <a:r>
                        <a:rPr lang="en-US" sz="1600" b="1" i="0" baseline="0" dirty="0" smtClean="0">
                          <a:solidFill>
                            <a:schemeClr val="tx1"/>
                          </a:solidFill>
                        </a:rPr>
                        <a:t>to find the output data. In this case the data is in</a:t>
                      </a:r>
                      <a:r>
                        <a:rPr lang="en-US" sz="1600" b="1" i="0" baseline="0" dirty="0" smtClean="0">
                          <a:solidFill>
                            <a:srgbClr val="FF0000"/>
                          </a:solidFill>
                        </a:rPr>
                        <a:t> Row 2. </a:t>
                      </a:r>
                      <a:endParaRPr lang="en-US" sz="1600" b="1" i="0" dirty="0" smtClean="0">
                        <a:solidFill>
                          <a:schemeClr val="tx1"/>
                        </a:solidFill>
                      </a:endParaRPr>
                    </a:p>
                  </a:txBody>
                  <a:tcPr marL="91439" marR="91439" marT="45748" marB="45748">
                    <a:solidFill>
                      <a:schemeClr val="bg1">
                        <a:lumMod val="95000"/>
                      </a:schemeClr>
                    </a:solidFill>
                  </a:tcPr>
                </a:tc>
              </a:tr>
            </a:tbl>
          </a:graphicData>
        </a:graphic>
      </p:graphicFrame>
      <p:sp>
        <p:nvSpPr>
          <p:cNvPr id="3" name="TextBox 2"/>
          <p:cNvSpPr txBox="1"/>
          <p:nvPr/>
        </p:nvSpPr>
        <p:spPr>
          <a:xfrm>
            <a:off x="1143000" y="3569525"/>
            <a:ext cx="228600" cy="400110"/>
          </a:xfrm>
          <a:prstGeom prst="rect">
            <a:avLst/>
          </a:prstGeom>
          <a:noFill/>
        </p:spPr>
        <p:txBody>
          <a:bodyPr wrap="square" rtlCol="0">
            <a:spAutoFit/>
          </a:bodyPr>
          <a:lstStyle/>
          <a:p>
            <a:r>
              <a:rPr lang="en-GB" sz="1000" b="1" dirty="0" smtClean="0"/>
              <a:t>1</a:t>
            </a:r>
          </a:p>
          <a:p>
            <a:r>
              <a:rPr lang="en-GB" sz="1000" b="1" dirty="0"/>
              <a:t>2</a:t>
            </a:r>
          </a:p>
        </p:txBody>
      </p:sp>
      <p:sp>
        <p:nvSpPr>
          <p:cNvPr id="23" name="TextBox 22"/>
          <p:cNvSpPr txBox="1"/>
          <p:nvPr/>
        </p:nvSpPr>
        <p:spPr>
          <a:xfrm>
            <a:off x="1143000" y="4612575"/>
            <a:ext cx="228600" cy="400110"/>
          </a:xfrm>
          <a:prstGeom prst="rect">
            <a:avLst/>
          </a:prstGeom>
          <a:noFill/>
        </p:spPr>
        <p:txBody>
          <a:bodyPr wrap="square" rtlCol="0">
            <a:spAutoFit/>
          </a:bodyPr>
          <a:lstStyle/>
          <a:p>
            <a:r>
              <a:rPr lang="en-GB" sz="1000" b="1" dirty="0" smtClean="0"/>
              <a:t>1</a:t>
            </a:r>
          </a:p>
          <a:p>
            <a:r>
              <a:rPr lang="en-GB" sz="1000" b="1" dirty="0">
                <a:solidFill>
                  <a:srgbClr val="FF0000"/>
                </a:solidFill>
              </a:rPr>
              <a:t>2</a:t>
            </a:r>
          </a:p>
        </p:txBody>
      </p:sp>
      <p:sp>
        <p:nvSpPr>
          <p:cNvPr id="24" name="Rectangle 23"/>
          <p:cNvSpPr/>
          <p:nvPr/>
        </p:nvSpPr>
        <p:spPr>
          <a:xfrm>
            <a:off x="1371600" y="4826332"/>
            <a:ext cx="2743200" cy="186885"/>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5" name="Table 24"/>
          <p:cNvGraphicFramePr>
            <a:graphicFrameLocks noGrp="1"/>
          </p:cNvGraphicFramePr>
          <p:nvPr>
            <p:extLst>
              <p:ext uri="{D42A27DB-BD31-4B8C-83A1-F6EECF244321}">
                <p14:modId xmlns:p14="http://schemas.microsoft.com/office/powerpoint/2010/main" val="990198195"/>
              </p:ext>
            </p:extLst>
          </p:nvPr>
        </p:nvGraphicFramePr>
        <p:xfrm>
          <a:off x="6400800" y="5185713"/>
          <a:ext cx="2592288" cy="883976"/>
        </p:xfrm>
        <a:graphic>
          <a:graphicData uri="http://schemas.openxmlformats.org/drawingml/2006/table">
            <a:tbl>
              <a:tblPr firstRow="1" bandRow="1">
                <a:tableStyleId>{21E4AEA4-8DFA-4A89-87EB-49C32662AFE0}</a:tableStyleId>
              </a:tblPr>
              <a:tblGrid>
                <a:gridCol w="2592288"/>
              </a:tblGrid>
              <a:tr h="874662">
                <a:tc>
                  <a:txBody>
                    <a:bodyPr/>
                    <a:lstStyle/>
                    <a:p>
                      <a:pPr algn="l"/>
                      <a:r>
                        <a:rPr lang="en-US" sz="2000" b="1" i="0" dirty="0" smtClean="0">
                          <a:solidFill>
                            <a:srgbClr val="FF0000"/>
                          </a:solidFill>
                        </a:rPr>
                        <a:t>4)</a:t>
                      </a:r>
                      <a:r>
                        <a:rPr lang="en-US" sz="2000" b="1" i="0" baseline="0" dirty="0" smtClean="0">
                          <a:solidFill>
                            <a:srgbClr val="FF0000"/>
                          </a:solidFill>
                        </a:rPr>
                        <a:t> </a:t>
                      </a:r>
                      <a:r>
                        <a:rPr lang="en-US" sz="1600" b="1" i="0" dirty="0" smtClean="0">
                          <a:solidFill>
                            <a:schemeClr val="tx1"/>
                          </a:solidFill>
                        </a:rPr>
                        <a:t>You need to select </a:t>
                      </a:r>
                      <a:r>
                        <a:rPr lang="en-US" sz="1600" b="1" i="0" dirty="0" smtClean="0">
                          <a:solidFill>
                            <a:srgbClr val="FF0000"/>
                          </a:solidFill>
                        </a:rPr>
                        <a:t>Approximate</a:t>
                      </a:r>
                      <a:r>
                        <a:rPr lang="en-US" sz="1600" b="1" i="0" baseline="0" dirty="0" smtClean="0">
                          <a:solidFill>
                            <a:srgbClr val="FF0000"/>
                          </a:solidFill>
                        </a:rPr>
                        <a:t> or exact match</a:t>
                      </a:r>
                      <a:r>
                        <a:rPr lang="en-US" sz="1600" b="1" i="0" baseline="0" dirty="0" smtClean="0">
                          <a:solidFill>
                            <a:schemeClr val="tx1"/>
                          </a:solidFill>
                        </a:rPr>
                        <a:t>. </a:t>
                      </a:r>
                    </a:p>
                  </a:txBody>
                  <a:tcPr marL="91439" marR="91439" marT="45748" marB="45748">
                    <a:solidFill>
                      <a:schemeClr val="bg1">
                        <a:lumMod val="95000"/>
                      </a:schemeClr>
                    </a:solidFill>
                  </a:tcPr>
                </a:tc>
              </a:tr>
            </a:tbl>
          </a:graphicData>
        </a:graphic>
      </p:graphicFrame>
    </p:spTree>
    <p:extLst>
      <p:ext uri="{BB962C8B-B14F-4D97-AF65-F5344CB8AC3E}">
        <p14:creationId xmlns:p14="http://schemas.microsoft.com/office/powerpoint/2010/main" val="3932482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405711130"/>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LOOKUP</a:t>
                      </a:r>
                    </a:p>
                  </a:txBody>
                  <a:tcPr marL="91436" marR="91436">
                    <a:solidFill>
                      <a:srgbClr val="FFFF00"/>
                    </a:solidFill>
                  </a:tcPr>
                </a:tc>
              </a:tr>
            </a:tbl>
          </a:graphicData>
        </a:graphic>
      </p:graphicFrame>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27" t="18831" r="40492" b="29951"/>
          <a:stretch/>
        </p:blipFill>
        <p:spPr bwMode="auto">
          <a:xfrm>
            <a:off x="685800" y="1447800"/>
            <a:ext cx="6019800" cy="310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3429000" y="3716203"/>
            <a:ext cx="1622945" cy="338554"/>
          </a:xfrm>
          <a:prstGeom prst="rect">
            <a:avLst/>
          </a:prstGeom>
          <a:solidFill>
            <a:srgbClr val="00B0F0"/>
          </a:solidFill>
          <a:ln>
            <a:solidFill>
              <a:srgbClr val="00B0F0"/>
            </a:solidFill>
          </a:ln>
        </p:spPr>
        <p:txBody>
          <a:bodyPr wrap="square">
            <a:spAutoFit/>
          </a:bodyPr>
          <a:lstStyle/>
          <a:p>
            <a:pPr algn="ctr"/>
            <a:r>
              <a:rPr lang="en-GB" sz="1600" b="1" dirty="0" smtClean="0"/>
              <a:t>1. Lookup </a:t>
            </a:r>
            <a:r>
              <a:rPr lang="en-GB" sz="1600" b="1" dirty="0"/>
              <a:t>Value </a:t>
            </a:r>
            <a:endParaRPr lang="en-GB" sz="1600" dirty="0"/>
          </a:p>
        </p:txBody>
      </p:sp>
      <p:sp>
        <p:nvSpPr>
          <p:cNvPr id="22" name="Rectangle 21"/>
          <p:cNvSpPr/>
          <p:nvPr/>
        </p:nvSpPr>
        <p:spPr>
          <a:xfrm>
            <a:off x="2471048" y="4724400"/>
            <a:ext cx="1732808" cy="338554"/>
          </a:xfrm>
          <a:prstGeom prst="rect">
            <a:avLst/>
          </a:prstGeom>
          <a:solidFill>
            <a:schemeClr val="accent3"/>
          </a:solidFill>
          <a:ln>
            <a:solidFill>
              <a:srgbClr val="7030A0"/>
            </a:solidFill>
          </a:ln>
        </p:spPr>
        <p:txBody>
          <a:bodyPr wrap="square">
            <a:spAutoFit/>
          </a:bodyPr>
          <a:lstStyle/>
          <a:p>
            <a:pPr algn="ctr"/>
            <a:r>
              <a:rPr lang="en-GB" sz="1600" b="1" dirty="0" smtClean="0"/>
              <a:t>2. </a:t>
            </a:r>
            <a:r>
              <a:rPr lang="en-GB" sz="1600" b="1" dirty="0" err="1" smtClean="0"/>
              <a:t>Lookup_Vector</a:t>
            </a:r>
            <a:endParaRPr lang="en-GB" sz="1600" dirty="0"/>
          </a:p>
        </p:txBody>
      </p:sp>
      <p:sp>
        <p:nvSpPr>
          <p:cNvPr id="26" name="Rectangle 25"/>
          <p:cNvSpPr/>
          <p:nvPr/>
        </p:nvSpPr>
        <p:spPr>
          <a:xfrm>
            <a:off x="681842" y="4724400"/>
            <a:ext cx="1725872" cy="338554"/>
          </a:xfrm>
          <a:prstGeom prst="rect">
            <a:avLst/>
          </a:prstGeom>
          <a:solidFill>
            <a:srgbClr val="7030A0"/>
          </a:solidFill>
          <a:ln>
            <a:solidFill>
              <a:schemeClr val="accent3"/>
            </a:solidFill>
          </a:ln>
        </p:spPr>
        <p:txBody>
          <a:bodyPr wrap="square">
            <a:spAutoFit/>
          </a:bodyPr>
          <a:lstStyle/>
          <a:p>
            <a:pPr algn="ctr"/>
            <a:r>
              <a:rPr lang="en-GB" sz="1600" b="1" dirty="0" smtClean="0">
                <a:solidFill>
                  <a:schemeClr val="bg1"/>
                </a:solidFill>
              </a:rPr>
              <a:t>3. [</a:t>
            </a:r>
            <a:r>
              <a:rPr lang="en-GB" sz="1600" b="1" dirty="0" err="1" smtClean="0">
                <a:solidFill>
                  <a:schemeClr val="bg1"/>
                </a:solidFill>
              </a:rPr>
              <a:t>Result_Vector</a:t>
            </a:r>
            <a:r>
              <a:rPr lang="en-GB" sz="1600" b="1" dirty="0" smtClean="0">
                <a:solidFill>
                  <a:schemeClr val="bg1"/>
                </a:solidFill>
              </a:rPr>
              <a:t>]</a:t>
            </a:r>
            <a:endParaRPr lang="en-GB" sz="1600" dirty="0">
              <a:solidFill>
                <a:schemeClr val="bg1"/>
              </a:solidFill>
            </a:endParaRPr>
          </a:p>
        </p:txBody>
      </p:sp>
      <p:cxnSp>
        <p:nvCxnSpPr>
          <p:cNvPr id="27" name="Straight Arrow Connector 26"/>
          <p:cNvCxnSpPr/>
          <p:nvPr/>
        </p:nvCxnSpPr>
        <p:spPr>
          <a:xfrm flipV="1">
            <a:off x="4066068" y="3001588"/>
            <a:ext cx="0" cy="7146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V="1">
            <a:off x="2590800" y="4009785"/>
            <a:ext cx="0" cy="7146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2209800" y="4009785"/>
            <a:ext cx="0" cy="7146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0" name="Right Arrow 29"/>
          <p:cNvSpPr/>
          <p:nvPr/>
        </p:nvSpPr>
        <p:spPr>
          <a:xfrm rot="10800000">
            <a:off x="683821" y="5181600"/>
            <a:ext cx="2349545" cy="2405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648200" y="4724400"/>
            <a:ext cx="4191000" cy="1200329"/>
          </a:xfrm>
          <a:prstGeom prst="rect">
            <a:avLst/>
          </a:prstGeom>
          <a:solidFill>
            <a:schemeClr val="bg1">
              <a:lumMod val="95000"/>
            </a:schemeClr>
          </a:solidFill>
          <a:ln>
            <a:solidFill>
              <a:srgbClr val="7030A0"/>
            </a:solidFill>
          </a:ln>
        </p:spPr>
        <p:txBody>
          <a:bodyPr wrap="square" rtlCol="0">
            <a:spAutoFit/>
          </a:bodyPr>
          <a:lstStyle/>
          <a:p>
            <a:r>
              <a:rPr lang="en-GB" b="1" dirty="0" smtClean="0"/>
              <a:t>Looks up a value either from a </a:t>
            </a:r>
            <a:r>
              <a:rPr lang="en-GB" b="1" dirty="0" smtClean="0">
                <a:solidFill>
                  <a:srgbClr val="FF0000"/>
                </a:solidFill>
              </a:rPr>
              <a:t>one-row</a:t>
            </a:r>
            <a:r>
              <a:rPr lang="en-GB" b="1" dirty="0" smtClean="0"/>
              <a:t> or </a:t>
            </a:r>
            <a:r>
              <a:rPr lang="en-GB" b="1" dirty="0" smtClean="0">
                <a:solidFill>
                  <a:srgbClr val="FF0000"/>
                </a:solidFill>
              </a:rPr>
              <a:t>one-column range </a:t>
            </a:r>
            <a:r>
              <a:rPr lang="en-GB" b="1" dirty="0" smtClean="0"/>
              <a:t>or from an </a:t>
            </a:r>
            <a:r>
              <a:rPr lang="en-GB" b="1" dirty="0" smtClean="0">
                <a:solidFill>
                  <a:srgbClr val="FF0000"/>
                </a:solidFill>
              </a:rPr>
              <a:t>array</a:t>
            </a:r>
            <a:r>
              <a:rPr lang="en-GB" b="1" dirty="0" smtClean="0"/>
              <a:t>.</a:t>
            </a:r>
          </a:p>
          <a:p>
            <a:endParaRPr lang="en-GB" b="1" dirty="0"/>
          </a:p>
          <a:p>
            <a:r>
              <a:rPr lang="en-GB" b="1" dirty="0" smtClean="0"/>
              <a:t>Provided for </a:t>
            </a:r>
            <a:r>
              <a:rPr lang="en-GB" b="1" dirty="0" smtClean="0">
                <a:solidFill>
                  <a:srgbClr val="FF0000"/>
                </a:solidFill>
              </a:rPr>
              <a:t>backward Compatibility</a:t>
            </a:r>
            <a:endParaRPr lang="en-GB" b="1" dirty="0">
              <a:solidFill>
                <a:srgbClr val="FF0000"/>
              </a:solidFill>
            </a:endParaRPr>
          </a:p>
        </p:txBody>
      </p:sp>
    </p:spTree>
    <p:extLst>
      <p:ext uri="{BB962C8B-B14F-4D97-AF65-F5344CB8AC3E}">
        <p14:creationId xmlns:p14="http://schemas.microsoft.com/office/powerpoint/2010/main" val="1841597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2" t="18993" r="39488" b="35417"/>
          <a:stretch/>
        </p:blipFill>
        <p:spPr bwMode="auto">
          <a:xfrm>
            <a:off x="705592" y="1388422"/>
            <a:ext cx="7576457" cy="333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Table 15"/>
          <p:cNvGraphicFramePr>
            <a:graphicFrameLocks noGrp="1"/>
          </p:cNvGraphicFramePr>
          <p:nvPr>
            <p:extLst>
              <p:ext uri="{D42A27DB-BD31-4B8C-83A1-F6EECF244321}">
                <p14:modId xmlns:p14="http://schemas.microsoft.com/office/powerpoint/2010/main" val="2074028428"/>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LOOKUP</a:t>
                      </a:r>
                    </a:p>
                  </a:txBody>
                  <a:tcPr marL="91436" marR="91436">
                    <a:solidFill>
                      <a:srgbClr val="FFFF00"/>
                    </a:solidFill>
                  </a:tcPr>
                </a:tc>
              </a:tr>
            </a:tbl>
          </a:graphicData>
        </a:graphic>
      </p:graphicFrame>
      <p:sp>
        <p:nvSpPr>
          <p:cNvPr id="20" name="Rectangle 19"/>
          <p:cNvSpPr/>
          <p:nvPr/>
        </p:nvSpPr>
        <p:spPr>
          <a:xfrm>
            <a:off x="4236514" y="4054757"/>
            <a:ext cx="1622945" cy="338554"/>
          </a:xfrm>
          <a:prstGeom prst="rect">
            <a:avLst/>
          </a:prstGeom>
          <a:solidFill>
            <a:srgbClr val="00B0F0"/>
          </a:solidFill>
          <a:ln>
            <a:solidFill>
              <a:srgbClr val="00B0F0"/>
            </a:solidFill>
          </a:ln>
        </p:spPr>
        <p:txBody>
          <a:bodyPr wrap="square">
            <a:spAutoFit/>
          </a:bodyPr>
          <a:lstStyle/>
          <a:p>
            <a:pPr algn="ctr"/>
            <a:r>
              <a:rPr lang="en-GB" sz="1600" b="1" dirty="0" smtClean="0"/>
              <a:t>1. Lookup </a:t>
            </a:r>
            <a:r>
              <a:rPr lang="en-GB" sz="1600" b="1" dirty="0"/>
              <a:t>Value </a:t>
            </a:r>
            <a:endParaRPr lang="en-GB" sz="1600" dirty="0"/>
          </a:p>
        </p:txBody>
      </p:sp>
      <p:sp>
        <p:nvSpPr>
          <p:cNvPr id="22" name="Rectangle 21"/>
          <p:cNvSpPr/>
          <p:nvPr/>
        </p:nvSpPr>
        <p:spPr>
          <a:xfrm>
            <a:off x="2209800" y="2768821"/>
            <a:ext cx="1720932" cy="338554"/>
          </a:xfrm>
          <a:prstGeom prst="rect">
            <a:avLst/>
          </a:prstGeom>
          <a:solidFill>
            <a:srgbClr val="7030A0"/>
          </a:solidFill>
          <a:ln>
            <a:solidFill>
              <a:srgbClr val="7030A0"/>
            </a:solidFill>
          </a:ln>
        </p:spPr>
        <p:txBody>
          <a:bodyPr wrap="square">
            <a:spAutoFit/>
          </a:bodyPr>
          <a:lstStyle/>
          <a:p>
            <a:pPr algn="ctr"/>
            <a:r>
              <a:rPr lang="en-GB" sz="1600" b="1" dirty="0" smtClean="0">
                <a:solidFill>
                  <a:schemeClr val="bg1"/>
                </a:solidFill>
              </a:rPr>
              <a:t>3. [</a:t>
            </a:r>
            <a:r>
              <a:rPr lang="en-GB" sz="1600" b="1" dirty="0" err="1" smtClean="0">
                <a:solidFill>
                  <a:schemeClr val="bg1"/>
                </a:solidFill>
              </a:rPr>
              <a:t>Result_Vector</a:t>
            </a:r>
            <a:r>
              <a:rPr lang="en-GB" sz="1600" b="1" dirty="0" smtClean="0">
                <a:solidFill>
                  <a:schemeClr val="bg1"/>
                </a:solidFill>
              </a:rPr>
              <a:t>]</a:t>
            </a:r>
            <a:endParaRPr lang="en-GB" sz="1600" dirty="0">
              <a:solidFill>
                <a:schemeClr val="bg1"/>
              </a:solidFill>
            </a:endParaRPr>
          </a:p>
        </p:txBody>
      </p:sp>
      <p:sp>
        <p:nvSpPr>
          <p:cNvPr id="26" name="Rectangle 25"/>
          <p:cNvSpPr/>
          <p:nvPr/>
        </p:nvSpPr>
        <p:spPr>
          <a:xfrm>
            <a:off x="2209800" y="4843046"/>
            <a:ext cx="1720933" cy="338554"/>
          </a:xfrm>
          <a:prstGeom prst="rect">
            <a:avLst/>
          </a:prstGeom>
          <a:solidFill>
            <a:schemeClr val="accent3"/>
          </a:solidFill>
          <a:ln>
            <a:solidFill>
              <a:schemeClr val="accent3"/>
            </a:solidFill>
          </a:ln>
        </p:spPr>
        <p:txBody>
          <a:bodyPr wrap="square">
            <a:spAutoFit/>
          </a:bodyPr>
          <a:lstStyle/>
          <a:p>
            <a:pPr algn="ctr"/>
            <a:r>
              <a:rPr lang="en-GB" sz="1600" b="1" dirty="0" smtClean="0">
                <a:solidFill>
                  <a:schemeClr val="bg1"/>
                </a:solidFill>
              </a:rPr>
              <a:t>2. </a:t>
            </a:r>
            <a:r>
              <a:rPr lang="en-GB" sz="1600" b="1" dirty="0" err="1" smtClean="0">
                <a:solidFill>
                  <a:schemeClr val="bg1"/>
                </a:solidFill>
              </a:rPr>
              <a:t>Lookup_Vector</a:t>
            </a:r>
            <a:endParaRPr lang="en-GB" sz="1600" dirty="0"/>
          </a:p>
        </p:txBody>
      </p:sp>
      <p:cxnSp>
        <p:nvCxnSpPr>
          <p:cNvPr id="27" name="Straight Arrow Connector 26"/>
          <p:cNvCxnSpPr/>
          <p:nvPr/>
        </p:nvCxnSpPr>
        <p:spPr>
          <a:xfrm flipV="1">
            <a:off x="5076444" y="3295170"/>
            <a:ext cx="0" cy="71461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V="1">
            <a:off x="2590800" y="4367092"/>
            <a:ext cx="0" cy="3573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a:off x="2514600" y="3095384"/>
            <a:ext cx="381000" cy="19978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472049" y="4898127"/>
            <a:ext cx="4191000" cy="923330"/>
          </a:xfrm>
          <a:prstGeom prst="rect">
            <a:avLst/>
          </a:prstGeom>
          <a:solidFill>
            <a:schemeClr val="bg1">
              <a:lumMod val="95000"/>
            </a:schemeClr>
          </a:solidFill>
          <a:ln>
            <a:solidFill>
              <a:srgbClr val="7030A0"/>
            </a:solidFill>
          </a:ln>
        </p:spPr>
        <p:txBody>
          <a:bodyPr wrap="square" rtlCol="0">
            <a:spAutoFit/>
          </a:bodyPr>
          <a:lstStyle/>
          <a:p>
            <a:r>
              <a:rPr lang="en-GB" b="1" dirty="0" smtClean="0"/>
              <a:t>The </a:t>
            </a:r>
            <a:r>
              <a:rPr lang="en-GB" b="1" dirty="0" err="1" smtClean="0">
                <a:solidFill>
                  <a:srgbClr val="FF0000"/>
                </a:solidFill>
              </a:rPr>
              <a:t>Lookup_Vector</a:t>
            </a:r>
            <a:r>
              <a:rPr lang="en-GB" b="1" dirty="0" smtClean="0"/>
              <a:t> and the </a:t>
            </a:r>
            <a:r>
              <a:rPr lang="en-GB" b="1" dirty="0" smtClean="0">
                <a:solidFill>
                  <a:srgbClr val="FF0000"/>
                </a:solidFill>
              </a:rPr>
              <a:t>Result Vector </a:t>
            </a:r>
            <a:r>
              <a:rPr lang="en-GB" b="1" dirty="0" smtClean="0"/>
              <a:t>needs to be the </a:t>
            </a:r>
            <a:r>
              <a:rPr lang="en-GB" b="1" dirty="0" smtClean="0">
                <a:solidFill>
                  <a:srgbClr val="FF0000"/>
                </a:solidFill>
              </a:rPr>
              <a:t>same length </a:t>
            </a:r>
            <a:r>
              <a:rPr lang="en-GB" b="1" dirty="0" smtClean="0"/>
              <a:t>(number of cells). </a:t>
            </a:r>
            <a:endParaRPr lang="en-GB" b="1" dirty="0">
              <a:solidFill>
                <a:srgbClr val="FF0000"/>
              </a:solidFill>
            </a:endParaRPr>
          </a:p>
        </p:txBody>
      </p:sp>
    </p:spTree>
    <p:extLst>
      <p:ext uri="{BB962C8B-B14F-4D97-AF65-F5344CB8AC3E}">
        <p14:creationId xmlns:p14="http://schemas.microsoft.com/office/powerpoint/2010/main" val="41107478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p:cNvGraphicFramePr>
            <a:graphicFrameLocks noGrp="1"/>
          </p:cNvGraphicFramePr>
          <p:nvPr>
            <p:extLst>
              <p:ext uri="{D42A27DB-BD31-4B8C-83A1-F6EECF244321}">
                <p14:modId xmlns:p14="http://schemas.microsoft.com/office/powerpoint/2010/main" val="3442028253"/>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Using</a:t>
                      </a:r>
                      <a:r>
                        <a:rPr lang="en-GB" sz="1600" b="1" baseline="0" dirty="0" smtClean="0">
                          <a:solidFill>
                            <a:srgbClr val="FF0000"/>
                          </a:solidFill>
                        </a:rPr>
                        <a:t> Extract with LOOKUP Functions</a:t>
                      </a:r>
                    </a:p>
                  </a:txBody>
                  <a:tcPr marL="91436" marR="91436">
                    <a:solidFill>
                      <a:srgbClr val="FFFF00"/>
                    </a:solidFill>
                  </a:tcPr>
                </a:tc>
              </a:tr>
            </a:tbl>
          </a:graphicData>
        </a:graphic>
      </p:graphicFrame>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699903"/>
            <a:ext cx="7105650" cy="70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3" t="30653" r="87257" b="17139"/>
          <a:stretch/>
        </p:blipFill>
        <p:spPr bwMode="auto">
          <a:xfrm>
            <a:off x="2209800" y="1493322"/>
            <a:ext cx="1339933" cy="397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886200" y="1447800"/>
            <a:ext cx="5029200" cy="830997"/>
          </a:xfrm>
          <a:prstGeom prst="rect">
            <a:avLst/>
          </a:prstGeom>
          <a:solidFill>
            <a:schemeClr val="bg1">
              <a:lumMod val="95000"/>
            </a:schemeClr>
          </a:solidFill>
          <a:ln>
            <a:solidFill>
              <a:srgbClr val="7030A0"/>
            </a:solidFill>
          </a:ln>
        </p:spPr>
        <p:txBody>
          <a:bodyPr wrap="square" rtlCol="0">
            <a:spAutoFit/>
          </a:bodyPr>
          <a:lstStyle/>
          <a:p>
            <a:r>
              <a:rPr lang="en-GB" sz="1600" b="1" dirty="0" smtClean="0"/>
              <a:t>In this example the first character of the Barcode needs to be used a single lookup value in the Table array shown below the table. </a:t>
            </a:r>
            <a:r>
              <a:rPr lang="en-GB" sz="1600" b="1" dirty="0" smtClean="0">
                <a:solidFill>
                  <a:srgbClr val="FF0000"/>
                </a:solidFill>
              </a:rPr>
              <a:t>The match will be an exact Match.</a:t>
            </a:r>
            <a:endParaRPr lang="en-GB" sz="1600" b="1" dirty="0">
              <a:solidFill>
                <a:srgbClr val="FF0000"/>
              </a:solidFill>
            </a:endParaRPr>
          </a:p>
        </p:txBody>
      </p:sp>
      <p:sp>
        <p:nvSpPr>
          <p:cNvPr id="3" name="Rectangle 2"/>
          <p:cNvSpPr/>
          <p:nvPr/>
        </p:nvSpPr>
        <p:spPr>
          <a:xfrm>
            <a:off x="2234920" y="1993075"/>
            <a:ext cx="152400" cy="228600"/>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197398" y="4430232"/>
            <a:ext cx="1332534" cy="105195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24812"/>
            <a:ext cx="4143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9311" y="4425271"/>
            <a:ext cx="41433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08480" y="1830886"/>
            <a:ext cx="845289" cy="584775"/>
          </a:xfrm>
          <a:prstGeom prst="rect">
            <a:avLst/>
          </a:prstGeom>
          <a:solidFill>
            <a:srgbClr val="FFFF00"/>
          </a:solidFill>
          <a:ln>
            <a:solidFill>
              <a:srgbClr val="7030A0"/>
            </a:solidFill>
          </a:ln>
        </p:spPr>
        <p:txBody>
          <a:bodyPr wrap="square" rtlCol="0">
            <a:spAutoFit/>
          </a:bodyPr>
          <a:lstStyle/>
          <a:p>
            <a:pPr algn="ctr"/>
            <a:r>
              <a:rPr lang="en-GB" sz="1600" b="1" dirty="0" smtClean="0"/>
              <a:t>Lookup Value</a:t>
            </a:r>
            <a:endParaRPr lang="en-GB" sz="1600" b="1" dirty="0"/>
          </a:p>
        </p:txBody>
      </p:sp>
      <p:sp>
        <p:nvSpPr>
          <p:cNvPr id="19" name="TextBox 18"/>
          <p:cNvSpPr txBox="1"/>
          <p:nvPr/>
        </p:nvSpPr>
        <p:spPr>
          <a:xfrm>
            <a:off x="708480" y="4315445"/>
            <a:ext cx="845289" cy="584775"/>
          </a:xfrm>
          <a:prstGeom prst="rect">
            <a:avLst/>
          </a:prstGeom>
          <a:solidFill>
            <a:srgbClr val="FFFF00"/>
          </a:solidFill>
          <a:ln>
            <a:solidFill>
              <a:srgbClr val="7030A0"/>
            </a:solidFill>
          </a:ln>
        </p:spPr>
        <p:txBody>
          <a:bodyPr wrap="square" rtlCol="0">
            <a:spAutoFit/>
          </a:bodyPr>
          <a:lstStyle/>
          <a:p>
            <a:pPr algn="ctr"/>
            <a:r>
              <a:rPr lang="en-GB" sz="1600" b="1" dirty="0" smtClean="0"/>
              <a:t>Table Array</a:t>
            </a:r>
            <a:endParaRPr lang="en-GB" sz="1600" b="1" dirty="0"/>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36702" r="76773" b="57512"/>
          <a:stretch/>
        </p:blipFill>
        <p:spPr bwMode="auto">
          <a:xfrm>
            <a:off x="3903921" y="2362200"/>
            <a:ext cx="2831805" cy="44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36702" r="62122" b="57901"/>
          <a:stretch/>
        </p:blipFill>
        <p:spPr bwMode="auto">
          <a:xfrm>
            <a:off x="3870252" y="3305682"/>
            <a:ext cx="4618074" cy="41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3903921" y="3850575"/>
            <a:ext cx="5011479" cy="1723549"/>
          </a:xfrm>
          <a:prstGeom prst="rect">
            <a:avLst/>
          </a:prstGeom>
          <a:solidFill>
            <a:srgbClr val="FFFF00"/>
          </a:solidFill>
          <a:ln>
            <a:solidFill>
              <a:srgbClr val="7030A0"/>
            </a:solidFill>
          </a:ln>
        </p:spPr>
        <p:txBody>
          <a:bodyPr wrap="square" rtlCol="0">
            <a:spAutoFit/>
          </a:bodyPr>
          <a:lstStyle/>
          <a:p>
            <a:r>
              <a:rPr lang="en-GB" sz="1600" b="1" dirty="0" smtClean="0">
                <a:solidFill>
                  <a:srgbClr val="FF0000"/>
                </a:solidFill>
              </a:rPr>
              <a:t>Extract Functions:</a:t>
            </a:r>
            <a:endParaRPr lang="en-GB" sz="1600" b="1" dirty="0">
              <a:solidFill>
                <a:srgbClr val="FF0000"/>
              </a:solidFill>
            </a:endParaRPr>
          </a:p>
          <a:p>
            <a:r>
              <a:rPr lang="en-GB" sz="1600" b="1" dirty="0" smtClean="0">
                <a:solidFill>
                  <a:srgbClr val="FF0000"/>
                </a:solidFill>
              </a:rPr>
              <a:t>Left: </a:t>
            </a:r>
            <a:r>
              <a:rPr lang="en-GB" sz="1400" b="1" dirty="0" smtClean="0"/>
              <a:t>Returns the specified number of characters from the </a:t>
            </a:r>
            <a:r>
              <a:rPr lang="en-GB" sz="1400" b="1" dirty="0" smtClean="0">
                <a:solidFill>
                  <a:srgbClr val="FF0000"/>
                </a:solidFill>
              </a:rPr>
              <a:t>start</a:t>
            </a:r>
            <a:r>
              <a:rPr lang="en-GB" sz="1400" b="1" dirty="0" smtClean="0"/>
              <a:t> of a text string.</a:t>
            </a:r>
          </a:p>
          <a:p>
            <a:r>
              <a:rPr lang="en-GB" sz="1600" b="1" dirty="0" smtClean="0">
                <a:solidFill>
                  <a:srgbClr val="FF0000"/>
                </a:solidFill>
              </a:rPr>
              <a:t>Right: </a:t>
            </a:r>
            <a:r>
              <a:rPr lang="en-GB" sz="1400" b="1" dirty="0"/>
              <a:t>Returns the specified number of characters from the </a:t>
            </a:r>
            <a:r>
              <a:rPr lang="en-GB" sz="1400" b="1" dirty="0" smtClean="0">
                <a:solidFill>
                  <a:srgbClr val="FF0000"/>
                </a:solidFill>
              </a:rPr>
              <a:t>end</a:t>
            </a:r>
            <a:r>
              <a:rPr lang="en-GB" sz="1400" b="1" dirty="0" smtClean="0"/>
              <a:t> </a:t>
            </a:r>
            <a:r>
              <a:rPr lang="en-GB" sz="1400" b="1" dirty="0"/>
              <a:t>of a text string</a:t>
            </a:r>
            <a:r>
              <a:rPr lang="en-GB" sz="1400" b="1" dirty="0" smtClean="0"/>
              <a:t>.</a:t>
            </a:r>
            <a:endParaRPr lang="en-GB" sz="1600" b="1" dirty="0" smtClean="0"/>
          </a:p>
          <a:p>
            <a:r>
              <a:rPr lang="en-GB" sz="1600" b="1" dirty="0" smtClean="0">
                <a:solidFill>
                  <a:srgbClr val="FF0000"/>
                </a:solidFill>
              </a:rPr>
              <a:t>Mid: </a:t>
            </a:r>
            <a:r>
              <a:rPr lang="en-GB" sz="1400" b="1" dirty="0" smtClean="0"/>
              <a:t>Returns the character from the </a:t>
            </a:r>
            <a:r>
              <a:rPr lang="en-GB" sz="1400" b="1" dirty="0" smtClean="0">
                <a:solidFill>
                  <a:srgbClr val="FF0000"/>
                </a:solidFill>
              </a:rPr>
              <a:t>middle</a:t>
            </a:r>
            <a:r>
              <a:rPr lang="en-GB" sz="1400" b="1" dirty="0" smtClean="0"/>
              <a:t> of a text string, given a </a:t>
            </a:r>
            <a:r>
              <a:rPr lang="en-GB" sz="1400" b="1" dirty="0" smtClean="0">
                <a:solidFill>
                  <a:srgbClr val="FF0000"/>
                </a:solidFill>
              </a:rPr>
              <a:t>starting position </a:t>
            </a:r>
            <a:r>
              <a:rPr lang="en-GB" sz="1400" b="1" dirty="0" smtClean="0"/>
              <a:t>and </a:t>
            </a:r>
            <a:r>
              <a:rPr lang="en-GB" sz="1400" b="1" dirty="0" smtClean="0">
                <a:solidFill>
                  <a:srgbClr val="FF0000"/>
                </a:solidFill>
              </a:rPr>
              <a:t>length</a:t>
            </a:r>
            <a:r>
              <a:rPr lang="en-GB" sz="1400" b="1" dirty="0" smtClean="0"/>
              <a:t>.</a:t>
            </a:r>
            <a:endParaRPr lang="en-GB" sz="1400" b="1" dirty="0"/>
          </a:p>
        </p:txBody>
      </p:sp>
      <p:sp>
        <p:nvSpPr>
          <p:cNvPr id="30" name="TextBox 29"/>
          <p:cNvSpPr txBox="1"/>
          <p:nvPr/>
        </p:nvSpPr>
        <p:spPr>
          <a:xfrm>
            <a:off x="4114800" y="2895600"/>
            <a:ext cx="1759689" cy="261610"/>
          </a:xfrm>
          <a:prstGeom prst="rect">
            <a:avLst/>
          </a:prstGeom>
          <a:solidFill>
            <a:srgbClr val="FFFF00"/>
          </a:solidFill>
          <a:ln>
            <a:solidFill>
              <a:srgbClr val="7030A0"/>
            </a:solidFill>
          </a:ln>
        </p:spPr>
        <p:txBody>
          <a:bodyPr wrap="square" rtlCol="0">
            <a:spAutoFit/>
          </a:bodyPr>
          <a:lstStyle/>
          <a:p>
            <a:pPr algn="ctr"/>
            <a:r>
              <a:rPr lang="en-GB" sz="1100" b="1" dirty="0" smtClean="0"/>
              <a:t>Cell Reference for lookup</a:t>
            </a:r>
            <a:endParaRPr lang="en-GB" sz="1100" b="1" dirty="0"/>
          </a:p>
        </p:txBody>
      </p:sp>
      <p:sp>
        <p:nvSpPr>
          <p:cNvPr id="31" name="TextBox 30"/>
          <p:cNvSpPr txBox="1"/>
          <p:nvPr/>
        </p:nvSpPr>
        <p:spPr>
          <a:xfrm>
            <a:off x="6034804" y="2895600"/>
            <a:ext cx="2728195" cy="261610"/>
          </a:xfrm>
          <a:prstGeom prst="rect">
            <a:avLst/>
          </a:prstGeom>
          <a:solidFill>
            <a:srgbClr val="FFFF00"/>
          </a:solidFill>
          <a:ln>
            <a:solidFill>
              <a:srgbClr val="7030A0"/>
            </a:solidFill>
          </a:ln>
        </p:spPr>
        <p:txBody>
          <a:bodyPr wrap="square" rtlCol="0">
            <a:spAutoFit/>
          </a:bodyPr>
          <a:lstStyle/>
          <a:p>
            <a:pPr algn="ctr"/>
            <a:r>
              <a:rPr lang="en-GB" sz="1100" b="1" dirty="0" smtClean="0"/>
              <a:t>Number of Characters looking up from </a:t>
            </a:r>
            <a:r>
              <a:rPr lang="en-GB" sz="1100" b="1" dirty="0" smtClean="0">
                <a:solidFill>
                  <a:srgbClr val="FF0000"/>
                </a:solidFill>
              </a:rPr>
              <a:t>left</a:t>
            </a:r>
            <a:endParaRPr lang="en-GB" sz="1100" b="1" dirty="0">
              <a:solidFill>
                <a:srgbClr val="FF0000"/>
              </a:solidFill>
            </a:endParaRPr>
          </a:p>
        </p:txBody>
      </p:sp>
      <p:cxnSp>
        <p:nvCxnSpPr>
          <p:cNvPr id="6" name="Straight Arrow Connector 5"/>
          <p:cNvCxnSpPr/>
          <p:nvPr/>
        </p:nvCxnSpPr>
        <p:spPr>
          <a:xfrm flipV="1">
            <a:off x="5791200" y="2803153"/>
            <a:ext cx="0" cy="2232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6096000" y="2775444"/>
            <a:ext cx="0" cy="2232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328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851846"/>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Lookup Exam</a:t>
                      </a:r>
                      <a:r>
                        <a:rPr lang="en-GB" sz="1600" b="1" baseline="0" dirty="0" smtClean="0">
                          <a:solidFill>
                            <a:srgbClr val="FF0000"/>
                          </a:solidFill>
                        </a:rPr>
                        <a:t> Examples</a:t>
                      </a:r>
                      <a:endParaRPr lang="en-GB" sz="1600" b="1" dirty="0" smtClean="0">
                        <a:solidFill>
                          <a:srgbClr val="FF0000"/>
                        </a:solidFill>
                      </a:endParaRPr>
                    </a:p>
                  </a:txBody>
                  <a:tcPr marL="91436" marR="91436">
                    <a:solidFill>
                      <a:srgbClr val="FFFF00"/>
                    </a:solidFill>
                  </a:tcPr>
                </a:tc>
              </a:tr>
            </a:tbl>
          </a:graphicData>
        </a:graphic>
      </p:graphicFrame>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071" t="51984" r="18929" b="31548"/>
          <a:stretch/>
        </p:blipFill>
        <p:spPr bwMode="auto">
          <a:xfrm>
            <a:off x="776369" y="1524354"/>
            <a:ext cx="8039081" cy="1323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705" t="37784" r="18977" b="42330"/>
          <a:stretch/>
        </p:blipFill>
        <p:spPr bwMode="auto">
          <a:xfrm>
            <a:off x="776368" y="3048354"/>
            <a:ext cx="8039081" cy="1617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7976" t="45436" r="26429" b="45040"/>
          <a:stretch/>
        </p:blipFill>
        <p:spPr bwMode="auto">
          <a:xfrm>
            <a:off x="776370" y="4919265"/>
            <a:ext cx="8039080" cy="1007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9" name="Straight Connector 8"/>
          <p:cNvCxnSpPr/>
          <p:nvPr/>
        </p:nvCxnSpPr>
        <p:spPr>
          <a:xfrm>
            <a:off x="2438400" y="1776350"/>
            <a:ext cx="381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39000" y="1776350"/>
            <a:ext cx="11624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40318" y="2033650"/>
            <a:ext cx="44746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29139" y="2590800"/>
            <a:ext cx="39910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1995" y="2824501"/>
            <a:ext cx="11286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239000" y="3317175"/>
            <a:ext cx="8657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6370" y="3554681"/>
            <a:ext cx="36432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9259" y="3554681"/>
            <a:ext cx="37613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06186" y="5257800"/>
            <a:ext cx="47422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099465" y="5247905"/>
            <a:ext cx="15111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506186" y="5515100"/>
            <a:ext cx="12370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52800" y="5503225"/>
            <a:ext cx="12370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925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064" r="24638" b="12331"/>
          <a:stretch/>
        </p:blipFill>
        <p:spPr bwMode="auto">
          <a:xfrm>
            <a:off x="845490" y="2509575"/>
            <a:ext cx="5715401" cy="288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10920" y="1447800"/>
            <a:ext cx="2448272" cy="584775"/>
          </a:xfrm>
          <a:prstGeom prst="rect">
            <a:avLst/>
          </a:prstGeom>
          <a:solidFill>
            <a:srgbClr val="FFC000"/>
          </a:solidFill>
          <a:ln>
            <a:solidFill>
              <a:schemeClr val="tx1"/>
            </a:solidFill>
          </a:ln>
        </p:spPr>
        <p:txBody>
          <a:bodyPr wrap="square" rtlCol="0">
            <a:spAutoFit/>
          </a:bodyPr>
          <a:lstStyle/>
          <a:p>
            <a:pPr algn="ctr"/>
            <a:r>
              <a:rPr lang="en-GB" sz="1600" dirty="0">
                <a:latin typeface="Arial" charset="0"/>
                <a:cs typeface="Arial" charset="0"/>
              </a:rPr>
              <a:t>Text formatting including alignment and </a:t>
            </a:r>
            <a:r>
              <a:rPr lang="en-GB" sz="1600" dirty="0" smtClean="0">
                <a:latin typeface="Arial" charset="0"/>
                <a:cs typeface="Arial" charset="0"/>
              </a:rPr>
              <a:t>wrapping</a:t>
            </a:r>
            <a:r>
              <a:rPr lang="en-GB" sz="1600" dirty="0" smtClean="0"/>
              <a:t>.</a:t>
            </a:r>
            <a:endParaRPr lang="en-GB" sz="1600" dirty="0">
              <a:latin typeface="Arial" charset="0"/>
              <a:cs typeface="Arial" charset="0"/>
            </a:endParaRPr>
          </a:p>
        </p:txBody>
      </p:sp>
      <p:sp>
        <p:nvSpPr>
          <p:cNvPr id="7" name="TextBox 6"/>
          <p:cNvSpPr txBox="1"/>
          <p:nvPr/>
        </p:nvSpPr>
        <p:spPr>
          <a:xfrm>
            <a:off x="3140793" y="2509575"/>
            <a:ext cx="1503784" cy="338554"/>
          </a:xfrm>
          <a:prstGeom prst="rect">
            <a:avLst/>
          </a:prstGeom>
          <a:solidFill>
            <a:srgbClr val="FFC000"/>
          </a:solidFill>
          <a:ln>
            <a:solidFill>
              <a:schemeClr val="tx1"/>
            </a:solidFill>
          </a:ln>
        </p:spPr>
        <p:txBody>
          <a:bodyPr wrap="square" rtlCol="0">
            <a:spAutoFit/>
          </a:bodyPr>
          <a:lstStyle/>
          <a:p>
            <a:pPr algn="ctr"/>
            <a:r>
              <a:rPr lang="en-GB" sz="1600" dirty="0" smtClean="0">
                <a:latin typeface="Arial" charset="0"/>
                <a:cs typeface="Arial" charset="0"/>
              </a:rPr>
              <a:t>Merging Cells</a:t>
            </a:r>
            <a:endParaRPr lang="en-GB" sz="1600" dirty="0">
              <a:latin typeface="Arial" charset="0"/>
              <a:cs typeface="Arial" charset="0"/>
            </a:endParaRPr>
          </a:p>
        </p:txBody>
      </p:sp>
      <p:sp>
        <p:nvSpPr>
          <p:cNvPr id="8" name="TextBox 7"/>
          <p:cNvSpPr txBox="1"/>
          <p:nvPr/>
        </p:nvSpPr>
        <p:spPr>
          <a:xfrm>
            <a:off x="6120416" y="4623159"/>
            <a:ext cx="1503784" cy="584775"/>
          </a:xfrm>
          <a:prstGeom prst="rect">
            <a:avLst/>
          </a:prstGeom>
          <a:solidFill>
            <a:srgbClr val="FFC000"/>
          </a:solidFill>
          <a:ln>
            <a:solidFill>
              <a:schemeClr val="tx1"/>
            </a:solidFill>
          </a:ln>
        </p:spPr>
        <p:txBody>
          <a:bodyPr wrap="square" rtlCol="0">
            <a:spAutoFit/>
          </a:bodyPr>
          <a:lstStyle/>
          <a:p>
            <a:pPr algn="ctr"/>
            <a:r>
              <a:rPr lang="en-GB" sz="1600" dirty="0" smtClean="0">
                <a:latin typeface="Arial" charset="0"/>
                <a:cs typeface="Arial" charset="0"/>
              </a:rPr>
              <a:t>Borders and Shading</a:t>
            </a:r>
            <a:endParaRPr lang="en-GB" sz="1600" dirty="0">
              <a:latin typeface="Arial" charset="0"/>
              <a:cs typeface="Arial" charset="0"/>
            </a:endParaRPr>
          </a:p>
        </p:txBody>
      </p:sp>
      <p:sp>
        <p:nvSpPr>
          <p:cNvPr id="9" name="TextBox 8"/>
          <p:cNvSpPr txBox="1"/>
          <p:nvPr/>
        </p:nvSpPr>
        <p:spPr>
          <a:xfrm>
            <a:off x="692521" y="1504620"/>
            <a:ext cx="1503784" cy="830997"/>
          </a:xfrm>
          <a:prstGeom prst="rect">
            <a:avLst/>
          </a:prstGeom>
          <a:solidFill>
            <a:srgbClr val="FFC000"/>
          </a:solidFill>
          <a:ln>
            <a:solidFill>
              <a:schemeClr val="tx1"/>
            </a:solidFill>
          </a:ln>
        </p:spPr>
        <p:txBody>
          <a:bodyPr wrap="square" rtlCol="0">
            <a:spAutoFit/>
          </a:bodyPr>
          <a:lstStyle/>
          <a:p>
            <a:pPr algn="ctr"/>
            <a:r>
              <a:rPr lang="en-GB" sz="1600" dirty="0">
                <a:latin typeface="Arial" charset="0"/>
                <a:cs typeface="Arial" charset="0"/>
              </a:rPr>
              <a:t>Adjusting Column and Rows</a:t>
            </a:r>
          </a:p>
        </p:txBody>
      </p:sp>
      <p:sp>
        <p:nvSpPr>
          <p:cNvPr id="10" name="TextBox 9"/>
          <p:cNvSpPr txBox="1"/>
          <p:nvPr/>
        </p:nvSpPr>
        <p:spPr>
          <a:xfrm>
            <a:off x="3002486" y="5517525"/>
            <a:ext cx="1503784" cy="338554"/>
          </a:xfrm>
          <a:prstGeom prst="rect">
            <a:avLst/>
          </a:prstGeom>
          <a:solidFill>
            <a:srgbClr val="FFC000"/>
          </a:solidFill>
          <a:ln>
            <a:solidFill>
              <a:schemeClr val="tx1"/>
            </a:solidFill>
          </a:ln>
        </p:spPr>
        <p:txBody>
          <a:bodyPr wrap="square" rtlCol="0">
            <a:spAutoFit/>
          </a:bodyPr>
          <a:lstStyle/>
          <a:p>
            <a:pPr algn="ctr"/>
            <a:r>
              <a:rPr lang="en-GB" sz="1600" dirty="0" smtClean="0">
                <a:latin typeface="Arial" charset="0"/>
                <a:cs typeface="Arial" charset="0"/>
              </a:rPr>
              <a:t>Currency</a:t>
            </a:r>
            <a:endParaRPr lang="en-GB" sz="1600" dirty="0">
              <a:latin typeface="Arial" charset="0"/>
              <a:cs typeface="Arial" charset="0"/>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953" t="10070" r="71348" b="60063"/>
          <a:stretch/>
        </p:blipFill>
        <p:spPr bwMode="auto">
          <a:xfrm>
            <a:off x="7705689" y="4625344"/>
            <a:ext cx="1326249" cy="1903566"/>
          </a:xfrm>
          <a:prstGeom prst="rect">
            <a:avLst/>
          </a:prstGeom>
          <a:noFill/>
          <a:ln w="9525">
            <a:solidFill>
              <a:schemeClr val="tx1">
                <a:alpha val="96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7006" t="34295" r="61018" b="21730"/>
          <a:stretch/>
        </p:blipFill>
        <p:spPr bwMode="auto">
          <a:xfrm>
            <a:off x="6610920" y="2135529"/>
            <a:ext cx="2030998" cy="2284875"/>
          </a:xfrm>
          <a:prstGeom prst="rect">
            <a:avLst/>
          </a:prstGeom>
          <a:noFill/>
          <a:ln w="9525">
            <a:solidFill>
              <a:schemeClr val="tx1">
                <a:alpha val="96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5318" t="10341" r="39278" b="72356"/>
          <a:stretch/>
        </p:blipFill>
        <p:spPr bwMode="auto">
          <a:xfrm>
            <a:off x="4669656" y="5370308"/>
            <a:ext cx="1359529" cy="858539"/>
          </a:xfrm>
          <a:prstGeom prst="rect">
            <a:avLst/>
          </a:prstGeom>
          <a:noFill/>
          <a:ln w="9525">
            <a:solidFill>
              <a:schemeClr val="tx1">
                <a:alpha val="96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0644" t="11138" r="65497" b="64555"/>
          <a:stretch/>
        </p:blipFill>
        <p:spPr bwMode="auto">
          <a:xfrm>
            <a:off x="6381153" y="5326243"/>
            <a:ext cx="1210775" cy="1193906"/>
          </a:xfrm>
          <a:prstGeom prst="rect">
            <a:avLst/>
          </a:prstGeom>
          <a:noFill/>
          <a:ln w="9525">
            <a:solidFill>
              <a:schemeClr val="tx1">
                <a:alpha val="96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 t="17068" r="64626" b="73269"/>
          <a:stretch/>
        </p:blipFill>
        <p:spPr bwMode="auto">
          <a:xfrm>
            <a:off x="3644849" y="1485234"/>
            <a:ext cx="2831689" cy="434885"/>
          </a:xfrm>
          <a:prstGeom prst="rect">
            <a:avLst/>
          </a:prstGeom>
          <a:noFill/>
          <a:ln w="9525">
            <a:solidFill>
              <a:schemeClr val="tx1">
                <a:alpha val="98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8"/>
          <p:cNvPicPr>
            <a:picLocks noChangeAspect="1" noChangeArrowheads="1"/>
          </p:cNvPicPr>
          <p:nvPr/>
        </p:nvPicPr>
        <p:blipFill rotWithShape="1">
          <a:blip r:embed="rId9">
            <a:extLst>
              <a:ext uri="{28A0092B-C50C-407E-A947-70E740481C1C}">
                <a14:useLocalDpi xmlns:a14="http://schemas.microsoft.com/office/drawing/2010/main" val="0"/>
              </a:ext>
            </a:extLst>
          </a:blip>
          <a:srcRect t="38592" r="87662" b="45816"/>
          <a:stretch/>
        </p:blipFill>
        <p:spPr bwMode="auto">
          <a:xfrm>
            <a:off x="2348705" y="1447800"/>
            <a:ext cx="1249621" cy="887817"/>
          </a:xfrm>
          <a:prstGeom prst="rect">
            <a:avLst/>
          </a:prstGeom>
          <a:noFill/>
          <a:ln w="9525">
            <a:solidFill>
              <a:schemeClr val="tx1">
                <a:alpha val="98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9"/>
          <p:cNvPicPr>
            <a:picLocks noChangeAspect="1" noChangeArrowheads="1"/>
          </p:cNvPicPr>
          <p:nvPr/>
        </p:nvPicPr>
        <p:blipFill rotWithShape="1">
          <a:blip r:embed="rId10">
            <a:extLst>
              <a:ext uri="{28A0092B-C50C-407E-A947-70E740481C1C}">
                <a14:useLocalDpi xmlns:a14="http://schemas.microsoft.com/office/drawing/2010/main" val="0"/>
              </a:ext>
            </a:extLst>
          </a:blip>
          <a:srcRect l="36539" t="11334" r="52205" b="80491"/>
          <a:stretch/>
        </p:blipFill>
        <p:spPr bwMode="auto">
          <a:xfrm>
            <a:off x="4743455" y="2379842"/>
            <a:ext cx="1464559" cy="598019"/>
          </a:xfrm>
          <a:prstGeom prst="rect">
            <a:avLst/>
          </a:prstGeom>
          <a:noFill/>
          <a:ln w="9525">
            <a:solidFill>
              <a:schemeClr val="tx1">
                <a:alpha val="96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Arrow Connector 18"/>
          <p:cNvCxnSpPr/>
          <p:nvPr/>
        </p:nvCxnSpPr>
        <p:spPr>
          <a:xfrm>
            <a:off x="1718171" y="2379843"/>
            <a:ext cx="186829" cy="197423"/>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2033438" y="2577266"/>
            <a:ext cx="1107356" cy="512512"/>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5795158" y="2135529"/>
            <a:ext cx="1029458" cy="1155376"/>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V="1">
            <a:off x="4460833" y="4576617"/>
            <a:ext cx="90874" cy="940908"/>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flipV="1">
            <a:off x="5795158" y="4420404"/>
            <a:ext cx="325259" cy="38911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graphicFrame>
        <p:nvGraphicFramePr>
          <p:cNvPr id="24" name="Table 23"/>
          <p:cNvGraphicFramePr>
            <a:graphicFrameLocks noGrp="1"/>
          </p:cNvGraphicFramePr>
          <p:nvPr>
            <p:extLst>
              <p:ext uri="{D42A27DB-BD31-4B8C-83A1-F6EECF244321}">
                <p14:modId xmlns:p14="http://schemas.microsoft.com/office/powerpoint/2010/main" val="1895480710"/>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Formatting</a:t>
                      </a:r>
                    </a:p>
                  </a:txBody>
                  <a:tcPr marL="91436" marR="91436">
                    <a:solidFill>
                      <a:srgbClr val="FFFF00"/>
                    </a:solidFill>
                  </a:tcPr>
                </a:tc>
              </a:tr>
            </a:tbl>
          </a:graphicData>
        </a:graphic>
      </p:graphicFrame>
    </p:spTree>
    <p:extLst>
      <p:ext uri="{BB962C8B-B14F-4D97-AF65-F5344CB8AC3E}">
        <p14:creationId xmlns:p14="http://schemas.microsoft.com/office/powerpoint/2010/main" val="3381198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23333223"/>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Lookup Exam</a:t>
                      </a:r>
                      <a:r>
                        <a:rPr lang="en-GB" sz="1600" b="1" baseline="0" dirty="0" smtClean="0">
                          <a:solidFill>
                            <a:srgbClr val="FF0000"/>
                          </a:solidFill>
                        </a:rPr>
                        <a:t> Examples</a:t>
                      </a:r>
                      <a:endParaRPr lang="en-GB" sz="1600" b="1" dirty="0" smtClean="0">
                        <a:solidFill>
                          <a:srgbClr val="FF0000"/>
                        </a:solidFill>
                      </a:endParaRPr>
                    </a:p>
                  </a:txBody>
                  <a:tcPr marL="91436" marR="91436">
                    <a:solidFill>
                      <a:srgbClr val="FFFF00"/>
                    </a:solidFill>
                  </a:tcPr>
                </a:tc>
              </a:tr>
            </a:tbl>
          </a:graphicData>
        </a:graphic>
      </p:graphicFrame>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05" t="34524" r="18690" b="43452"/>
          <a:stretch/>
        </p:blipFill>
        <p:spPr bwMode="auto">
          <a:xfrm>
            <a:off x="778495" y="1524000"/>
            <a:ext cx="8136904" cy="1669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476" t="56151" r="21667" b="23810"/>
          <a:stretch/>
        </p:blipFill>
        <p:spPr bwMode="auto">
          <a:xfrm>
            <a:off x="778496" y="3429000"/>
            <a:ext cx="8136904" cy="1691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5" name="Straight Connector 4"/>
          <p:cNvCxnSpPr/>
          <p:nvPr/>
        </p:nvCxnSpPr>
        <p:spPr>
          <a:xfrm>
            <a:off x="1506186" y="1828800"/>
            <a:ext cx="41326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46711" y="2104900"/>
            <a:ext cx="131321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57600" y="2104900"/>
            <a:ext cx="5181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44831" y="3698175"/>
            <a:ext cx="57941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77200" y="3698175"/>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29292" y="3936671"/>
            <a:ext cx="21306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41915" y="3936671"/>
            <a:ext cx="38876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531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53532822"/>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Nested Functions</a:t>
                      </a:r>
                    </a:p>
                  </a:txBody>
                  <a:tcPr marL="91436" marR="91436">
                    <a:solidFill>
                      <a:srgbClr val="FFFF00"/>
                    </a:solidFill>
                  </a:tcPr>
                </a:tc>
              </a:tr>
            </a:tbl>
          </a:graphicData>
        </a:graphic>
      </p:graphicFrame>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85" t="35443" r="50098" b="59313"/>
          <a:stretch/>
        </p:blipFill>
        <p:spPr bwMode="auto">
          <a:xfrm>
            <a:off x="685800" y="3124200"/>
            <a:ext cx="8153400" cy="77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64" t="31856" r="23883" b="52566"/>
          <a:stretch/>
        </p:blipFill>
        <p:spPr bwMode="auto">
          <a:xfrm>
            <a:off x="754748" y="1905000"/>
            <a:ext cx="8015504" cy="113958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245" t="71222" r="24617" b="22248"/>
          <a:stretch/>
        </p:blipFill>
        <p:spPr bwMode="auto">
          <a:xfrm>
            <a:off x="685801" y="1371600"/>
            <a:ext cx="8305800" cy="47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90" t="35682" r="17345" b="59515"/>
          <a:stretch/>
        </p:blipFill>
        <p:spPr bwMode="auto">
          <a:xfrm>
            <a:off x="643967" y="5151349"/>
            <a:ext cx="8184252" cy="71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674" t="51280" r="23673" b="40159"/>
          <a:stretch/>
        </p:blipFill>
        <p:spPr bwMode="auto">
          <a:xfrm>
            <a:off x="657368" y="4433105"/>
            <a:ext cx="8108051" cy="64343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Connector 2"/>
          <p:cNvCxnSpPr/>
          <p:nvPr/>
        </p:nvCxnSpPr>
        <p:spPr>
          <a:xfrm>
            <a:off x="2417255" y="3902711"/>
            <a:ext cx="5943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085833" y="5867400"/>
            <a:ext cx="5943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85950" y="3974068"/>
            <a:ext cx="1675903" cy="369332"/>
          </a:xfrm>
          <a:prstGeom prst="rect">
            <a:avLst/>
          </a:prstGeom>
          <a:solidFill>
            <a:srgbClr val="92D050"/>
          </a:solidFill>
        </p:spPr>
        <p:txBody>
          <a:bodyPr wrap="square" rtlCol="0">
            <a:spAutoFit/>
          </a:bodyPr>
          <a:lstStyle/>
          <a:p>
            <a:pPr algn="ctr"/>
            <a:r>
              <a:rPr lang="en-GB" b="1" dirty="0" smtClean="0">
                <a:solidFill>
                  <a:schemeClr val="bg1"/>
                </a:solidFill>
              </a:rPr>
              <a:t>True</a:t>
            </a:r>
            <a:endParaRPr lang="en-GB" b="1" dirty="0">
              <a:solidFill>
                <a:schemeClr val="bg1"/>
              </a:solidFill>
            </a:endParaRPr>
          </a:p>
        </p:txBody>
      </p:sp>
      <p:sp>
        <p:nvSpPr>
          <p:cNvPr id="23" name="TextBox 22"/>
          <p:cNvSpPr txBox="1"/>
          <p:nvPr/>
        </p:nvSpPr>
        <p:spPr>
          <a:xfrm>
            <a:off x="3873441" y="5996212"/>
            <a:ext cx="1675903" cy="369332"/>
          </a:xfrm>
          <a:prstGeom prst="rect">
            <a:avLst/>
          </a:prstGeom>
          <a:solidFill>
            <a:srgbClr val="92D050"/>
          </a:solidFill>
        </p:spPr>
        <p:txBody>
          <a:bodyPr wrap="square" rtlCol="0">
            <a:spAutoFit/>
          </a:bodyPr>
          <a:lstStyle/>
          <a:p>
            <a:pPr algn="ctr"/>
            <a:r>
              <a:rPr lang="en-GB" b="1" dirty="0" smtClean="0">
                <a:solidFill>
                  <a:schemeClr val="bg1"/>
                </a:solidFill>
              </a:rPr>
              <a:t>True</a:t>
            </a:r>
            <a:endParaRPr lang="en-GB" b="1" dirty="0">
              <a:solidFill>
                <a:schemeClr val="bg1"/>
              </a:solidFill>
            </a:endParaRPr>
          </a:p>
        </p:txBody>
      </p:sp>
      <p:sp>
        <p:nvSpPr>
          <p:cNvPr id="26" name="TextBox 25"/>
          <p:cNvSpPr txBox="1"/>
          <p:nvPr/>
        </p:nvSpPr>
        <p:spPr>
          <a:xfrm>
            <a:off x="8191199" y="6120600"/>
            <a:ext cx="685054" cy="369332"/>
          </a:xfrm>
          <a:prstGeom prst="rect">
            <a:avLst/>
          </a:prstGeom>
          <a:solidFill>
            <a:srgbClr val="FF0000"/>
          </a:solidFill>
        </p:spPr>
        <p:txBody>
          <a:bodyPr wrap="square" rtlCol="0">
            <a:spAutoFit/>
          </a:bodyPr>
          <a:lstStyle/>
          <a:p>
            <a:pPr algn="ctr"/>
            <a:r>
              <a:rPr lang="en-GB" b="1" dirty="0" smtClean="0">
                <a:solidFill>
                  <a:schemeClr val="bg1"/>
                </a:solidFill>
              </a:rPr>
              <a:t>False</a:t>
            </a:r>
            <a:endParaRPr lang="en-GB" b="1" dirty="0">
              <a:solidFill>
                <a:schemeClr val="bg1"/>
              </a:solidFill>
            </a:endParaRPr>
          </a:p>
        </p:txBody>
      </p:sp>
      <p:sp>
        <p:nvSpPr>
          <p:cNvPr id="27" name="TextBox 26"/>
          <p:cNvSpPr txBox="1"/>
          <p:nvPr/>
        </p:nvSpPr>
        <p:spPr>
          <a:xfrm>
            <a:off x="8319911" y="3974068"/>
            <a:ext cx="685054" cy="369332"/>
          </a:xfrm>
          <a:prstGeom prst="rect">
            <a:avLst/>
          </a:prstGeom>
          <a:solidFill>
            <a:srgbClr val="FF0000"/>
          </a:solidFill>
        </p:spPr>
        <p:txBody>
          <a:bodyPr wrap="square" rtlCol="0">
            <a:spAutoFit/>
          </a:bodyPr>
          <a:lstStyle/>
          <a:p>
            <a:pPr algn="ctr"/>
            <a:r>
              <a:rPr lang="en-GB" b="1" dirty="0" smtClean="0">
                <a:solidFill>
                  <a:schemeClr val="bg1"/>
                </a:solidFill>
              </a:rPr>
              <a:t>False</a:t>
            </a:r>
            <a:endParaRPr lang="en-GB" b="1" dirty="0">
              <a:solidFill>
                <a:schemeClr val="bg1"/>
              </a:solidFill>
            </a:endParaRPr>
          </a:p>
        </p:txBody>
      </p:sp>
      <p:cxnSp>
        <p:nvCxnSpPr>
          <p:cNvPr id="24" name="Straight Connector 23"/>
          <p:cNvCxnSpPr/>
          <p:nvPr/>
        </p:nvCxnSpPr>
        <p:spPr>
          <a:xfrm>
            <a:off x="8360855" y="3901738"/>
            <a:ext cx="3425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48647" y="5926424"/>
            <a:ext cx="3425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8200" y="3902711"/>
            <a:ext cx="1481670" cy="369332"/>
          </a:xfrm>
          <a:prstGeom prst="rect">
            <a:avLst/>
          </a:prstGeom>
          <a:solidFill>
            <a:schemeClr val="accent1"/>
          </a:solidFill>
        </p:spPr>
        <p:txBody>
          <a:bodyPr wrap="square" rtlCol="0">
            <a:spAutoFit/>
          </a:bodyPr>
          <a:lstStyle/>
          <a:p>
            <a:pPr algn="ctr"/>
            <a:r>
              <a:rPr lang="en-GB" b="1" dirty="0" smtClean="0">
                <a:solidFill>
                  <a:schemeClr val="bg1"/>
                </a:solidFill>
              </a:rPr>
              <a:t>Logical Test</a:t>
            </a:r>
            <a:endParaRPr lang="en-GB" b="1" dirty="0">
              <a:solidFill>
                <a:schemeClr val="bg1"/>
              </a:solidFill>
            </a:endParaRPr>
          </a:p>
        </p:txBody>
      </p:sp>
      <p:sp>
        <p:nvSpPr>
          <p:cNvPr id="32" name="TextBox 31"/>
          <p:cNvSpPr txBox="1"/>
          <p:nvPr/>
        </p:nvSpPr>
        <p:spPr>
          <a:xfrm>
            <a:off x="632595" y="5926424"/>
            <a:ext cx="1348605" cy="369332"/>
          </a:xfrm>
          <a:prstGeom prst="rect">
            <a:avLst/>
          </a:prstGeom>
          <a:solidFill>
            <a:schemeClr val="accent1"/>
          </a:solidFill>
        </p:spPr>
        <p:txBody>
          <a:bodyPr wrap="square" rtlCol="0">
            <a:spAutoFit/>
          </a:bodyPr>
          <a:lstStyle/>
          <a:p>
            <a:pPr algn="ctr"/>
            <a:r>
              <a:rPr lang="en-GB" b="1" dirty="0" smtClean="0">
                <a:solidFill>
                  <a:schemeClr val="bg1"/>
                </a:solidFill>
              </a:rPr>
              <a:t>Logical Test</a:t>
            </a:r>
            <a:endParaRPr lang="en-GB" b="1" dirty="0">
              <a:solidFill>
                <a:schemeClr val="bg1"/>
              </a:solidFill>
            </a:endParaRPr>
          </a:p>
        </p:txBody>
      </p:sp>
    </p:spTree>
    <p:extLst>
      <p:ext uri="{BB962C8B-B14F-4D97-AF65-F5344CB8AC3E}">
        <p14:creationId xmlns:p14="http://schemas.microsoft.com/office/powerpoint/2010/main" val="348553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32105242"/>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Sorting Data</a:t>
                      </a:r>
                    </a:p>
                  </a:txBody>
                  <a:tcPr marL="91436" marR="91436">
                    <a:solidFill>
                      <a:srgbClr val="FFFF00"/>
                    </a:solidFill>
                  </a:tcPr>
                </a:tc>
              </a:tr>
            </a:tbl>
          </a:graphicData>
        </a:graphic>
      </p:graphicFrame>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00" t="5924" r="-873" b="20382"/>
          <a:stretch/>
        </p:blipFill>
        <p:spPr bwMode="auto">
          <a:xfrm>
            <a:off x="697173" y="2275431"/>
            <a:ext cx="4876800" cy="21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5944" t="29804" r="20839" b="50980"/>
          <a:stretch/>
        </p:blipFill>
        <p:spPr bwMode="auto">
          <a:xfrm>
            <a:off x="697173" y="4646114"/>
            <a:ext cx="4865427" cy="121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7938" t="29617" r="64475" b="22248"/>
          <a:stretch/>
        </p:blipFill>
        <p:spPr bwMode="auto">
          <a:xfrm>
            <a:off x="5857951" y="3783570"/>
            <a:ext cx="2940484" cy="2884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83501" t="5924" r="-244" b="75413"/>
          <a:stretch/>
        </p:blipFill>
        <p:spPr bwMode="auto">
          <a:xfrm>
            <a:off x="6477000" y="1592807"/>
            <a:ext cx="2178484" cy="136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7173" y="1447800"/>
            <a:ext cx="5551227" cy="646331"/>
          </a:xfrm>
          <a:prstGeom prst="rect">
            <a:avLst/>
          </a:prstGeom>
          <a:solidFill>
            <a:schemeClr val="bg1">
              <a:lumMod val="95000"/>
            </a:schemeClr>
          </a:solidFill>
        </p:spPr>
        <p:txBody>
          <a:bodyPr wrap="square" rtlCol="0">
            <a:spAutoFit/>
          </a:bodyPr>
          <a:lstStyle/>
          <a:p>
            <a:r>
              <a:rPr lang="en-GB" dirty="0" smtClean="0"/>
              <a:t>Custom sort dialog box which enables sorting by multiple columns or rows.</a:t>
            </a:r>
            <a:endParaRPr lang="en-GB" dirty="0"/>
          </a:p>
        </p:txBody>
      </p:sp>
      <p:sp>
        <p:nvSpPr>
          <p:cNvPr id="13" name="TextBox 12"/>
          <p:cNvSpPr txBox="1"/>
          <p:nvPr/>
        </p:nvSpPr>
        <p:spPr>
          <a:xfrm>
            <a:off x="2438400" y="3850575"/>
            <a:ext cx="1811079" cy="338554"/>
          </a:xfrm>
          <a:prstGeom prst="rect">
            <a:avLst/>
          </a:prstGeom>
          <a:solidFill>
            <a:srgbClr val="FFFF00"/>
          </a:solidFill>
          <a:ln>
            <a:solidFill>
              <a:srgbClr val="7030A0"/>
            </a:solidFill>
          </a:ln>
        </p:spPr>
        <p:txBody>
          <a:bodyPr wrap="square" rtlCol="0">
            <a:spAutoFit/>
          </a:bodyPr>
          <a:lstStyle/>
          <a:p>
            <a:r>
              <a:rPr lang="en-GB" sz="1600" b="1" dirty="0" smtClean="0">
                <a:solidFill>
                  <a:srgbClr val="FF0000"/>
                </a:solidFill>
              </a:rPr>
              <a:t>1) Select the Table</a:t>
            </a:r>
            <a:endParaRPr lang="en-GB" sz="1400" b="1" dirty="0"/>
          </a:p>
        </p:txBody>
      </p:sp>
      <p:sp>
        <p:nvSpPr>
          <p:cNvPr id="14" name="TextBox 13"/>
          <p:cNvSpPr txBox="1"/>
          <p:nvPr/>
        </p:nvSpPr>
        <p:spPr>
          <a:xfrm>
            <a:off x="6277890" y="3096694"/>
            <a:ext cx="2377594" cy="584775"/>
          </a:xfrm>
          <a:prstGeom prst="rect">
            <a:avLst/>
          </a:prstGeom>
          <a:solidFill>
            <a:srgbClr val="FFFF00"/>
          </a:solidFill>
          <a:ln>
            <a:solidFill>
              <a:srgbClr val="7030A0"/>
            </a:solidFill>
          </a:ln>
        </p:spPr>
        <p:txBody>
          <a:bodyPr wrap="square" rtlCol="0">
            <a:spAutoFit/>
          </a:bodyPr>
          <a:lstStyle/>
          <a:p>
            <a:r>
              <a:rPr lang="en-GB" sz="1600" b="1" dirty="0" smtClean="0">
                <a:solidFill>
                  <a:srgbClr val="FF0000"/>
                </a:solidFill>
              </a:rPr>
              <a:t>2) Click on Sort &amp; Filter </a:t>
            </a:r>
          </a:p>
          <a:p>
            <a:r>
              <a:rPr lang="en-GB" sz="1600" b="1" dirty="0" smtClean="0">
                <a:solidFill>
                  <a:srgbClr val="FF0000"/>
                </a:solidFill>
              </a:rPr>
              <a:t>&gt;&gt;  Custom Sort</a:t>
            </a:r>
            <a:endParaRPr lang="en-GB" sz="1400" b="1" dirty="0"/>
          </a:p>
        </p:txBody>
      </p:sp>
      <p:sp>
        <p:nvSpPr>
          <p:cNvPr id="15" name="TextBox 14"/>
          <p:cNvSpPr txBox="1"/>
          <p:nvPr/>
        </p:nvSpPr>
        <p:spPr>
          <a:xfrm>
            <a:off x="702198" y="6016957"/>
            <a:ext cx="2094337" cy="338554"/>
          </a:xfrm>
          <a:prstGeom prst="rect">
            <a:avLst/>
          </a:prstGeom>
          <a:solidFill>
            <a:srgbClr val="FFFF00"/>
          </a:solidFill>
          <a:ln>
            <a:solidFill>
              <a:srgbClr val="7030A0"/>
            </a:solidFill>
          </a:ln>
        </p:spPr>
        <p:txBody>
          <a:bodyPr wrap="square" rtlCol="0">
            <a:spAutoFit/>
          </a:bodyPr>
          <a:lstStyle/>
          <a:p>
            <a:r>
              <a:rPr lang="en-GB" sz="1600" b="1" dirty="0" smtClean="0">
                <a:solidFill>
                  <a:srgbClr val="FF0000"/>
                </a:solidFill>
              </a:rPr>
              <a:t>3) Select sort criteria</a:t>
            </a:r>
            <a:endParaRPr lang="en-GB" sz="1400" b="1" dirty="0"/>
          </a:p>
        </p:txBody>
      </p:sp>
      <p:sp>
        <p:nvSpPr>
          <p:cNvPr id="6" name="Rectangle 5"/>
          <p:cNvSpPr/>
          <p:nvPr/>
        </p:nvSpPr>
        <p:spPr>
          <a:xfrm>
            <a:off x="697173" y="4876800"/>
            <a:ext cx="826827" cy="349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2372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93299035"/>
              </p:ext>
            </p:extLst>
          </p:nvPr>
        </p:nvGraphicFramePr>
        <p:xfrm>
          <a:off x="762000" y="4482036"/>
          <a:ext cx="8229600" cy="1878189"/>
        </p:xfrm>
        <a:graphic>
          <a:graphicData uri="http://schemas.openxmlformats.org/drawingml/2006/table">
            <a:tbl>
              <a:tblPr firstRow="1" firstCol="1" bandRow="1">
                <a:tableStyleId>{00A15C55-8517-42AA-B614-E9B94910E393}</a:tableStyleId>
              </a:tblPr>
              <a:tblGrid>
                <a:gridCol w="898007"/>
                <a:gridCol w="1311793"/>
                <a:gridCol w="1371600"/>
                <a:gridCol w="1676400"/>
                <a:gridCol w="1667056"/>
                <a:gridCol w="1304744"/>
              </a:tblGrid>
              <a:tr h="475340">
                <a:tc gridSpan="3">
                  <a:txBody>
                    <a:bodyPr/>
                    <a:lstStyle/>
                    <a:p>
                      <a:pPr algn="ctr">
                        <a:lnSpc>
                          <a:spcPct val="115000"/>
                        </a:lnSpc>
                        <a:spcAft>
                          <a:spcPts val="0"/>
                        </a:spcAft>
                      </a:pPr>
                      <a:r>
                        <a:rPr lang="en-GB" sz="2800" dirty="0">
                          <a:effectLst/>
                        </a:rPr>
                        <a:t>Input</a:t>
                      </a:r>
                      <a:endParaRPr lang="en-GB" sz="2400" dirty="0">
                        <a:effectLst/>
                        <a:latin typeface="Calibri"/>
                        <a:ea typeface="Times New Roman"/>
                        <a:cs typeface="Times New Roman"/>
                      </a:endParaRPr>
                    </a:p>
                  </a:txBody>
                  <a:tcPr marL="68580" marR="68580" marT="0" marB="0"/>
                </a:tc>
                <a:tc hMerge="1">
                  <a:txBody>
                    <a:bodyPr/>
                    <a:lstStyle/>
                    <a:p>
                      <a:endParaRPr lang="en-GB"/>
                    </a:p>
                  </a:txBody>
                  <a:tcPr/>
                </a:tc>
                <a:tc hMerge="1">
                  <a:txBody>
                    <a:bodyPr/>
                    <a:lstStyle/>
                    <a:p>
                      <a:pPr algn="ctr">
                        <a:lnSpc>
                          <a:spcPct val="115000"/>
                        </a:lnSpc>
                        <a:spcAft>
                          <a:spcPts val="0"/>
                        </a:spcAft>
                      </a:pPr>
                      <a:endParaRPr lang="en-GB" sz="2800" dirty="0">
                        <a:effectLst/>
                        <a:latin typeface="Calibri"/>
                        <a:ea typeface="Times New Roman"/>
                        <a:cs typeface="Times New Roman"/>
                      </a:endParaRPr>
                    </a:p>
                  </a:txBody>
                  <a:tcPr marL="68580" marR="68580" marT="0" marB="0"/>
                </a:tc>
                <a:tc gridSpan="3">
                  <a:txBody>
                    <a:bodyPr/>
                    <a:lstStyle/>
                    <a:p>
                      <a:pPr algn="ctr">
                        <a:lnSpc>
                          <a:spcPct val="115000"/>
                        </a:lnSpc>
                        <a:spcAft>
                          <a:spcPts val="0"/>
                        </a:spcAft>
                      </a:pPr>
                      <a:r>
                        <a:rPr lang="en-GB" sz="2800" dirty="0">
                          <a:effectLst/>
                        </a:rPr>
                        <a:t>Output</a:t>
                      </a:r>
                      <a:endParaRPr lang="en-GB" sz="2400" dirty="0">
                        <a:effectLst/>
                        <a:latin typeface="Calibri"/>
                        <a:ea typeface="Times New Roman"/>
                        <a:cs typeface="Times New Roman"/>
                      </a:endParaRPr>
                    </a:p>
                  </a:txBody>
                  <a:tcPr marL="68580" marR="68580" marT="0" marB="0"/>
                </a:tc>
                <a:tc hMerge="1">
                  <a:txBody>
                    <a:bodyPr/>
                    <a:lstStyle/>
                    <a:p>
                      <a:endParaRPr lang="en-GB"/>
                    </a:p>
                  </a:txBody>
                  <a:tcPr/>
                </a:tc>
                <a:tc hMerge="1">
                  <a:txBody>
                    <a:bodyPr/>
                    <a:lstStyle/>
                    <a:p>
                      <a:endParaRPr lang="en-GB"/>
                    </a:p>
                  </a:txBody>
                  <a:tcPr/>
                </a:tc>
              </a:tr>
              <a:tr h="375272">
                <a:tc>
                  <a:txBody>
                    <a:bodyPr/>
                    <a:lstStyle/>
                    <a:p>
                      <a:pPr algn="ctr">
                        <a:lnSpc>
                          <a:spcPct val="115000"/>
                        </a:lnSpc>
                        <a:spcAft>
                          <a:spcPts val="0"/>
                        </a:spcAft>
                      </a:pPr>
                      <a:r>
                        <a:rPr lang="en-GB" sz="1400" b="1" dirty="0">
                          <a:effectLst/>
                        </a:rPr>
                        <a:t>Cell reference</a:t>
                      </a:r>
                      <a:endParaRPr lang="en-GB" sz="1400" b="1"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600" b="1" dirty="0">
                          <a:effectLst/>
                        </a:rPr>
                        <a:t>Data chosen</a:t>
                      </a:r>
                      <a:endParaRPr lang="en-GB" sz="1600" b="1"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600" b="1" dirty="0" smtClean="0">
                          <a:effectLst/>
                          <a:latin typeface="Calibri"/>
                          <a:ea typeface="Times New Roman"/>
                          <a:cs typeface="Times New Roman"/>
                        </a:rPr>
                        <a:t>Test Data Type</a:t>
                      </a:r>
                      <a:endParaRPr lang="en-GB" sz="1600" b="1"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600" b="1" dirty="0">
                          <a:effectLst/>
                        </a:rPr>
                        <a:t>Cell reference</a:t>
                      </a:r>
                      <a:endParaRPr lang="en-GB" sz="1600" b="1"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600" b="1" dirty="0">
                          <a:effectLst/>
                        </a:rPr>
                        <a:t>Expected</a:t>
                      </a:r>
                      <a:endParaRPr lang="en-GB" sz="1600" b="1"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600" b="1" dirty="0">
                          <a:effectLst/>
                        </a:rPr>
                        <a:t>Actual</a:t>
                      </a:r>
                      <a:endParaRPr lang="en-GB" sz="1600" b="1" dirty="0">
                        <a:effectLst/>
                        <a:latin typeface="Calibri"/>
                        <a:ea typeface="Times New Roman"/>
                        <a:cs typeface="Times New Roman"/>
                      </a:endParaRPr>
                    </a:p>
                  </a:txBody>
                  <a:tcPr marL="68580" marR="68580" marT="0" marB="0"/>
                </a:tc>
              </a:tr>
              <a:tr h="432048">
                <a:tc>
                  <a:txBody>
                    <a:bodyPr/>
                    <a:lstStyle/>
                    <a:p>
                      <a:pPr algn="ctr">
                        <a:lnSpc>
                          <a:spcPct val="115000"/>
                        </a:lnSpc>
                        <a:spcAft>
                          <a:spcPts val="0"/>
                        </a:spcAft>
                      </a:pPr>
                      <a:r>
                        <a:rPr lang="en-GB" sz="1400" dirty="0" smtClean="0">
                          <a:effectLst/>
                        </a:rPr>
                        <a:t>B11</a:t>
                      </a:r>
                      <a:endParaRPr lang="en-GB" sz="14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400" dirty="0" smtClean="0">
                          <a:effectLst/>
                        </a:rPr>
                        <a:t> </a:t>
                      </a:r>
                      <a:r>
                        <a:rPr lang="en-GB" sz="1400" b="1" dirty="0" smtClean="0">
                          <a:effectLst/>
                        </a:rPr>
                        <a:t>1</a:t>
                      </a:r>
                    </a:p>
                    <a:p>
                      <a:pPr algn="ctr">
                        <a:lnSpc>
                          <a:spcPct val="115000"/>
                        </a:lnSpc>
                        <a:spcAft>
                          <a:spcPts val="0"/>
                        </a:spcAft>
                      </a:pPr>
                      <a:endParaRPr lang="en-GB" sz="1400" dirty="0" smtClean="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400" b="1" dirty="0" smtClean="0">
                          <a:solidFill>
                            <a:srgbClr val="FF0000"/>
                          </a:solidFill>
                          <a:effectLst/>
                          <a:latin typeface="Calibri"/>
                          <a:ea typeface="Times New Roman"/>
                          <a:cs typeface="Times New Roman"/>
                        </a:rPr>
                        <a:t>Extreme</a:t>
                      </a:r>
                    </a:p>
                  </a:txBody>
                  <a:tcPr marL="68580" marR="68580" marT="0" marB="0"/>
                </a:tc>
                <a:tc>
                  <a:txBody>
                    <a:bodyPr/>
                    <a:lstStyle/>
                    <a:p>
                      <a:pPr algn="ctr">
                        <a:lnSpc>
                          <a:spcPct val="115000"/>
                        </a:lnSpc>
                        <a:spcAft>
                          <a:spcPts val="0"/>
                        </a:spcAft>
                      </a:pPr>
                      <a:r>
                        <a:rPr lang="en-GB" sz="1400" b="1" dirty="0" smtClean="0">
                          <a:effectLst/>
                          <a:latin typeface="+mn-lt"/>
                          <a:ea typeface="+mn-ea"/>
                          <a:cs typeface="+mn-cs"/>
                        </a:rPr>
                        <a:t>C11</a:t>
                      </a:r>
                      <a:endParaRPr lang="en-GB" sz="1400" b="1" dirty="0">
                        <a:effectLst/>
                        <a:latin typeface="Calibri"/>
                        <a:ea typeface="Times New Roman"/>
                        <a:cs typeface="Times New Roman"/>
                      </a:endParaRPr>
                    </a:p>
                  </a:txBody>
                  <a:tcPr marL="68580" marR="68580" marT="0" marB="0">
                    <a:solidFill>
                      <a:srgbClr val="FFFF00"/>
                    </a:solidFill>
                  </a:tcPr>
                </a:tc>
                <a:tc>
                  <a:txBody>
                    <a:bodyPr/>
                    <a:lstStyle/>
                    <a:p>
                      <a:pPr algn="ctr">
                        <a:lnSpc>
                          <a:spcPct val="115000"/>
                        </a:lnSpc>
                        <a:spcAft>
                          <a:spcPts val="0"/>
                        </a:spcAft>
                      </a:pPr>
                      <a:r>
                        <a:rPr lang="en-GB" sz="1400" b="1" dirty="0" smtClean="0">
                          <a:effectLst/>
                          <a:latin typeface="Calibri"/>
                          <a:ea typeface="Times New Roman"/>
                          <a:cs typeface="Times New Roman"/>
                        </a:rPr>
                        <a:t>Bonus A</a:t>
                      </a:r>
                      <a:endParaRPr lang="en-GB" sz="1400" b="1" dirty="0">
                        <a:effectLst/>
                        <a:latin typeface="Calibri"/>
                        <a:ea typeface="Times New Roman"/>
                        <a:cs typeface="Times New Roman"/>
                      </a:endParaRPr>
                    </a:p>
                  </a:txBody>
                  <a:tcPr marL="68580" marR="68580" marT="0" marB="0">
                    <a:solidFill>
                      <a:srgbClr val="FFFF00"/>
                    </a:solidFill>
                  </a:tcPr>
                </a:tc>
                <a:tc>
                  <a:txBody>
                    <a:bodyPr/>
                    <a:lstStyle/>
                    <a:p>
                      <a:pPr algn="ctr">
                        <a:lnSpc>
                          <a:spcPct val="115000"/>
                        </a:lnSpc>
                        <a:spcAft>
                          <a:spcPts val="0"/>
                        </a:spcAft>
                      </a:pPr>
                      <a:r>
                        <a:rPr lang="en-GB" sz="1400" b="1" dirty="0" smtClean="0">
                          <a:effectLst/>
                          <a:latin typeface="Calibri"/>
                          <a:ea typeface="Times New Roman"/>
                          <a:cs typeface="Times New Roman"/>
                        </a:rPr>
                        <a:t>Bonus A</a:t>
                      </a:r>
                      <a:endParaRPr lang="en-GB" sz="1400" b="1" dirty="0">
                        <a:effectLst/>
                        <a:latin typeface="Calibri"/>
                        <a:ea typeface="Times New Roman"/>
                        <a:cs typeface="Times New Roman"/>
                      </a:endParaRPr>
                    </a:p>
                  </a:txBody>
                  <a:tcPr marL="68580" marR="68580" marT="0" marB="0">
                    <a:solidFill>
                      <a:srgbClr val="FFFF00"/>
                    </a:solidFill>
                  </a:tcPr>
                </a:tc>
              </a:tr>
              <a:tr h="406005">
                <a:tc>
                  <a:txBody>
                    <a:bodyPr/>
                    <a:lstStyle/>
                    <a:p>
                      <a:pPr algn="ctr">
                        <a:lnSpc>
                          <a:spcPct val="115000"/>
                        </a:lnSpc>
                        <a:spcAft>
                          <a:spcPts val="0"/>
                        </a:spcAft>
                      </a:pPr>
                      <a:r>
                        <a:rPr lang="en-GB" sz="1400" dirty="0" smtClean="0">
                          <a:effectLst/>
                          <a:latin typeface="+mn-lt"/>
                          <a:ea typeface="+mn-ea"/>
                          <a:cs typeface="+mn-cs"/>
                        </a:rPr>
                        <a:t>B12</a:t>
                      </a:r>
                      <a:endParaRPr lang="en-GB" sz="14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n-GB" sz="1400" dirty="0" smtClean="0">
                          <a:effectLst/>
                        </a:rPr>
                        <a:t>25</a:t>
                      </a:r>
                    </a:p>
                  </a:txBody>
                  <a:tcPr marL="68580" marR="68580" marT="0" marB="0"/>
                </a:tc>
                <a:tc>
                  <a:txBody>
                    <a:bodyPr/>
                    <a:lstStyle/>
                    <a:p>
                      <a:pPr algn="ctr">
                        <a:lnSpc>
                          <a:spcPct val="115000"/>
                        </a:lnSpc>
                        <a:spcAft>
                          <a:spcPts val="0"/>
                        </a:spcAft>
                      </a:pPr>
                      <a:r>
                        <a:rPr lang="en-GB" sz="1400" b="1" dirty="0" smtClean="0">
                          <a:solidFill>
                            <a:srgbClr val="FF0000"/>
                          </a:solidFill>
                          <a:effectLst/>
                        </a:rPr>
                        <a:t>Normal</a:t>
                      </a:r>
                    </a:p>
                  </a:txBody>
                  <a:tcPr marL="68580" marR="68580" marT="0" marB="0"/>
                </a:tc>
                <a:tc>
                  <a:txBody>
                    <a:bodyPr/>
                    <a:lstStyle/>
                    <a:p>
                      <a:pPr algn="ctr">
                        <a:lnSpc>
                          <a:spcPct val="115000"/>
                        </a:lnSpc>
                        <a:spcAft>
                          <a:spcPts val="0"/>
                        </a:spcAft>
                      </a:pPr>
                      <a:r>
                        <a:rPr lang="en-GB" sz="1400" b="1" dirty="0" smtClean="0">
                          <a:effectLst/>
                          <a:latin typeface="+mn-lt"/>
                          <a:ea typeface="+mn-ea"/>
                          <a:cs typeface="+mn-cs"/>
                        </a:rPr>
                        <a:t>C12</a:t>
                      </a:r>
                      <a:endParaRPr lang="en-GB" sz="1400" b="1" dirty="0">
                        <a:effectLst/>
                        <a:latin typeface="Calibri"/>
                        <a:ea typeface="Times New Roman"/>
                        <a:cs typeface="Times New Roman"/>
                      </a:endParaRPr>
                    </a:p>
                  </a:txBody>
                  <a:tcPr marL="68580" marR="68580" marT="0" marB="0">
                    <a:solidFill>
                      <a:srgbClr val="FFFF00"/>
                    </a:solidFill>
                  </a:tcPr>
                </a:tc>
                <a:tc>
                  <a:txBody>
                    <a:bodyPr/>
                    <a:lstStyle/>
                    <a:p>
                      <a:pPr algn="ctr">
                        <a:lnSpc>
                          <a:spcPct val="115000"/>
                        </a:lnSpc>
                        <a:spcAft>
                          <a:spcPts val="0"/>
                        </a:spcAft>
                      </a:pPr>
                      <a:r>
                        <a:rPr lang="en-GB" sz="1400" b="1" dirty="0" smtClean="0">
                          <a:effectLst/>
                          <a:latin typeface="Calibri"/>
                          <a:ea typeface="Times New Roman"/>
                          <a:cs typeface="Times New Roman"/>
                        </a:rPr>
                        <a:t>Bonus B</a:t>
                      </a:r>
                      <a:endParaRPr lang="en-GB" sz="1400" b="1" dirty="0">
                        <a:effectLst/>
                        <a:latin typeface="Calibri"/>
                        <a:ea typeface="Times New Roman"/>
                        <a:cs typeface="Times New Roman"/>
                      </a:endParaRPr>
                    </a:p>
                  </a:txBody>
                  <a:tcPr marL="68580" marR="68580" marT="0" marB="0">
                    <a:solidFill>
                      <a:srgbClr val="FFFF00"/>
                    </a:solidFill>
                  </a:tcPr>
                </a:tc>
                <a:tc>
                  <a:txBody>
                    <a:bodyPr/>
                    <a:lstStyle/>
                    <a:p>
                      <a:pPr algn="ctr">
                        <a:lnSpc>
                          <a:spcPct val="115000"/>
                        </a:lnSpc>
                        <a:spcAft>
                          <a:spcPts val="0"/>
                        </a:spcAft>
                      </a:pPr>
                      <a:r>
                        <a:rPr lang="en-GB" sz="1400" b="1" dirty="0" smtClean="0">
                          <a:effectLst/>
                          <a:latin typeface="Calibri"/>
                          <a:ea typeface="Times New Roman"/>
                          <a:cs typeface="Times New Roman"/>
                        </a:rPr>
                        <a:t>Bonus B</a:t>
                      </a:r>
                      <a:endParaRPr lang="en-GB" sz="1400" b="1" dirty="0">
                        <a:effectLst/>
                        <a:latin typeface="Calibri"/>
                        <a:ea typeface="Times New Roman"/>
                        <a:cs typeface="Times New Roman"/>
                      </a:endParaRPr>
                    </a:p>
                  </a:txBody>
                  <a:tcPr marL="68580" marR="68580" marT="0" marB="0">
                    <a:solidFill>
                      <a:srgbClr val="FFFF00"/>
                    </a:solidFill>
                  </a:tcPr>
                </a:tc>
              </a:tr>
            </a:tbl>
          </a:graphicData>
        </a:graphic>
      </p:graphicFrame>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46" t="19661" r="61478" b="18637"/>
          <a:stretch/>
        </p:blipFill>
        <p:spPr bwMode="auto">
          <a:xfrm>
            <a:off x="609601" y="1394274"/>
            <a:ext cx="3119528"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p:nvPr/>
        </p:nvSpPr>
        <p:spPr>
          <a:xfrm>
            <a:off x="3962400" y="1411918"/>
            <a:ext cx="4953000" cy="2931482"/>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indent="0" defTabSz="914400" eaLnBrk="1" fontAlgn="auto" latinLnBrk="0" hangingPunct="1">
              <a:lnSpc>
                <a:spcPct val="100000"/>
              </a:lnSpc>
              <a:spcBef>
                <a:spcPts val="0"/>
              </a:spcBef>
              <a:spcAft>
                <a:spcPts val="0"/>
              </a:spcAft>
              <a:buClrTx/>
              <a:buSzTx/>
              <a:buFontTx/>
              <a:buNone/>
              <a:tabLst/>
              <a:defRPr/>
            </a:pPr>
            <a:r>
              <a:rPr lang="en-GB" sz="1600" dirty="0"/>
              <a:t>Use  a</a:t>
            </a:r>
            <a:r>
              <a:rPr lang="en-GB" sz="1600" baseline="0" dirty="0"/>
              <a:t> nested if statement to work out the </a:t>
            </a:r>
            <a:r>
              <a:rPr lang="en-GB" sz="1600" u="sng" dirty="0"/>
              <a:t>Bonus Type (</a:t>
            </a:r>
            <a:r>
              <a:rPr lang="en-GB" sz="1600" u="sng" dirty="0" err="1"/>
              <a:t>A,B,C</a:t>
            </a:r>
            <a:r>
              <a:rPr lang="en-GB" sz="1600" u="sng" dirty="0"/>
              <a:t>)</a:t>
            </a:r>
            <a:r>
              <a:rPr lang="en-GB" sz="1600" u="none" baseline="0" dirty="0"/>
              <a:t> </a:t>
            </a:r>
            <a:r>
              <a:rPr lang="en-GB" sz="1600" dirty="0"/>
              <a:t>&amp; </a:t>
            </a:r>
            <a:r>
              <a:rPr lang="en-GB" sz="1600" u="sng" dirty="0"/>
              <a:t>Final Bonus</a:t>
            </a:r>
          </a:p>
          <a:p>
            <a:pPr marL="0" marR="0" indent="0" defTabSz="914400" eaLnBrk="1" fontAlgn="auto" latinLnBrk="0" hangingPunct="1">
              <a:lnSpc>
                <a:spcPct val="100000"/>
              </a:lnSpc>
              <a:spcBef>
                <a:spcPts val="0"/>
              </a:spcBef>
              <a:spcAft>
                <a:spcPts val="0"/>
              </a:spcAft>
              <a:buClrTx/>
              <a:buSzTx/>
              <a:buFontTx/>
              <a:buNone/>
              <a:tabLst/>
              <a:defRPr/>
            </a:pPr>
            <a:endParaRPr lang="en-GB" sz="1600" i="1" dirty="0" smtClean="0">
              <a:solidFill>
                <a:schemeClr val="dk1"/>
              </a:solidFill>
              <a:effectLst/>
            </a:endParaRPr>
          </a:p>
          <a:p>
            <a:pPr marL="0" marR="0" indent="0" defTabSz="914400" eaLnBrk="1" fontAlgn="auto" latinLnBrk="0" hangingPunct="1">
              <a:lnSpc>
                <a:spcPct val="100000"/>
              </a:lnSpc>
              <a:spcBef>
                <a:spcPts val="0"/>
              </a:spcBef>
              <a:spcAft>
                <a:spcPts val="0"/>
              </a:spcAft>
              <a:buClrTx/>
              <a:buSzTx/>
              <a:buFontTx/>
              <a:buNone/>
              <a:tabLst/>
              <a:defRPr/>
            </a:pPr>
            <a:r>
              <a:rPr lang="en-GB" sz="1600" i="1" dirty="0" smtClean="0">
                <a:solidFill>
                  <a:schemeClr val="dk1"/>
                </a:solidFill>
                <a:effectLst/>
              </a:rPr>
              <a:t>Add </a:t>
            </a:r>
            <a:r>
              <a:rPr lang="en-GB" sz="1600" b="1" i="1" u="sng" dirty="0">
                <a:solidFill>
                  <a:schemeClr val="dk1"/>
                </a:solidFill>
                <a:effectLst/>
              </a:rPr>
              <a:t>Basic Bonus</a:t>
            </a:r>
            <a:r>
              <a:rPr lang="en-GB" sz="1600" b="1" i="1" dirty="0">
                <a:solidFill>
                  <a:schemeClr val="dk1"/>
                </a:solidFill>
                <a:effectLst/>
              </a:rPr>
              <a:t> </a:t>
            </a:r>
            <a:r>
              <a:rPr lang="en-GB" sz="1600" i="1" dirty="0">
                <a:solidFill>
                  <a:schemeClr val="dk1"/>
                </a:solidFill>
                <a:effectLst/>
              </a:rPr>
              <a:t>to (Goals</a:t>
            </a:r>
            <a:r>
              <a:rPr lang="en-GB" sz="1600" i="1" baseline="0" dirty="0">
                <a:solidFill>
                  <a:schemeClr val="dk1"/>
                </a:solidFill>
                <a:effectLst/>
              </a:rPr>
              <a:t>* Bonus Type)</a:t>
            </a:r>
            <a:r>
              <a:rPr lang="en-GB" sz="1600" i="1" dirty="0">
                <a:solidFill>
                  <a:schemeClr val="dk1"/>
                </a:solidFill>
                <a:effectLst/>
              </a:rPr>
              <a:t>:</a:t>
            </a:r>
            <a:endParaRPr lang="en-GB" sz="1600" i="1" dirty="0">
              <a:effectLst/>
            </a:endParaRPr>
          </a:p>
          <a:p>
            <a:endParaRPr lang="en-GB" sz="800" dirty="0"/>
          </a:p>
          <a:p>
            <a:pPr marL="285750" indent="-285750">
              <a:buFont typeface="Arial" panose="020B0604020202020204" pitchFamily="34" charset="0"/>
              <a:buChar char="•"/>
            </a:pPr>
            <a:r>
              <a:rPr lang="en-GB" sz="1600" dirty="0">
                <a:solidFill>
                  <a:sysClr val="windowText" lastClr="000000"/>
                </a:solidFill>
              </a:rPr>
              <a:t>If goals</a:t>
            </a:r>
            <a:r>
              <a:rPr lang="en-GB" sz="1600" baseline="0" dirty="0">
                <a:solidFill>
                  <a:sysClr val="windowText" lastClr="000000"/>
                </a:solidFill>
              </a:rPr>
              <a:t> scored is less than</a:t>
            </a:r>
            <a:r>
              <a:rPr lang="en-GB" sz="1600" dirty="0">
                <a:solidFill>
                  <a:sysClr val="windowText" lastClr="000000"/>
                </a:solidFill>
              </a:rPr>
              <a:t> is </a:t>
            </a:r>
            <a:r>
              <a:rPr lang="en-GB" sz="1600" u="sng" dirty="0">
                <a:solidFill>
                  <a:srgbClr val="FF0000"/>
                </a:solidFill>
              </a:rPr>
              <a:t>less than </a:t>
            </a:r>
            <a:r>
              <a:rPr lang="en-GB" sz="1600" b="1" u="sng" dirty="0">
                <a:solidFill>
                  <a:srgbClr val="FF0000"/>
                </a:solidFill>
              </a:rPr>
              <a:t>16</a:t>
            </a:r>
            <a:r>
              <a:rPr lang="en-GB" sz="1600" u="sng" dirty="0">
                <a:solidFill>
                  <a:srgbClr val="FF0000"/>
                </a:solidFill>
              </a:rPr>
              <a:t> </a:t>
            </a:r>
            <a:r>
              <a:rPr lang="en-GB" sz="1600" dirty="0">
                <a:solidFill>
                  <a:sysClr val="windowText" lastClr="000000"/>
                </a:solidFill>
              </a:rPr>
              <a:t>than goal</a:t>
            </a:r>
            <a:r>
              <a:rPr lang="en-GB" sz="1600" baseline="0" dirty="0">
                <a:solidFill>
                  <a:sysClr val="windowText" lastClr="000000"/>
                </a:solidFill>
              </a:rPr>
              <a:t> bonus is type </a:t>
            </a:r>
            <a:r>
              <a:rPr lang="en-GB" sz="1600" u="sng" baseline="0" dirty="0">
                <a:solidFill>
                  <a:srgbClr val="FF0000"/>
                </a:solidFill>
              </a:rPr>
              <a:t>A</a:t>
            </a:r>
            <a:r>
              <a:rPr lang="en-GB" sz="1600" baseline="0" dirty="0" smtClean="0">
                <a:solidFill>
                  <a:sysClr val="windowText" lastClr="000000"/>
                </a:solidFill>
              </a:rPr>
              <a:t>.</a:t>
            </a:r>
          </a:p>
          <a:p>
            <a:pPr marL="285750" indent="-285750">
              <a:buFont typeface="Arial" panose="020B0604020202020204" pitchFamily="34" charset="0"/>
              <a:buChar char="•"/>
            </a:pPr>
            <a:endParaRPr lang="en-GB" sz="1600" baseline="0" dirty="0">
              <a:solidFill>
                <a:sysClr val="windowText" lastClr="000000"/>
              </a:solidFill>
            </a:endParaRPr>
          </a:p>
          <a:p>
            <a:pPr marL="285750" indent="-285750">
              <a:buFont typeface="Arial" panose="020B0604020202020204" pitchFamily="34" charset="0"/>
              <a:buChar char="•"/>
            </a:pPr>
            <a:r>
              <a:rPr lang="en-GB" sz="1600" baseline="0" dirty="0">
                <a:solidFill>
                  <a:sysClr val="windowText" lastClr="000000"/>
                </a:solidFill>
              </a:rPr>
              <a:t>More than or equal to </a:t>
            </a:r>
            <a:r>
              <a:rPr lang="en-GB" sz="1600" b="1" baseline="0" dirty="0">
                <a:solidFill>
                  <a:srgbClr val="FF0000"/>
                </a:solidFill>
              </a:rPr>
              <a:t>16</a:t>
            </a:r>
            <a:r>
              <a:rPr lang="en-GB" sz="1600" baseline="0" dirty="0">
                <a:solidFill>
                  <a:sysClr val="windowText" lastClr="000000"/>
                </a:solidFill>
              </a:rPr>
              <a:t> and </a:t>
            </a:r>
            <a:r>
              <a:rPr lang="en-GB" sz="1600" u="sng" baseline="0" dirty="0">
                <a:solidFill>
                  <a:srgbClr val="FF0000"/>
                </a:solidFill>
              </a:rPr>
              <a:t>less than </a:t>
            </a:r>
            <a:r>
              <a:rPr lang="en-GB" sz="1600" b="1" u="sng" baseline="0" dirty="0">
                <a:solidFill>
                  <a:srgbClr val="FF0000"/>
                </a:solidFill>
              </a:rPr>
              <a:t>30</a:t>
            </a:r>
            <a:r>
              <a:rPr lang="en-GB" sz="1600" u="sng" baseline="0" dirty="0">
                <a:solidFill>
                  <a:srgbClr val="FF0000"/>
                </a:solidFill>
              </a:rPr>
              <a:t> </a:t>
            </a:r>
            <a:r>
              <a:rPr lang="en-GB" sz="1600" baseline="0" dirty="0">
                <a:solidFill>
                  <a:sysClr val="windowText" lastClr="000000"/>
                </a:solidFill>
              </a:rPr>
              <a:t>than goal bonus is type </a:t>
            </a:r>
            <a:r>
              <a:rPr lang="en-GB" sz="1600" u="sng" baseline="0" dirty="0">
                <a:solidFill>
                  <a:srgbClr val="FF0000"/>
                </a:solidFill>
              </a:rPr>
              <a:t>B</a:t>
            </a:r>
            <a:r>
              <a:rPr lang="en-GB" sz="1600" baseline="0" dirty="0" smtClean="0">
                <a:solidFill>
                  <a:sysClr val="windowText" lastClr="000000"/>
                </a:solidFill>
              </a:rPr>
              <a:t>.</a:t>
            </a:r>
          </a:p>
          <a:p>
            <a:pPr marL="285750" indent="-285750">
              <a:buFont typeface="Arial" panose="020B0604020202020204" pitchFamily="34" charset="0"/>
              <a:buChar char="•"/>
            </a:pPr>
            <a:endParaRPr lang="en-GB" sz="1600" baseline="0" dirty="0">
              <a:solidFill>
                <a:sysClr val="windowText" lastClr="000000"/>
              </a:solidFill>
            </a:endParaRPr>
          </a:p>
          <a:p>
            <a:pPr marL="285750" indent="-285750">
              <a:buFont typeface="Arial" panose="020B0604020202020204" pitchFamily="34" charset="0"/>
              <a:buChar char="•"/>
            </a:pPr>
            <a:r>
              <a:rPr lang="en-GB" sz="1600" baseline="0" dirty="0">
                <a:solidFill>
                  <a:sysClr val="windowText" lastClr="000000"/>
                </a:solidFill>
              </a:rPr>
              <a:t>More than or equal to </a:t>
            </a:r>
            <a:r>
              <a:rPr lang="en-GB" sz="1600" b="1" baseline="0" dirty="0">
                <a:solidFill>
                  <a:srgbClr val="FF0000"/>
                </a:solidFill>
              </a:rPr>
              <a:t>30</a:t>
            </a:r>
            <a:r>
              <a:rPr lang="en-GB" sz="1600" baseline="0" dirty="0">
                <a:solidFill>
                  <a:sysClr val="windowText" lastClr="000000"/>
                </a:solidFill>
              </a:rPr>
              <a:t> than goal bonus is type </a:t>
            </a:r>
            <a:r>
              <a:rPr lang="en-GB" sz="1600" u="sng" baseline="0" dirty="0">
                <a:solidFill>
                  <a:srgbClr val="FF0000"/>
                </a:solidFill>
              </a:rPr>
              <a:t>C</a:t>
            </a:r>
            <a:r>
              <a:rPr lang="en-GB" sz="1600" baseline="0" dirty="0">
                <a:solidFill>
                  <a:sysClr val="windowText" lastClr="000000"/>
                </a:solidFill>
              </a:rPr>
              <a:t>.</a:t>
            </a:r>
          </a:p>
        </p:txBody>
      </p:sp>
      <p:graphicFrame>
        <p:nvGraphicFramePr>
          <p:cNvPr id="8" name="Table 7"/>
          <p:cNvGraphicFramePr>
            <a:graphicFrameLocks noGrp="1"/>
          </p:cNvGraphicFramePr>
          <p:nvPr>
            <p:extLst>
              <p:ext uri="{D42A27DB-BD31-4B8C-83A1-F6EECF244321}">
                <p14:modId xmlns:p14="http://schemas.microsoft.com/office/powerpoint/2010/main" val="3115677932"/>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Test the Data Model (Test</a:t>
                      </a:r>
                      <a:r>
                        <a:rPr lang="en-GB" sz="1600" b="1" baseline="0" dirty="0" smtClean="0">
                          <a:solidFill>
                            <a:srgbClr val="FF0000"/>
                          </a:solidFill>
                        </a:rPr>
                        <a:t> Table)</a:t>
                      </a:r>
                      <a:endParaRPr lang="en-GB" sz="1600" b="1" dirty="0" smtClean="0">
                        <a:solidFill>
                          <a:srgbClr val="FF0000"/>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949718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00062091"/>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Test the Data Model (2015 Nov Example)</a:t>
                      </a:r>
                    </a:p>
                  </a:txBody>
                  <a:tcPr marL="91436" marR="91436">
                    <a:solidFill>
                      <a:srgbClr val="FFFF00"/>
                    </a:solidFill>
                  </a:tcPr>
                </a:tc>
              </a:tr>
            </a:tbl>
          </a:graphicData>
        </a:graphic>
      </p:graphicFrame>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060" t="20883" r="27175" b="61662"/>
          <a:stretch/>
        </p:blipFill>
        <p:spPr bwMode="auto">
          <a:xfrm>
            <a:off x="762000" y="1447799"/>
            <a:ext cx="6934199" cy="152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799" y="1851574"/>
            <a:ext cx="6629400" cy="51062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962" r="47890" b="63545"/>
          <a:stretch/>
        </p:blipFill>
        <p:spPr bwMode="auto">
          <a:xfrm>
            <a:off x="1066799" y="3076699"/>
            <a:ext cx="6629400" cy="1311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350" t="54312" r="16494" b="35246"/>
          <a:stretch/>
        </p:blipFill>
        <p:spPr bwMode="auto">
          <a:xfrm>
            <a:off x="1045028" y="5105400"/>
            <a:ext cx="6651171" cy="88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0381" t="29231" r="53701" b="64000"/>
          <a:stretch/>
        </p:blipFill>
        <p:spPr bwMode="auto">
          <a:xfrm>
            <a:off x="3810000" y="4567851"/>
            <a:ext cx="3159825" cy="5157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p:nvPr/>
        </p:nvCxnSpPr>
        <p:spPr>
          <a:xfrm>
            <a:off x="6019800" y="4233062"/>
            <a:ext cx="381000" cy="33478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Rectangle 14"/>
          <p:cNvSpPr/>
          <p:nvPr/>
        </p:nvSpPr>
        <p:spPr>
          <a:xfrm>
            <a:off x="2919350" y="5638800"/>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6" name="Table 15"/>
          <p:cNvGraphicFramePr>
            <a:graphicFrameLocks noGrp="1"/>
          </p:cNvGraphicFramePr>
          <p:nvPr>
            <p:extLst>
              <p:ext uri="{D42A27DB-BD31-4B8C-83A1-F6EECF244321}">
                <p14:modId xmlns:p14="http://schemas.microsoft.com/office/powerpoint/2010/main" val="1191769179"/>
              </p:ext>
            </p:extLst>
          </p:nvPr>
        </p:nvGraphicFramePr>
        <p:xfrm>
          <a:off x="3962400" y="6019800"/>
          <a:ext cx="4275160" cy="762000"/>
        </p:xfrm>
        <a:graphic>
          <a:graphicData uri="http://schemas.openxmlformats.org/drawingml/2006/table">
            <a:tbl>
              <a:tblPr firstRow="1" bandRow="1">
                <a:tableStyleId>{21E4AEA4-8DFA-4A89-87EB-49C32662AFE0}</a:tableStyleId>
              </a:tblPr>
              <a:tblGrid>
                <a:gridCol w="4275160"/>
              </a:tblGrid>
              <a:tr h="762000">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Tip: </a:t>
                      </a:r>
                      <a:r>
                        <a:rPr lang="en-GB" sz="1600" b="1" dirty="0" smtClean="0">
                          <a:solidFill>
                            <a:schemeClr val="tx1"/>
                          </a:solidFill>
                        </a:rPr>
                        <a:t>You should</a:t>
                      </a:r>
                      <a:r>
                        <a:rPr lang="en-GB" sz="1600" b="1" baseline="0" dirty="0" smtClean="0">
                          <a:solidFill>
                            <a:schemeClr val="tx1"/>
                          </a:solidFill>
                        </a:rPr>
                        <a:t> always expect to see the actual outcome before you complete the formula. </a:t>
                      </a:r>
                      <a:endParaRPr lang="en-GB" sz="1600" b="1" dirty="0" smtClean="0">
                        <a:solidFill>
                          <a:schemeClr val="tx1"/>
                        </a:solidFill>
                      </a:endParaRPr>
                    </a:p>
                  </a:txBody>
                  <a:tcPr marL="91436" marR="91436">
                    <a:noFill/>
                  </a:tcPr>
                </a:tc>
              </a:tr>
            </a:tbl>
          </a:graphicData>
        </a:graphic>
      </p:graphicFrame>
    </p:spTree>
    <p:extLst>
      <p:ext uri="{BB962C8B-B14F-4D97-AF65-F5344CB8AC3E}">
        <p14:creationId xmlns:p14="http://schemas.microsoft.com/office/powerpoint/2010/main" val="1259933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76010976"/>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Test the Data Model</a:t>
                      </a:r>
                    </a:p>
                  </a:txBody>
                  <a:tcPr marL="91436" marR="91436">
                    <a:solidFill>
                      <a:srgbClr val="FFFF00"/>
                    </a:solidFill>
                  </a:tcPr>
                </a:tc>
              </a:tr>
            </a:tbl>
          </a:graphicData>
        </a:graphic>
      </p:graphicFrame>
      <p:pic>
        <p:nvPicPr>
          <p:cNvPr id="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060" t="46340" r="27175" b="39558"/>
          <a:stretch/>
        </p:blipFill>
        <p:spPr bwMode="auto">
          <a:xfrm>
            <a:off x="735281" y="2895600"/>
            <a:ext cx="6656119" cy="1178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060" t="37545" r="27175" b="53919"/>
          <a:stretch/>
        </p:blipFill>
        <p:spPr bwMode="auto">
          <a:xfrm>
            <a:off x="735281" y="1447800"/>
            <a:ext cx="6656119" cy="71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35131" y="2819400"/>
            <a:ext cx="6438405" cy="53735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422" t="28221" r="31729" b="64818"/>
          <a:stretch/>
        </p:blipFill>
        <p:spPr bwMode="auto">
          <a:xfrm>
            <a:off x="1219200" y="2161309"/>
            <a:ext cx="5224153" cy="53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6210" t="28682" r="47768" b="65318"/>
          <a:stretch/>
        </p:blipFill>
        <p:spPr bwMode="auto">
          <a:xfrm>
            <a:off x="773875" y="4188745"/>
            <a:ext cx="3172692" cy="45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26023" t="28682" r="47955" b="65278"/>
          <a:stretch/>
        </p:blipFill>
        <p:spPr bwMode="auto">
          <a:xfrm>
            <a:off x="773875" y="4873772"/>
            <a:ext cx="3172691" cy="4602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6120" t="28682" r="47760" b="65629"/>
          <a:stretch/>
        </p:blipFill>
        <p:spPr bwMode="auto">
          <a:xfrm>
            <a:off x="762000" y="5510151"/>
            <a:ext cx="3184566" cy="433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34087" t="68429" r="29935" b="14601"/>
          <a:stretch/>
        </p:blipFill>
        <p:spPr bwMode="auto">
          <a:xfrm>
            <a:off x="4100945" y="4114800"/>
            <a:ext cx="4386448" cy="129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a:stCxn id="1030" idx="3"/>
          </p:cNvCxnSpPr>
          <p:nvPr/>
        </p:nvCxnSpPr>
        <p:spPr>
          <a:xfrm>
            <a:off x="3946567" y="4417345"/>
            <a:ext cx="1158833" cy="3959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3946566" y="4997906"/>
            <a:ext cx="115883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3946567" y="5227646"/>
            <a:ext cx="1158833" cy="28250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Rectangle 26"/>
          <p:cNvSpPr/>
          <p:nvPr/>
        </p:nvSpPr>
        <p:spPr>
          <a:xfrm>
            <a:off x="5257801" y="4761357"/>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209800" y="4426714"/>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2209799" y="5774563"/>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2203862" y="5138520"/>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257801" y="4949382"/>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5257801" y="5138519"/>
            <a:ext cx="457200" cy="1782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74878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19744446"/>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Conditional Formatting </a:t>
                      </a:r>
                    </a:p>
                  </a:txBody>
                  <a:tcPr marL="91436" marR="91436">
                    <a:solidFill>
                      <a:srgbClr val="FFFF00"/>
                    </a:solidFill>
                  </a:tcPr>
                </a:tc>
              </a:tr>
            </a:tbl>
          </a:graphicData>
        </a:graphic>
      </p:graphicFrame>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76" t="2649" r="34447" b="82857"/>
          <a:stretch/>
        </p:blipFill>
        <p:spPr bwMode="auto">
          <a:xfrm>
            <a:off x="702623" y="3326782"/>
            <a:ext cx="5737125" cy="85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649" r="19026" b="35000"/>
          <a:stretch/>
        </p:blipFill>
        <p:spPr bwMode="auto">
          <a:xfrm>
            <a:off x="656112" y="4358054"/>
            <a:ext cx="5704153" cy="1996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38037" y="5399666"/>
            <a:ext cx="433665" cy="99069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797910" y="5399666"/>
            <a:ext cx="433665" cy="99069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852835" y="5399666"/>
            <a:ext cx="433665" cy="99069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926600" y="5410109"/>
            <a:ext cx="433665" cy="99069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02623" y="1455003"/>
            <a:ext cx="5926776" cy="1661993"/>
          </a:xfrm>
          <a:prstGeom prst="rect">
            <a:avLst/>
          </a:prstGeom>
          <a:solidFill>
            <a:schemeClr val="bg1">
              <a:lumMod val="95000"/>
            </a:schemeClr>
          </a:solidFill>
          <a:ln>
            <a:solidFill>
              <a:srgbClr val="7030A0"/>
            </a:solidFill>
          </a:ln>
        </p:spPr>
        <p:txBody>
          <a:bodyPr wrap="square" rtlCol="0">
            <a:spAutoFit/>
          </a:bodyPr>
          <a:lstStyle/>
          <a:p>
            <a:r>
              <a:rPr lang="en-GB" sz="1600" b="1" dirty="0" smtClean="0"/>
              <a:t>Highlights (Colour scales)  cells based on criteria.</a:t>
            </a:r>
          </a:p>
          <a:p>
            <a:endParaRPr lang="en-GB" sz="1600" b="1" dirty="0"/>
          </a:p>
          <a:p>
            <a:r>
              <a:rPr lang="en-GB" sz="1400" b="1" dirty="0" smtClean="0"/>
              <a:t>1) Highlight the cell range in which you wish to apply </a:t>
            </a:r>
            <a:r>
              <a:rPr lang="en-GB" sz="1400" b="1" dirty="0">
                <a:solidFill>
                  <a:srgbClr val="FF0000"/>
                </a:solidFill>
              </a:rPr>
              <a:t>C</a:t>
            </a:r>
            <a:r>
              <a:rPr lang="en-GB" sz="1400" b="1" dirty="0" smtClean="0">
                <a:solidFill>
                  <a:srgbClr val="FF0000"/>
                </a:solidFill>
              </a:rPr>
              <a:t>onditional Formatting</a:t>
            </a:r>
            <a:r>
              <a:rPr lang="en-GB" sz="1400" b="1" dirty="0" smtClean="0"/>
              <a:t>.</a:t>
            </a:r>
          </a:p>
          <a:p>
            <a:r>
              <a:rPr lang="en-GB" sz="1400" b="1" dirty="0" smtClean="0"/>
              <a:t>2) Click On </a:t>
            </a:r>
            <a:r>
              <a:rPr lang="en-GB" sz="1400" b="1" dirty="0" smtClean="0">
                <a:solidFill>
                  <a:srgbClr val="FF0000"/>
                </a:solidFill>
              </a:rPr>
              <a:t>Home</a:t>
            </a:r>
            <a:r>
              <a:rPr lang="en-GB" sz="1400" b="1" dirty="0" smtClean="0"/>
              <a:t> &gt;&gt; </a:t>
            </a:r>
            <a:r>
              <a:rPr lang="en-GB" sz="1400" b="1" dirty="0" smtClean="0">
                <a:solidFill>
                  <a:srgbClr val="FF0000"/>
                </a:solidFill>
              </a:rPr>
              <a:t>Conditional Formatting</a:t>
            </a:r>
            <a:r>
              <a:rPr lang="en-GB" sz="1400" b="1" dirty="0" smtClean="0"/>
              <a:t>. </a:t>
            </a:r>
          </a:p>
          <a:p>
            <a:r>
              <a:rPr lang="en-GB" sz="1400" b="1" dirty="0" smtClean="0"/>
              <a:t>3) Click on </a:t>
            </a:r>
            <a:r>
              <a:rPr lang="en-GB" sz="1400" b="1" dirty="0" smtClean="0">
                <a:solidFill>
                  <a:srgbClr val="FF0000"/>
                </a:solidFill>
              </a:rPr>
              <a:t>Highlight Cell Rules</a:t>
            </a:r>
          </a:p>
          <a:p>
            <a:r>
              <a:rPr lang="en-GB" sz="1400" b="1" dirty="0" smtClean="0"/>
              <a:t>4) Select the </a:t>
            </a:r>
            <a:r>
              <a:rPr lang="en-GB" sz="1400" b="1" dirty="0" smtClean="0">
                <a:solidFill>
                  <a:srgbClr val="FF0000"/>
                </a:solidFill>
              </a:rPr>
              <a:t>Criteria type </a:t>
            </a:r>
            <a:r>
              <a:rPr lang="en-GB" sz="1400" b="1" dirty="0" smtClean="0"/>
              <a:t>(Less Than, Between, Equal To, Contains </a:t>
            </a:r>
            <a:r>
              <a:rPr lang="en-GB" sz="1400" b="1" dirty="0" err="1" smtClean="0"/>
              <a:t>etc</a:t>
            </a:r>
            <a:r>
              <a:rPr lang="en-GB" sz="1400" b="1" dirty="0" smtClean="0"/>
              <a:t>)</a:t>
            </a:r>
          </a:p>
          <a:p>
            <a:r>
              <a:rPr lang="en-GB" sz="1400" b="1" dirty="0" smtClean="0"/>
              <a:t>5) Enter the </a:t>
            </a:r>
            <a:r>
              <a:rPr lang="en-GB" sz="1400" b="1" dirty="0" smtClean="0">
                <a:solidFill>
                  <a:srgbClr val="FF0000"/>
                </a:solidFill>
              </a:rPr>
              <a:t>criteria</a:t>
            </a:r>
            <a:r>
              <a:rPr lang="en-GB" sz="1400" b="1" dirty="0" smtClean="0"/>
              <a:t>.</a:t>
            </a:r>
            <a:endParaRPr lang="en-GB" sz="1400" dirty="0"/>
          </a:p>
        </p:txBody>
      </p:sp>
      <p:pic>
        <p:nvPicPr>
          <p:cNvPr id="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7435" t="2663" r="34680" b="46999"/>
          <a:stretch/>
        </p:blipFill>
        <p:spPr bwMode="auto">
          <a:xfrm>
            <a:off x="6705600" y="1395352"/>
            <a:ext cx="2318589" cy="26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1567" t="43797" r="30983" b="28102"/>
          <a:stretch/>
        </p:blipFill>
        <p:spPr bwMode="auto">
          <a:xfrm>
            <a:off x="6705600" y="4180466"/>
            <a:ext cx="2318589" cy="108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7864894" y="2028819"/>
            <a:ext cx="1159295" cy="25717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706785" y="3198192"/>
            <a:ext cx="1159295" cy="25717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586850" y="1564575"/>
            <a:ext cx="427640" cy="42861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701641" y="4724147"/>
            <a:ext cx="1159295" cy="38125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984177" y="4724147"/>
            <a:ext cx="1030314" cy="38125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6871351" y="5410109"/>
            <a:ext cx="819873" cy="307777"/>
          </a:xfrm>
          <a:prstGeom prst="rect">
            <a:avLst/>
          </a:prstGeom>
          <a:solidFill>
            <a:srgbClr val="FFFF00"/>
          </a:solidFill>
          <a:ln>
            <a:solidFill>
              <a:srgbClr val="7030A0"/>
            </a:solidFill>
          </a:ln>
        </p:spPr>
        <p:txBody>
          <a:bodyPr wrap="square" rtlCol="0">
            <a:spAutoFit/>
          </a:bodyPr>
          <a:lstStyle/>
          <a:p>
            <a:pPr algn="ctr"/>
            <a:r>
              <a:rPr lang="en-GB" sz="1400" b="1" dirty="0" smtClean="0"/>
              <a:t>Criteria</a:t>
            </a:r>
            <a:endParaRPr lang="en-GB" sz="1400" b="1" dirty="0">
              <a:solidFill>
                <a:srgbClr val="FF0000"/>
              </a:solidFill>
            </a:endParaRPr>
          </a:p>
        </p:txBody>
      </p:sp>
      <p:sp>
        <p:nvSpPr>
          <p:cNvPr id="23" name="TextBox 22"/>
          <p:cNvSpPr txBox="1"/>
          <p:nvPr/>
        </p:nvSpPr>
        <p:spPr>
          <a:xfrm>
            <a:off x="8041256" y="5399666"/>
            <a:ext cx="819873" cy="307777"/>
          </a:xfrm>
          <a:prstGeom prst="rect">
            <a:avLst/>
          </a:prstGeom>
          <a:solidFill>
            <a:srgbClr val="FFFF00"/>
          </a:solidFill>
          <a:ln>
            <a:solidFill>
              <a:srgbClr val="7030A0"/>
            </a:solidFill>
          </a:ln>
        </p:spPr>
        <p:txBody>
          <a:bodyPr wrap="square" rtlCol="0">
            <a:spAutoFit/>
          </a:bodyPr>
          <a:lstStyle/>
          <a:p>
            <a:pPr algn="ctr"/>
            <a:r>
              <a:rPr lang="en-GB" sz="1400" b="1" dirty="0" smtClean="0"/>
              <a:t>Colour</a:t>
            </a:r>
            <a:endParaRPr lang="en-GB" sz="1400" b="1" dirty="0">
              <a:solidFill>
                <a:srgbClr val="FF0000"/>
              </a:solidFill>
            </a:endParaRPr>
          </a:p>
        </p:txBody>
      </p:sp>
      <p:cxnSp>
        <p:nvCxnSpPr>
          <p:cNvPr id="24" name="Straight Arrow Connector 23"/>
          <p:cNvCxnSpPr/>
          <p:nvPr/>
        </p:nvCxnSpPr>
        <p:spPr>
          <a:xfrm flipV="1">
            <a:off x="7278318" y="4979937"/>
            <a:ext cx="0" cy="41972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V="1">
            <a:off x="8444541" y="4979936"/>
            <a:ext cx="0" cy="41972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6622748" y="5894021"/>
            <a:ext cx="1821793" cy="830997"/>
          </a:xfrm>
          <a:prstGeom prst="rect">
            <a:avLst/>
          </a:prstGeom>
          <a:solidFill>
            <a:schemeClr val="bg1">
              <a:lumMod val="95000"/>
            </a:schemeClr>
          </a:solidFill>
          <a:ln>
            <a:solidFill>
              <a:srgbClr val="7030A0"/>
            </a:solidFill>
          </a:ln>
        </p:spPr>
        <p:txBody>
          <a:bodyPr wrap="square" rtlCol="0">
            <a:spAutoFit/>
          </a:bodyPr>
          <a:lstStyle/>
          <a:p>
            <a:r>
              <a:rPr lang="en-GB" sz="1600" b="1" dirty="0" smtClean="0"/>
              <a:t>A*C – </a:t>
            </a:r>
            <a:r>
              <a:rPr lang="en-GB" sz="1600" b="1" dirty="0" smtClean="0">
                <a:solidFill>
                  <a:srgbClr val="00B050"/>
                </a:solidFill>
              </a:rPr>
              <a:t>Green</a:t>
            </a:r>
          </a:p>
          <a:p>
            <a:r>
              <a:rPr lang="en-GB" sz="1600" b="1" dirty="0" smtClean="0"/>
              <a:t>D –</a:t>
            </a:r>
            <a:r>
              <a:rPr lang="en-GB" sz="1600" b="1" dirty="0" smtClean="0">
                <a:solidFill>
                  <a:srgbClr val="FFC000"/>
                </a:solidFill>
              </a:rPr>
              <a:t> Amber</a:t>
            </a:r>
          </a:p>
          <a:p>
            <a:r>
              <a:rPr lang="en-GB" sz="1600" b="1" dirty="0" smtClean="0"/>
              <a:t>Less than D - </a:t>
            </a:r>
            <a:r>
              <a:rPr lang="en-GB" sz="1600" b="1" dirty="0" smtClean="0">
                <a:solidFill>
                  <a:srgbClr val="FF0000"/>
                </a:solidFill>
              </a:rPr>
              <a:t>Red</a:t>
            </a:r>
            <a:endParaRPr lang="en-GB" sz="1600" b="1" dirty="0">
              <a:solidFill>
                <a:srgbClr val="FF0000"/>
              </a:solidFill>
            </a:endParaRPr>
          </a:p>
        </p:txBody>
      </p:sp>
      <p:sp>
        <p:nvSpPr>
          <p:cNvPr id="27" name="Rectangle 26"/>
          <p:cNvSpPr/>
          <p:nvPr/>
        </p:nvSpPr>
        <p:spPr>
          <a:xfrm>
            <a:off x="656113" y="3350592"/>
            <a:ext cx="486888" cy="25717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899988" y="3479181"/>
            <a:ext cx="486888" cy="70128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6025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27945029"/>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Validation</a:t>
                      </a:r>
                    </a:p>
                  </a:txBody>
                  <a:tcPr marL="91436" marR="91436">
                    <a:solidFill>
                      <a:srgbClr val="FFFF00"/>
                    </a:solidFill>
                  </a:tcPr>
                </a:tc>
              </a:tr>
            </a:tbl>
          </a:graphicData>
        </a:graphic>
      </p:graphicFrame>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 t="19325" r="73867" b="21987"/>
          <a:stretch/>
        </p:blipFill>
        <p:spPr bwMode="auto">
          <a:xfrm>
            <a:off x="763844" y="2362200"/>
            <a:ext cx="1586130" cy="221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1407225"/>
            <a:ext cx="8229600" cy="830997"/>
          </a:xfrm>
          <a:prstGeom prst="rect">
            <a:avLst/>
          </a:prstGeom>
          <a:solidFill>
            <a:schemeClr val="bg1">
              <a:lumMod val="95000"/>
            </a:schemeClr>
          </a:solidFill>
          <a:ln>
            <a:solidFill>
              <a:srgbClr val="7030A0"/>
            </a:solidFill>
          </a:ln>
        </p:spPr>
        <p:txBody>
          <a:bodyPr wrap="square" rtlCol="0">
            <a:spAutoFit/>
          </a:bodyPr>
          <a:lstStyle/>
          <a:p>
            <a:pPr marL="285750" indent="-285750">
              <a:buFont typeface="Arial" panose="020B0604020202020204" pitchFamily="34" charset="0"/>
              <a:buChar char="•"/>
            </a:pPr>
            <a:r>
              <a:rPr lang="en-GB" sz="1600" b="1" dirty="0" smtClean="0">
                <a:solidFill>
                  <a:srgbClr val="FF0000"/>
                </a:solidFill>
              </a:rPr>
              <a:t>Data Validation prevents invalid data from being entered into a cell</a:t>
            </a:r>
            <a:r>
              <a:rPr lang="en-GB" sz="1600" dirty="0" smtClean="0"/>
              <a:t>. </a:t>
            </a:r>
          </a:p>
          <a:p>
            <a:pPr marL="285750" indent="-285750">
              <a:buFont typeface="Arial" panose="020B0604020202020204" pitchFamily="34" charset="0"/>
              <a:buChar char="•"/>
            </a:pPr>
            <a:r>
              <a:rPr lang="en-GB" sz="1600" dirty="0" smtClean="0"/>
              <a:t>For example, you could reject invalid dates or numbers greater than a given value.</a:t>
            </a:r>
          </a:p>
          <a:p>
            <a:pPr marL="285750" indent="-285750">
              <a:buFont typeface="Arial" panose="020B0604020202020204" pitchFamily="34" charset="0"/>
              <a:buChar char="•"/>
            </a:pPr>
            <a:r>
              <a:rPr lang="en-GB" sz="1600" dirty="0" smtClean="0"/>
              <a:t>You can also force input to be chosen from a dropdown list of values you specify. </a:t>
            </a:r>
            <a:endParaRPr lang="en-GB" sz="1600"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233" t="2974" r="36948" b="76117"/>
          <a:stretch/>
        </p:blipFill>
        <p:spPr bwMode="auto">
          <a:xfrm>
            <a:off x="2576809" y="2362200"/>
            <a:ext cx="3722137" cy="132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538" t="42558" r="45909" b="17546"/>
          <a:stretch/>
        </p:blipFill>
        <p:spPr bwMode="auto">
          <a:xfrm>
            <a:off x="3657600" y="4059165"/>
            <a:ext cx="2856403" cy="2187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2630" t="43000" r="46818" b="26429"/>
          <a:stretch/>
        </p:blipFill>
        <p:spPr bwMode="auto">
          <a:xfrm>
            <a:off x="6647077" y="2468323"/>
            <a:ext cx="2268323" cy="141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39015" t="43649" r="37727" b="42838"/>
          <a:stretch/>
        </p:blipFill>
        <p:spPr bwMode="auto">
          <a:xfrm>
            <a:off x="7485277" y="4150774"/>
            <a:ext cx="1430123" cy="51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21656" t="27958" r="72402" b="43329"/>
          <a:stretch/>
        </p:blipFill>
        <p:spPr bwMode="auto">
          <a:xfrm>
            <a:off x="6626507" y="4059165"/>
            <a:ext cx="649146" cy="196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85800" y="5171182"/>
            <a:ext cx="2760877" cy="1077218"/>
          </a:xfrm>
          <a:prstGeom prst="rect">
            <a:avLst/>
          </a:prstGeom>
          <a:solidFill>
            <a:schemeClr val="bg1">
              <a:lumMod val="95000"/>
            </a:schemeClr>
          </a:solidFill>
          <a:ln>
            <a:solidFill>
              <a:srgbClr val="7030A0"/>
            </a:solidFill>
          </a:ln>
        </p:spPr>
        <p:txBody>
          <a:bodyPr wrap="square" rtlCol="0">
            <a:spAutoFit/>
          </a:bodyPr>
          <a:lstStyle/>
          <a:p>
            <a:r>
              <a:rPr lang="en-GB" sz="1600" dirty="0" smtClean="0"/>
              <a:t>This example we have to refer to a </a:t>
            </a:r>
            <a:r>
              <a:rPr lang="en-GB" sz="1600" b="1" dirty="0" smtClean="0">
                <a:solidFill>
                  <a:srgbClr val="FF0000"/>
                </a:solidFill>
              </a:rPr>
              <a:t>list to lookup specific values</a:t>
            </a:r>
            <a:r>
              <a:rPr lang="en-GB" sz="1600" dirty="0" smtClean="0"/>
              <a:t> which can be entered into the cell </a:t>
            </a:r>
            <a:r>
              <a:rPr lang="en-GB" sz="1600" b="1" dirty="0" smtClean="0">
                <a:solidFill>
                  <a:srgbClr val="FF0000"/>
                </a:solidFill>
              </a:rPr>
              <a:t>(/,L or A</a:t>
            </a:r>
            <a:r>
              <a:rPr lang="en-GB" sz="1600" dirty="0" smtClean="0">
                <a:solidFill>
                  <a:srgbClr val="FF0000"/>
                </a:solidFill>
              </a:rPr>
              <a:t>) </a:t>
            </a:r>
            <a:endParaRPr lang="en-GB" sz="1600" dirty="0">
              <a:solidFill>
                <a:srgbClr val="FF0000"/>
              </a:solidFill>
            </a:endParaRPr>
          </a:p>
        </p:txBody>
      </p:sp>
      <p:sp>
        <p:nvSpPr>
          <p:cNvPr id="11" name="Rectangle 10"/>
          <p:cNvSpPr/>
          <p:nvPr/>
        </p:nvSpPr>
        <p:spPr>
          <a:xfrm>
            <a:off x="799334" y="4150774"/>
            <a:ext cx="343666" cy="465757"/>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56983" y="4747800"/>
            <a:ext cx="1071817" cy="307777"/>
          </a:xfrm>
          <a:prstGeom prst="rect">
            <a:avLst/>
          </a:prstGeom>
          <a:solidFill>
            <a:srgbClr val="FFFF00"/>
          </a:solidFill>
          <a:ln>
            <a:solidFill>
              <a:srgbClr val="7030A0"/>
            </a:solidFill>
          </a:ln>
        </p:spPr>
        <p:txBody>
          <a:bodyPr wrap="square" rtlCol="0">
            <a:spAutoFit/>
          </a:bodyPr>
          <a:lstStyle/>
          <a:p>
            <a:r>
              <a:rPr lang="en-GB" sz="1400" b="1" dirty="0" smtClean="0"/>
              <a:t>List Source</a:t>
            </a:r>
            <a:endParaRPr lang="en-GB" sz="1400" b="1" dirty="0">
              <a:solidFill>
                <a:srgbClr val="FF0000"/>
              </a:solidFill>
            </a:endParaRPr>
          </a:p>
        </p:txBody>
      </p:sp>
      <p:cxnSp>
        <p:nvCxnSpPr>
          <p:cNvPr id="13" name="Straight Arrow Connector 12"/>
          <p:cNvCxnSpPr/>
          <p:nvPr/>
        </p:nvCxnSpPr>
        <p:spPr>
          <a:xfrm flipV="1">
            <a:off x="1066800" y="4442262"/>
            <a:ext cx="0" cy="3581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3914813" y="6285530"/>
            <a:ext cx="3570464" cy="307777"/>
          </a:xfrm>
          <a:prstGeom prst="rect">
            <a:avLst/>
          </a:prstGeom>
          <a:solidFill>
            <a:srgbClr val="FFFF00"/>
          </a:solidFill>
          <a:ln>
            <a:solidFill>
              <a:srgbClr val="7030A0"/>
            </a:solidFill>
          </a:ln>
        </p:spPr>
        <p:txBody>
          <a:bodyPr wrap="square" rtlCol="0">
            <a:spAutoFit/>
          </a:bodyPr>
          <a:lstStyle/>
          <a:p>
            <a:r>
              <a:rPr lang="en-GB" sz="1400" b="1" dirty="0" smtClean="0"/>
              <a:t>2: Select the </a:t>
            </a:r>
            <a:r>
              <a:rPr lang="en-GB" sz="1400" b="1" dirty="0" smtClean="0">
                <a:solidFill>
                  <a:srgbClr val="FF0000"/>
                </a:solidFill>
              </a:rPr>
              <a:t>list</a:t>
            </a:r>
            <a:r>
              <a:rPr lang="en-GB" sz="1400" b="1" dirty="0" smtClean="0"/>
              <a:t> and then the </a:t>
            </a:r>
            <a:r>
              <a:rPr lang="en-GB" sz="1400" b="1" dirty="0" smtClean="0">
                <a:solidFill>
                  <a:srgbClr val="FF0000"/>
                </a:solidFill>
              </a:rPr>
              <a:t>source</a:t>
            </a:r>
            <a:endParaRPr lang="en-GB" sz="1400" b="1" dirty="0">
              <a:solidFill>
                <a:srgbClr val="FF0000"/>
              </a:solidFill>
            </a:endParaRPr>
          </a:p>
        </p:txBody>
      </p:sp>
      <p:sp>
        <p:nvSpPr>
          <p:cNvPr id="16" name="Rectangle 15"/>
          <p:cNvSpPr/>
          <p:nvPr/>
        </p:nvSpPr>
        <p:spPr>
          <a:xfrm>
            <a:off x="2610916" y="2329661"/>
            <a:ext cx="343666" cy="23287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818334" y="3089504"/>
            <a:ext cx="1480611" cy="23287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5737799" y="2552642"/>
            <a:ext cx="561146" cy="500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380464" y="4800442"/>
            <a:ext cx="1639747" cy="523220"/>
          </a:xfrm>
          <a:prstGeom prst="rect">
            <a:avLst/>
          </a:prstGeom>
          <a:solidFill>
            <a:srgbClr val="FFFF00"/>
          </a:solidFill>
          <a:ln>
            <a:solidFill>
              <a:srgbClr val="7030A0"/>
            </a:solidFill>
          </a:ln>
        </p:spPr>
        <p:txBody>
          <a:bodyPr wrap="square" rtlCol="0">
            <a:spAutoFit/>
          </a:bodyPr>
          <a:lstStyle/>
          <a:p>
            <a:r>
              <a:rPr lang="en-GB" sz="1400" b="1" dirty="0" smtClean="0"/>
              <a:t>3. You may enter an </a:t>
            </a:r>
            <a:r>
              <a:rPr lang="en-GB" sz="1400" b="1" dirty="0" smtClean="0">
                <a:solidFill>
                  <a:srgbClr val="FF0000"/>
                </a:solidFill>
              </a:rPr>
              <a:t>error message</a:t>
            </a:r>
            <a:r>
              <a:rPr lang="en-GB" sz="1400" b="1" dirty="0" smtClean="0"/>
              <a:t>.</a:t>
            </a:r>
            <a:endParaRPr lang="en-GB" sz="1400" b="1" dirty="0">
              <a:solidFill>
                <a:srgbClr val="FF0000"/>
              </a:solidFill>
            </a:endParaRPr>
          </a:p>
        </p:txBody>
      </p:sp>
      <p:sp>
        <p:nvSpPr>
          <p:cNvPr id="20" name="Rectangle 19"/>
          <p:cNvSpPr/>
          <p:nvPr/>
        </p:nvSpPr>
        <p:spPr>
          <a:xfrm>
            <a:off x="3896170" y="4595750"/>
            <a:ext cx="1092455" cy="38918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891649" y="5178377"/>
            <a:ext cx="1846150" cy="38918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510015" y="2608449"/>
            <a:ext cx="490985" cy="19459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7709353" y="3275446"/>
            <a:ext cx="1129847" cy="40788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2610916" y="3502298"/>
            <a:ext cx="3126883" cy="307777"/>
          </a:xfrm>
          <a:prstGeom prst="rect">
            <a:avLst/>
          </a:prstGeom>
          <a:solidFill>
            <a:srgbClr val="FFFF00"/>
          </a:solidFill>
          <a:ln>
            <a:solidFill>
              <a:srgbClr val="7030A0"/>
            </a:solidFill>
          </a:ln>
        </p:spPr>
        <p:txBody>
          <a:bodyPr wrap="square" rtlCol="0">
            <a:spAutoFit/>
          </a:bodyPr>
          <a:lstStyle/>
          <a:p>
            <a:r>
              <a:rPr lang="en-GB" sz="1400" b="1" dirty="0" smtClean="0"/>
              <a:t>1: Click on </a:t>
            </a:r>
            <a:r>
              <a:rPr lang="en-GB" sz="1400" b="1" dirty="0" smtClean="0">
                <a:solidFill>
                  <a:srgbClr val="FF0000"/>
                </a:solidFill>
              </a:rPr>
              <a:t>Data</a:t>
            </a:r>
            <a:r>
              <a:rPr lang="en-GB" sz="1400" b="1" dirty="0" smtClean="0"/>
              <a:t> &gt;&gt; </a:t>
            </a:r>
            <a:r>
              <a:rPr lang="en-GB" sz="1400" b="1" dirty="0" smtClean="0">
                <a:solidFill>
                  <a:srgbClr val="FF0000"/>
                </a:solidFill>
              </a:rPr>
              <a:t>Data Validation</a:t>
            </a:r>
            <a:endParaRPr lang="en-GB" sz="1400" b="1" dirty="0">
              <a:solidFill>
                <a:srgbClr val="FF0000"/>
              </a:solidFill>
            </a:endParaRPr>
          </a:p>
        </p:txBody>
      </p:sp>
    </p:spTree>
    <p:extLst>
      <p:ext uri="{BB962C8B-B14F-4D97-AF65-F5344CB8AC3E}">
        <p14:creationId xmlns:p14="http://schemas.microsoft.com/office/powerpoint/2010/main" val="33401807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20484316"/>
              </p:ext>
            </p:extLst>
          </p:nvPr>
        </p:nvGraphicFramePr>
        <p:xfrm>
          <a:off x="68580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Validation</a:t>
                      </a:r>
                    </a:p>
                  </a:txBody>
                  <a:tcPr marL="91436" marR="91436">
                    <a:solidFill>
                      <a:srgbClr val="FFFF00"/>
                    </a:solidFill>
                  </a:tcPr>
                </a:tc>
              </a:tr>
            </a:tbl>
          </a:graphicData>
        </a:graphic>
      </p:graphicFrame>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233" t="2974" r="36948" b="76117"/>
          <a:stretch/>
        </p:blipFill>
        <p:spPr bwMode="auto">
          <a:xfrm>
            <a:off x="3124200" y="1516083"/>
            <a:ext cx="3722137" cy="132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20416" r="68442" b="34701"/>
          <a:stretch/>
        </p:blipFill>
        <p:spPr bwMode="auto">
          <a:xfrm>
            <a:off x="685800" y="1524000"/>
            <a:ext cx="231457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l="32078" t="26351" r="37338" b="34688"/>
          <a:stretch/>
        </p:blipFill>
        <p:spPr bwMode="auto">
          <a:xfrm>
            <a:off x="3262539" y="3575463"/>
            <a:ext cx="2878671" cy="229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25747" t="28065" r="44545" b="35968"/>
          <a:stretch/>
        </p:blipFill>
        <p:spPr bwMode="auto">
          <a:xfrm>
            <a:off x="6253070" y="3575463"/>
            <a:ext cx="2814730" cy="212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92728" y="3810000"/>
            <a:ext cx="2438400" cy="2062103"/>
          </a:xfrm>
          <a:prstGeom prst="rect">
            <a:avLst/>
          </a:prstGeom>
          <a:solidFill>
            <a:schemeClr val="bg1">
              <a:lumMod val="95000"/>
            </a:schemeClr>
          </a:solidFill>
          <a:ln>
            <a:solidFill>
              <a:srgbClr val="7030A0"/>
            </a:solidFill>
          </a:ln>
        </p:spPr>
        <p:txBody>
          <a:bodyPr wrap="square" rtlCol="0">
            <a:spAutoFit/>
          </a:bodyPr>
          <a:lstStyle/>
          <a:p>
            <a:r>
              <a:rPr lang="en-GB" sz="1600" dirty="0" smtClean="0"/>
              <a:t>This example we have to only allow </a:t>
            </a:r>
            <a:r>
              <a:rPr lang="en-GB" sz="1600" b="1" dirty="0" smtClean="0">
                <a:solidFill>
                  <a:srgbClr val="FF0000"/>
                </a:solidFill>
              </a:rPr>
              <a:t>marks to be entered from 0 to 27 </a:t>
            </a:r>
            <a:r>
              <a:rPr lang="en-GB" sz="1600" dirty="0" smtClean="0"/>
              <a:t>for the Word Processing Exam. If a mark </a:t>
            </a:r>
            <a:r>
              <a:rPr lang="en-GB" sz="1600" b="1" dirty="0" smtClean="0"/>
              <a:t>outside of the range is entered than an error message will be shown</a:t>
            </a:r>
            <a:r>
              <a:rPr lang="en-GB" sz="1600" dirty="0" smtClean="0"/>
              <a:t>.</a:t>
            </a:r>
            <a:endParaRPr lang="en-GB" sz="1600" dirty="0">
              <a:solidFill>
                <a:srgbClr val="FF0000"/>
              </a:solidFill>
            </a:endParaRPr>
          </a:p>
        </p:txBody>
      </p:sp>
      <p:sp>
        <p:nvSpPr>
          <p:cNvPr id="19" name="TextBox 18"/>
          <p:cNvSpPr txBox="1"/>
          <p:nvPr/>
        </p:nvSpPr>
        <p:spPr>
          <a:xfrm>
            <a:off x="3124200" y="2971800"/>
            <a:ext cx="3126883" cy="307777"/>
          </a:xfrm>
          <a:prstGeom prst="rect">
            <a:avLst/>
          </a:prstGeom>
          <a:solidFill>
            <a:srgbClr val="FFFF00"/>
          </a:solidFill>
          <a:ln>
            <a:solidFill>
              <a:srgbClr val="7030A0"/>
            </a:solidFill>
          </a:ln>
        </p:spPr>
        <p:txBody>
          <a:bodyPr wrap="square" rtlCol="0">
            <a:spAutoFit/>
          </a:bodyPr>
          <a:lstStyle/>
          <a:p>
            <a:r>
              <a:rPr lang="en-GB" sz="1400" b="1" dirty="0" smtClean="0"/>
              <a:t>1: Click on </a:t>
            </a:r>
            <a:r>
              <a:rPr lang="en-GB" sz="1400" b="1" dirty="0" smtClean="0">
                <a:solidFill>
                  <a:srgbClr val="FF0000"/>
                </a:solidFill>
              </a:rPr>
              <a:t>Data</a:t>
            </a:r>
            <a:r>
              <a:rPr lang="en-GB" sz="1400" b="1" dirty="0" smtClean="0"/>
              <a:t> &gt;&gt; </a:t>
            </a:r>
            <a:r>
              <a:rPr lang="en-GB" sz="1400" b="1" dirty="0" smtClean="0">
                <a:solidFill>
                  <a:srgbClr val="FF0000"/>
                </a:solidFill>
              </a:rPr>
              <a:t>Data Validation</a:t>
            </a:r>
            <a:endParaRPr lang="en-GB" sz="1400" b="1" dirty="0">
              <a:solidFill>
                <a:srgbClr val="FF0000"/>
              </a:solidFill>
            </a:endParaRPr>
          </a:p>
        </p:txBody>
      </p:sp>
      <p:sp>
        <p:nvSpPr>
          <p:cNvPr id="20" name="Rectangle 19"/>
          <p:cNvSpPr/>
          <p:nvPr/>
        </p:nvSpPr>
        <p:spPr>
          <a:xfrm>
            <a:off x="6298945" y="1722795"/>
            <a:ext cx="561146" cy="500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5440524" y="2261698"/>
            <a:ext cx="1419567" cy="23287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204953" y="1524000"/>
            <a:ext cx="343666" cy="23287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886200" y="6050185"/>
            <a:ext cx="3962400" cy="523220"/>
          </a:xfrm>
          <a:prstGeom prst="rect">
            <a:avLst/>
          </a:prstGeom>
          <a:solidFill>
            <a:srgbClr val="FFFF00"/>
          </a:solidFill>
          <a:ln>
            <a:solidFill>
              <a:srgbClr val="7030A0"/>
            </a:solidFill>
          </a:ln>
        </p:spPr>
        <p:txBody>
          <a:bodyPr wrap="square" rtlCol="0">
            <a:spAutoFit/>
          </a:bodyPr>
          <a:lstStyle/>
          <a:p>
            <a:r>
              <a:rPr lang="en-GB" sz="1400" b="1" dirty="0" smtClean="0"/>
              <a:t>2: Select the </a:t>
            </a:r>
            <a:r>
              <a:rPr lang="en-GB" sz="1400" b="1" dirty="0" smtClean="0">
                <a:solidFill>
                  <a:srgbClr val="FF0000"/>
                </a:solidFill>
              </a:rPr>
              <a:t>Whole Number </a:t>
            </a:r>
            <a:r>
              <a:rPr lang="en-GB" sz="1400" b="1" dirty="0" smtClean="0"/>
              <a:t>and then enter the </a:t>
            </a:r>
            <a:r>
              <a:rPr lang="en-GB" sz="1400" b="1" dirty="0" smtClean="0">
                <a:solidFill>
                  <a:srgbClr val="FF0000"/>
                </a:solidFill>
              </a:rPr>
              <a:t>Min</a:t>
            </a:r>
            <a:r>
              <a:rPr lang="en-GB" sz="1400" b="1" dirty="0" smtClean="0"/>
              <a:t> and </a:t>
            </a:r>
            <a:r>
              <a:rPr lang="en-GB" sz="1400" b="1" dirty="0" smtClean="0">
                <a:solidFill>
                  <a:srgbClr val="FF0000"/>
                </a:solidFill>
              </a:rPr>
              <a:t>Max</a:t>
            </a:r>
            <a:r>
              <a:rPr lang="en-GB" sz="1400" b="1" dirty="0" smtClean="0"/>
              <a:t> numbers in the range.</a:t>
            </a:r>
            <a:endParaRPr lang="en-GB" sz="1400" b="1" dirty="0">
              <a:solidFill>
                <a:srgbClr val="FF0000"/>
              </a:solidFill>
            </a:endParaRPr>
          </a:p>
        </p:txBody>
      </p:sp>
      <p:sp>
        <p:nvSpPr>
          <p:cNvPr id="24" name="TextBox 23"/>
          <p:cNvSpPr txBox="1"/>
          <p:nvPr/>
        </p:nvSpPr>
        <p:spPr>
          <a:xfrm>
            <a:off x="7162800" y="2756357"/>
            <a:ext cx="1639747" cy="523220"/>
          </a:xfrm>
          <a:prstGeom prst="rect">
            <a:avLst/>
          </a:prstGeom>
          <a:solidFill>
            <a:srgbClr val="FFFF00"/>
          </a:solidFill>
          <a:ln>
            <a:solidFill>
              <a:srgbClr val="7030A0"/>
            </a:solidFill>
          </a:ln>
        </p:spPr>
        <p:txBody>
          <a:bodyPr wrap="square" rtlCol="0">
            <a:spAutoFit/>
          </a:bodyPr>
          <a:lstStyle/>
          <a:p>
            <a:r>
              <a:rPr lang="en-GB" sz="1400" b="1" dirty="0" smtClean="0"/>
              <a:t>3. You may enter an </a:t>
            </a:r>
            <a:r>
              <a:rPr lang="en-GB" sz="1400" b="1" dirty="0" smtClean="0">
                <a:solidFill>
                  <a:srgbClr val="FF0000"/>
                </a:solidFill>
              </a:rPr>
              <a:t>error message</a:t>
            </a:r>
            <a:r>
              <a:rPr lang="en-GB" sz="1400" b="1" dirty="0" smtClean="0"/>
              <a:t>.</a:t>
            </a:r>
            <a:endParaRPr lang="en-GB" sz="1400" b="1" dirty="0">
              <a:solidFill>
                <a:srgbClr val="FF0000"/>
              </a:solidFill>
            </a:endParaRPr>
          </a:p>
        </p:txBody>
      </p:sp>
      <p:sp>
        <p:nvSpPr>
          <p:cNvPr id="25" name="Rectangle 24"/>
          <p:cNvSpPr/>
          <p:nvPr/>
        </p:nvSpPr>
        <p:spPr>
          <a:xfrm>
            <a:off x="3384703" y="4179125"/>
            <a:ext cx="1134848"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384702" y="4762004"/>
            <a:ext cx="2055821" cy="648195"/>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4348288" y="3750625"/>
            <a:ext cx="567424" cy="3048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Arrow Connector 27"/>
          <p:cNvCxnSpPr>
            <a:endCxn id="24" idx="1"/>
          </p:cNvCxnSpPr>
          <p:nvPr/>
        </p:nvCxnSpPr>
        <p:spPr>
          <a:xfrm flipV="1">
            <a:off x="4955093" y="3017967"/>
            <a:ext cx="2207707" cy="8394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51718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88412114"/>
              </p:ext>
            </p:extLst>
          </p:nvPr>
        </p:nvGraphicFramePr>
        <p:xfrm>
          <a:off x="762000" y="5059681"/>
          <a:ext cx="7982272" cy="1341120"/>
        </p:xfrm>
        <a:graphic>
          <a:graphicData uri="http://schemas.openxmlformats.org/drawingml/2006/table">
            <a:tbl>
              <a:tblPr firstRow="1" bandRow="1">
                <a:tableStyleId>{5C22544A-7EE6-4342-B048-85BDC9FD1C3A}</a:tableStyleId>
              </a:tblPr>
              <a:tblGrid>
                <a:gridCol w="1596454"/>
                <a:gridCol w="6385818"/>
              </a:tblGrid>
              <a:tr h="274319">
                <a:tc>
                  <a:txBody>
                    <a:bodyPr/>
                    <a:lstStyle/>
                    <a:p>
                      <a:r>
                        <a:rPr lang="en-GB" sz="1600" b="1" dirty="0" smtClean="0">
                          <a:solidFill>
                            <a:schemeClr val="tx1"/>
                          </a:solidFill>
                        </a:rPr>
                        <a:t>=ROUND</a:t>
                      </a:r>
                      <a:endParaRPr lang="en-GB"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400" b="1" dirty="0" smtClean="0">
                          <a:solidFill>
                            <a:schemeClr val="tx1"/>
                          </a:solidFill>
                        </a:rPr>
                        <a:t>Rounds a number</a:t>
                      </a:r>
                      <a:r>
                        <a:rPr lang="en-GB" sz="1400" b="1" baseline="0" dirty="0" smtClean="0">
                          <a:solidFill>
                            <a:schemeClr val="tx1"/>
                          </a:solidFill>
                        </a:rPr>
                        <a:t> to a specified number of digits.</a:t>
                      </a:r>
                      <a:endParaRPr lang="en-GB"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20039">
                <a:tc>
                  <a:txBody>
                    <a:bodyPr/>
                    <a:lstStyle/>
                    <a:p>
                      <a:r>
                        <a:rPr lang="en-GB" sz="1600" b="1" dirty="0" smtClean="0">
                          <a:solidFill>
                            <a:schemeClr val="tx1"/>
                          </a:solidFill>
                        </a:rPr>
                        <a:t>=ROUNDDOWN</a:t>
                      </a:r>
                      <a:endParaRPr lang="en-GB"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400" b="1" dirty="0" smtClean="0">
                          <a:solidFill>
                            <a:schemeClr val="tx1"/>
                          </a:solidFill>
                        </a:rPr>
                        <a:t>Rounds a number down,</a:t>
                      </a:r>
                      <a:r>
                        <a:rPr lang="en-GB" sz="1400" b="1" baseline="0" dirty="0" smtClean="0">
                          <a:solidFill>
                            <a:schemeClr val="tx1"/>
                          </a:solidFill>
                        </a:rPr>
                        <a:t> towards zero</a:t>
                      </a:r>
                      <a:endParaRPr lang="en-GB"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4056">
                <a:tc>
                  <a:txBody>
                    <a:bodyPr/>
                    <a:lstStyle/>
                    <a:p>
                      <a:r>
                        <a:rPr lang="en-GB" sz="1600" b="1" dirty="0" smtClean="0">
                          <a:solidFill>
                            <a:schemeClr val="tx1"/>
                          </a:solidFill>
                        </a:rPr>
                        <a:t>=ROUNDUP</a:t>
                      </a:r>
                      <a:endParaRPr lang="en-GB"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400" b="1" dirty="0" smtClean="0">
                          <a:solidFill>
                            <a:schemeClr val="tx1"/>
                          </a:solidFill>
                        </a:rPr>
                        <a:t>Rounds a number up, away from zero</a:t>
                      </a:r>
                      <a:endParaRPr lang="en-GB"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309776">
                <a:tc>
                  <a:txBody>
                    <a:bodyPr/>
                    <a:lstStyle/>
                    <a:p>
                      <a:r>
                        <a:rPr lang="en-GB" sz="1600" b="1" dirty="0" smtClean="0">
                          <a:solidFill>
                            <a:schemeClr val="tx1"/>
                          </a:solidFill>
                        </a:rPr>
                        <a:t>=INT</a:t>
                      </a:r>
                      <a:endParaRPr lang="en-GB"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400" b="1" dirty="0" smtClean="0">
                          <a:solidFill>
                            <a:schemeClr val="tx1"/>
                          </a:solidFill>
                        </a:rPr>
                        <a:t>Rounds</a:t>
                      </a:r>
                      <a:r>
                        <a:rPr lang="en-GB" sz="1400" b="1" baseline="0" dirty="0" smtClean="0">
                          <a:solidFill>
                            <a:schemeClr val="tx1"/>
                          </a:solidFill>
                        </a:rPr>
                        <a:t> the number down to the nearest integer</a:t>
                      </a:r>
                      <a:endParaRPr lang="en-GB"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375180315"/>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Rounding</a:t>
                      </a:r>
                    </a:p>
                  </a:txBody>
                  <a:tcPr marL="91436" marR="91436">
                    <a:solidFill>
                      <a:srgbClr val="FFFF00"/>
                    </a:solidFill>
                  </a:tcPr>
                </a:tc>
              </a:tr>
            </a:tbl>
          </a:graphicData>
        </a:graphic>
      </p:graphicFrame>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17" t="30520" r="63583" b="36201"/>
          <a:stretch/>
        </p:blipFill>
        <p:spPr bwMode="auto">
          <a:xfrm>
            <a:off x="685800" y="1524000"/>
            <a:ext cx="5181600" cy="325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275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49868" t="33219" r="25903" b="28561"/>
          <a:stretch/>
        </p:blipFill>
        <p:spPr bwMode="auto">
          <a:xfrm>
            <a:off x="607666" y="1611145"/>
            <a:ext cx="2507869" cy="2224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0844" t="27388" r="83561" b="55920"/>
          <a:stretch/>
        </p:blipFill>
        <p:spPr bwMode="auto">
          <a:xfrm>
            <a:off x="729027" y="4395880"/>
            <a:ext cx="1132573" cy="189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1702" t="23778" r="50626" b="41971"/>
          <a:stretch/>
        </p:blipFill>
        <p:spPr bwMode="auto">
          <a:xfrm>
            <a:off x="2282606" y="4118981"/>
            <a:ext cx="3127692" cy="2176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l="10818" t="28296" r="82925" b="57492"/>
          <a:stretch/>
        </p:blipFill>
        <p:spPr bwMode="auto">
          <a:xfrm>
            <a:off x="5849551" y="4508262"/>
            <a:ext cx="1246639" cy="159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7303205" y="1558807"/>
            <a:ext cx="1697301" cy="4962897"/>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Tip: Currency</a:t>
            </a:r>
          </a:p>
          <a:p>
            <a:endParaRPr lang="en-GB" sz="1050" b="1" dirty="0" smtClean="0"/>
          </a:p>
          <a:p>
            <a:r>
              <a:rPr lang="en-GB" sz="1600" b="1" dirty="0" smtClean="0"/>
              <a:t>Sometimes a 0 will be displayed as a </a:t>
            </a:r>
            <a:r>
              <a:rPr lang="en-GB" sz="1600" b="1" dirty="0" smtClean="0">
                <a:solidFill>
                  <a:srgbClr val="FF0000"/>
                </a:solidFill>
              </a:rPr>
              <a:t>dash</a:t>
            </a:r>
            <a:r>
              <a:rPr lang="en-GB" sz="1600" b="1" dirty="0" smtClean="0"/>
              <a:t> when the numbers have been formatted as a Currency using the method shown on the left. </a:t>
            </a:r>
          </a:p>
          <a:p>
            <a:endParaRPr lang="en-GB" sz="1600" b="1" dirty="0" smtClean="0"/>
          </a:p>
          <a:p>
            <a:r>
              <a:rPr lang="en-GB" sz="1600" b="1" dirty="0" smtClean="0"/>
              <a:t>You need to ensure the formatting of the cell is set to </a:t>
            </a:r>
            <a:r>
              <a:rPr lang="en-GB" sz="1600" b="1" dirty="0" smtClean="0">
                <a:solidFill>
                  <a:srgbClr val="FF0000"/>
                </a:solidFill>
              </a:rPr>
              <a:t>Currency</a:t>
            </a:r>
            <a:r>
              <a:rPr lang="en-GB" sz="1600" b="1" dirty="0" smtClean="0"/>
              <a:t> and not </a:t>
            </a:r>
            <a:r>
              <a:rPr lang="en-GB" sz="1600" b="1" dirty="0" smtClean="0">
                <a:solidFill>
                  <a:srgbClr val="FF0000"/>
                </a:solidFill>
              </a:rPr>
              <a:t>Accounting</a:t>
            </a:r>
            <a:r>
              <a:rPr lang="en-GB" sz="1600" b="1" dirty="0" smtClean="0"/>
              <a:t>. </a:t>
            </a:r>
            <a:endParaRPr lang="en-GB" sz="1600" b="1" dirty="0"/>
          </a:p>
          <a:p>
            <a:endParaRPr lang="en-GB" sz="1600" b="1" dirty="0"/>
          </a:p>
        </p:txBody>
      </p:sp>
      <p:pic>
        <p:nvPicPr>
          <p:cNvPr id="2059" name="Picture 11"/>
          <p:cNvPicPr>
            <a:picLocks noChangeAspect="1" noChangeArrowheads="1"/>
          </p:cNvPicPr>
          <p:nvPr/>
        </p:nvPicPr>
        <p:blipFill rotWithShape="1">
          <a:blip r:embed="rId6">
            <a:extLst>
              <a:ext uri="{28A0092B-C50C-407E-A947-70E740481C1C}">
                <a14:useLocalDpi xmlns:a14="http://schemas.microsoft.com/office/drawing/2010/main" val="0"/>
              </a:ext>
            </a:extLst>
          </a:blip>
          <a:srcRect l="45510" t="10737" r="39601" b="73955"/>
          <a:stretch/>
        </p:blipFill>
        <p:spPr bwMode="auto">
          <a:xfrm>
            <a:off x="5158991" y="2269842"/>
            <a:ext cx="1937199" cy="111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3288801" y="1611145"/>
            <a:ext cx="1772409" cy="2285241"/>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Tip: Formatting</a:t>
            </a:r>
          </a:p>
          <a:p>
            <a:endParaRPr lang="en-GB" b="1" dirty="0">
              <a:solidFill>
                <a:srgbClr val="FF0000"/>
              </a:solidFill>
            </a:endParaRPr>
          </a:p>
          <a:p>
            <a:r>
              <a:rPr lang="en-GB" sz="1600" b="1" dirty="0" smtClean="0"/>
              <a:t>You can format a number in numerous ways including using the methods shown on the left. </a:t>
            </a:r>
          </a:p>
          <a:p>
            <a:endParaRPr lang="en-GB" sz="1050" b="1" dirty="0" smtClean="0"/>
          </a:p>
        </p:txBody>
      </p:sp>
      <p:sp>
        <p:nvSpPr>
          <p:cNvPr id="25" name="Rectangle 24"/>
          <p:cNvSpPr/>
          <p:nvPr/>
        </p:nvSpPr>
        <p:spPr>
          <a:xfrm>
            <a:off x="5140756" y="2265517"/>
            <a:ext cx="452301" cy="421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6" name="Table 15"/>
          <p:cNvGraphicFramePr>
            <a:graphicFrameLocks noGrp="1"/>
          </p:cNvGraphicFramePr>
          <p:nvPr>
            <p:extLst>
              <p:ext uri="{D42A27DB-BD31-4B8C-83A1-F6EECF244321}">
                <p14:modId xmlns:p14="http://schemas.microsoft.com/office/powerpoint/2010/main" val="900413381"/>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rgbClr val="FF0000"/>
                          </a:solidFill>
                        </a:rPr>
                        <a:t>Number Formatting</a:t>
                      </a:r>
                    </a:p>
                  </a:txBody>
                  <a:tcPr marL="91436" marR="91436">
                    <a:solidFill>
                      <a:srgbClr val="FFFF00"/>
                    </a:solidFill>
                  </a:tcPr>
                </a:tc>
              </a:tr>
            </a:tbl>
          </a:graphicData>
        </a:graphic>
      </p:graphicFrame>
      <p:sp>
        <p:nvSpPr>
          <p:cNvPr id="3" name="Right Arrow 2"/>
          <p:cNvSpPr/>
          <p:nvPr/>
        </p:nvSpPr>
        <p:spPr>
          <a:xfrm rot="10800000">
            <a:off x="6753386" y="2545721"/>
            <a:ext cx="463550" cy="3550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10800000">
            <a:off x="2684350" y="3403347"/>
            <a:ext cx="463550" cy="3550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a:off x="1861600" y="5168153"/>
            <a:ext cx="463550" cy="3550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a:off x="5361282" y="5126692"/>
            <a:ext cx="463550" cy="35500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03284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2339752" y="2780928"/>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22" r="5235" b="57062"/>
          <a:stretch/>
        </p:blipFill>
        <p:spPr bwMode="auto">
          <a:xfrm>
            <a:off x="710534" y="2186495"/>
            <a:ext cx="7524146" cy="161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972" t="36002" r="23044" b="10060"/>
          <a:stretch/>
        </p:blipFill>
        <p:spPr bwMode="auto">
          <a:xfrm>
            <a:off x="2483768" y="3948001"/>
            <a:ext cx="2739740" cy="2444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90829" y="1472625"/>
            <a:ext cx="8241007" cy="584775"/>
          </a:xfrm>
          <a:prstGeom prst="rect">
            <a:avLst/>
          </a:prstGeom>
          <a:solidFill>
            <a:schemeClr val="bg1">
              <a:lumMod val="95000"/>
            </a:schemeClr>
          </a:solidFill>
          <a:ln>
            <a:solidFill>
              <a:srgbClr val="7030A0"/>
            </a:solidFill>
          </a:ln>
        </p:spPr>
        <p:txBody>
          <a:bodyPr wrap="square" rtlCol="0">
            <a:spAutoFit/>
          </a:bodyPr>
          <a:lstStyle/>
          <a:p>
            <a:r>
              <a:rPr lang="en-GB" sz="1600" b="1" dirty="0" smtClean="0">
                <a:solidFill>
                  <a:srgbClr val="FF0000"/>
                </a:solidFill>
              </a:rPr>
              <a:t>Tip: </a:t>
            </a:r>
            <a:r>
              <a:rPr lang="en-GB" sz="1600" b="1" dirty="0" smtClean="0"/>
              <a:t>Filtering is used to </a:t>
            </a:r>
            <a:r>
              <a:rPr lang="en-GB" sz="1600" b="1" dirty="0" smtClean="0">
                <a:solidFill>
                  <a:srgbClr val="FF0000"/>
                </a:solidFill>
              </a:rPr>
              <a:t>interrogate the data </a:t>
            </a:r>
            <a:r>
              <a:rPr lang="en-GB" sz="1600" b="1" dirty="0" smtClean="0"/>
              <a:t>very similar to how a query works in Access. Highlight the cells you want to filter and then select the filter icon from the tool bar. </a:t>
            </a:r>
            <a:endParaRPr lang="en-GB" sz="600" b="1" dirty="0"/>
          </a:p>
        </p:txBody>
      </p:sp>
      <p:sp>
        <p:nvSpPr>
          <p:cNvPr id="12" name="Rectangle 11"/>
          <p:cNvSpPr/>
          <p:nvPr/>
        </p:nvSpPr>
        <p:spPr>
          <a:xfrm>
            <a:off x="7400571" y="2132856"/>
            <a:ext cx="834109" cy="1008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90829" y="4843034"/>
            <a:ext cx="1503784" cy="1231106"/>
          </a:xfrm>
          <a:prstGeom prst="rect">
            <a:avLst/>
          </a:prstGeom>
          <a:solidFill>
            <a:srgbClr val="FFFF00"/>
          </a:solidFill>
          <a:ln>
            <a:solidFill>
              <a:srgbClr val="7030A0"/>
            </a:solidFill>
          </a:ln>
        </p:spPr>
        <p:txBody>
          <a:bodyPr wrap="square" rtlCol="0">
            <a:spAutoFit/>
          </a:bodyPr>
          <a:lstStyle/>
          <a:p>
            <a:r>
              <a:rPr lang="en-GB" b="1" dirty="0" smtClean="0">
                <a:solidFill>
                  <a:srgbClr val="FF0000"/>
                </a:solidFill>
              </a:rPr>
              <a:t>Tip:</a:t>
            </a:r>
          </a:p>
          <a:p>
            <a:endParaRPr lang="en-GB" sz="700" b="1" dirty="0">
              <a:solidFill>
                <a:srgbClr val="FF0000"/>
              </a:solidFill>
            </a:endParaRPr>
          </a:p>
          <a:p>
            <a:r>
              <a:rPr lang="en-GB" sz="1400" b="1" dirty="0" smtClean="0"/>
              <a:t>You can tick the data you would like to show.   </a:t>
            </a:r>
          </a:p>
          <a:p>
            <a:endParaRPr lang="en-GB" sz="700" b="1" dirty="0">
              <a:solidFill>
                <a:srgbClr val="FF0000"/>
              </a:solidFill>
            </a:endParaRPr>
          </a:p>
        </p:txBody>
      </p:sp>
      <p:sp>
        <p:nvSpPr>
          <p:cNvPr id="2" name="Left Arrow 1"/>
          <p:cNvSpPr/>
          <p:nvPr/>
        </p:nvSpPr>
        <p:spPr>
          <a:xfrm rot="10800000">
            <a:off x="2194613" y="5602141"/>
            <a:ext cx="432048" cy="288032"/>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562600" y="4208604"/>
            <a:ext cx="3369236" cy="1923604"/>
          </a:xfrm>
          <a:prstGeom prst="rect">
            <a:avLst/>
          </a:prstGeom>
          <a:solidFill>
            <a:schemeClr val="bg1">
              <a:lumMod val="95000"/>
            </a:schemeClr>
          </a:solidFill>
          <a:ln>
            <a:solidFill>
              <a:srgbClr val="7030A0"/>
            </a:solidFill>
          </a:ln>
        </p:spPr>
        <p:txBody>
          <a:bodyPr wrap="square" rtlCol="0">
            <a:spAutoFit/>
          </a:bodyPr>
          <a:lstStyle/>
          <a:p>
            <a:r>
              <a:rPr lang="en-GB" sz="1600" b="1" dirty="0" smtClean="0">
                <a:solidFill>
                  <a:srgbClr val="FF0000"/>
                </a:solidFill>
              </a:rPr>
              <a:t>Tip: </a:t>
            </a:r>
            <a:r>
              <a:rPr lang="en-GB" sz="1600" b="1" dirty="0" smtClean="0"/>
              <a:t>You can also do additional filters:</a:t>
            </a:r>
          </a:p>
          <a:p>
            <a:endParaRPr lang="en-GB" sz="1600" b="1" dirty="0"/>
          </a:p>
          <a:p>
            <a:r>
              <a:rPr lang="en-GB" sz="1600" b="1" dirty="0" smtClean="0"/>
              <a:t>Equals  ---- </a:t>
            </a:r>
            <a:r>
              <a:rPr lang="en-GB" sz="1600" b="1" dirty="0" smtClean="0">
                <a:solidFill>
                  <a:srgbClr val="FF0000"/>
                </a:solidFill>
              </a:rPr>
              <a:t>=</a:t>
            </a:r>
          </a:p>
          <a:p>
            <a:r>
              <a:rPr lang="en-GB" sz="1600" b="1" dirty="0" smtClean="0"/>
              <a:t>Greater Than --- </a:t>
            </a:r>
            <a:r>
              <a:rPr lang="en-GB" sz="1600" b="1" dirty="0" smtClean="0">
                <a:solidFill>
                  <a:srgbClr val="FF0000"/>
                </a:solidFill>
              </a:rPr>
              <a:t>&gt;</a:t>
            </a:r>
          </a:p>
          <a:p>
            <a:r>
              <a:rPr lang="en-GB" sz="1600" b="1" dirty="0" smtClean="0"/>
              <a:t>Greater Than 0r Equal To --- </a:t>
            </a:r>
            <a:r>
              <a:rPr lang="en-GB" sz="1600" b="1" dirty="0" smtClean="0">
                <a:solidFill>
                  <a:srgbClr val="FF0000"/>
                </a:solidFill>
              </a:rPr>
              <a:t>&gt;=</a:t>
            </a:r>
          </a:p>
          <a:p>
            <a:r>
              <a:rPr lang="en-GB" sz="1600" b="1" dirty="0" smtClean="0"/>
              <a:t>Less Than ---- </a:t>
            </a:r>
            <a:r>
              <a:rPr lang="en-GB" sz="1600" b="1" dirty="0" smtClean="0">
                <a:solidFill>
                  <a:srgbClr val="FF0000"/>
                </a:solidFill>
              </a:rPr>
              <a:t>&lt;</a:t>
            </a:r>
          </a:p>
          <a:p>
            <a:r>
              <a:rPr lang="en-GB" sz="1600" b="1" dirty="0" smtClean="0"/>
              <a:t>Between ----  Data </a:t>
            </a:r>
            <a:r>
              <a:rPr lang="en-GB" sz="1600" b="1" dirty="0" smtClean="0">
                <a:solidFill>
                  <a:srgbClr val="FF0000"/>
                </a:solidFill>
              </a:rPr>
              <a:t>And</a:t>
            </a:r>
            <a:r>
              <a:rPr lang="en-GB" sz="1600" b="1" dirty="0" smtClean="0"/>
              <a:t> Data</a:t>
            </a:r>
          </a:p>
          <a:p>
            <a:endParaRPr lang="en-GB" sz="700" b="1" dirty="0">
              <a:solidFill>
                <a:srgbClr val="FF0000"/>
              </a:solidFill>
            </a:endParaRPr>
          </a:p>
        </p:txBody>
      </p:sp>
      <p:sp>
        <p:nvSpPr>
          <p:cNvPr id="16" name="Left Arrow 15"/>
          <p:cNvSpPr/>
          <p:nvPr/>
        </p:nvSpPr>
        <p:spPr>
          <a:xfrm rot="10800000">
            <a:off x="5007484" y="5602141"/>
            <a:ext cx="432048" cy="288032"/>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4" name="Table 13"/>
          <p:cNvGraphicFramePr>
            <a:graphicFrameLocks noGrp="1"/>
          </p:cNvGraphicFramePr>
          <p:nvPr>
            <p:extLst>
              <p:ext uri="{D42A27DB-BD31-4B8C-83A1-F6EECF244321}">
                <p14:modId xmlns:p14="http://schemas.microsoft.com/office/powerpoint/2010/main" val="4250913552"/>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Filtering</a:t>
                      </a:r>
                    </a:p>
                  </a:txBody>
                  <a:tcPr marL="91436" marR="91436">
                    <a:solidFill>
                      <a:srgbClr val="FFFF00"/>
                    </a:solidFill>
                  </a:tcPr>
                </a:tc>
              </a:tr>
            </a:tbl>
          </a:graphicData>
        </a:graphic>
      </p:graphicFrame>
      <p:sp>
        <p:nvSpPr>
          <p:cNvPr id="17" name="TextBox 16"/>
          <p:cNvSpPr txBox="1"/>
          <p:nvPr/>
        </p:nvSpPr>
        <p:spPr>
          <a:xfrm>
            <a:off x="8305800" y="2132856"/>
            <a:ext cx="808850" cy="846386"/>
          </a:xfrm>
          <a:prstGeom prst="rect">
            <a:avLst/>
          </a:prstGeom>
          <a:solidFill>
            <a:srgbClr val="FFFF00"/>
          </a:solidFill>
          <a:ln>
            <a:solidFill>
              <a:srgbClr val="7030A0"/>
            </a:solidFill>
          </a:ln>
        </p:spPr>
        <p:txBody>
          <a:bodyPr wrap="square" rtlCol="0">
            <a:spAutoFit/>
          </a:bodyPr>
          <a:lstStyle/>
          <a:p>
            <a:r>
              <a:rPr lang="en-GB" sz="1400" b="1" dirty="0" smtClean="0">
                <a:solidFill>
                  <a:srgbClr val="FF0000"/>
                </a:solidFill>
              </a:rPr>
              <a:t>Data can be sorted</a:t>
            </a:r>
            <a:endParaRPr lang="en-GB" sz="1400" b="1" dirty="0" smtClean="0"/>
          </a:p>
          <a:p>
            <a:endParaRPr lang="en-GB" sz="700" b="1" dirty="0">
              <a:solidFill>
                <a:srgbClr val="FF0000"/>
              </a:solidFill>
            </a:endParaRPr>
          </a:p>
        </p:txBody>
      </p:sp>
      <p:sp>
        <p:nvSpPr>
          <p:cNvPr id="3" name="Right Arrow 2"/>
          <p:cNvSpPr/>
          <p:nvPr/>
        </p:nvSpPr>
        <p:spPr>
          <a:xfrm rot="10800000">
            <a:off x="8141687" y="2841222"/>
            <a:ext cx="328225" cy="23945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07075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4219754465"/>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Filtering</a:t>
                      </a:r>
                    </a:p>
                  </a:txBody>
                  <a:tcPr marL="91436" marR="91436">
                    <a:solidFill>
                      <a:srgbClr val="FFFF00"/>
                    </a:solidFill>
                  </a:tcPr>
                </a:tc>
              </a:tr>
            </a:tbl>
          </a:graphicData>
        </a:graphic>
      </p:graphicFrame>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20" t="63874" r="23095" b="14881"/>
          <a:stretch/>
        </p:blipFill>
        <p:spPr bwMode="auto">
          <a:xfrm>
            <a:off x="735282" y="1459959"/>
            <a:ext cx="6935421" cy="1554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41" t="48413" r="23095" b="34986"/>
          <a:stretch/>
        </p:blipFill>
        <p:spPr bwMode="auto">
          <a:xfrm>
            <a:off x="735282" y="3200400"/>
            <a:ext cx="6908471" cy="1214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702" t="34921" r="15477" b="56984"/>
          <a:stretch/>
        </p:blipFill>
        <p:spPr bwMode="auto">
          <a:xfrm>
            <a:off x="735282" y="4586973"/>
            <a:ext cx="6935423" cy="489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786" t="57703" r="19524" b="31349"/>
          <a:stretch/>
        </p:blipFill>
        <p:spPr bwMode="auto">
          <a:xfrm>
            <a:off x="735282" y="5235245"/>
            <a:ext cx="7315199" cy="754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a:off x="838200" y="1828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53000" y="182880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8200" y="2057400"/>
            <a:ext cx="1905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53000" y="350520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541817" y="4831701"/>
            <a:ext cx="40019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505268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27122" y="5651784"/>
            <a:ext cx="19356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07522" y="5927470"/>
            <a:ext cx="11736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7393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85800" y="4215248"/>
            <a:ext cx="7852427" cy="1854354"/>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Tip: </a:t>
            </a:r>
            <a:r>
              <a:rPr lang="en-GB" b="1" dirty="0" smtClean="0"/>
              <a:t>Make you can see the </a:t>
            </a:r>
            <a:r>
              <a:rPr lang="en-GB" b="1" dirty="0" smtClean="0">
                <a:solidFill>
                  <a:srgbClr val="FF0000"/>
                </a:solidFill>
              </a:rPr>
              <a:t>full formula </a:t>
            </a:r>
            <a:r>
              <a:rPr lang="en-GB" b="1" dirty="0" smtClean="0"/>
              <a:t>– you may have to adjust the column widths before you print. </a:t>
            </a:r>
          </a:p>
          <a:p>
            <a:endParaRPr lang="en-GB" sz="1050" b="1" dirty="0" smtClean="0"/>
          </a:p>
          <a:p>
            <a:r>
              <a:rPr lang="en-GB" b="1" dirty="0" smtClean="0"/>
              <a:t>To </a:t>
            </a:r>
            <a:r>
              <a:rPr lang="en-GB" b="1" dirty="0" smtClean="0">
                <a:solidFill>
                  <a:srgbClr val="FF0000"/>
                </a:solidFill>
              </a:rPr>
              <a:t>show formulas click </a:t>
            </a:r>
            <a:r>
              <a:rPr lang="en-GB" b="1" dirty="0" smtClean="0"/>
              <a:t>on the </a:t>
            </a:r>
            <a:r>
              <a:rPr lang="en-GB" b="1" dirty="0" smtClean="0">
                <a:solidFill>
                  <a:srgbClr val="FF0000"/>
                </a:solidFill>
              </a:rPr>
              <a:t>formula tab </a:t>
            </a:r>
            <a:r>
              <a:rPr lang="en-GB" b="1" dirty="0" smtClean="0"/>
              <a:t>and click on </a:t>
            </a:r>
            <a:r>
              <a:rPr lang="en-GB" b="1" dirty="0" smtClean="0">
                <a:solidFill>
                  <a:srgbClr val="FF0000"/>
                </a:solidFill>
              </a:rPr>
              <a:t>show formulas</a:t>
            </a:r>
            <a:r>
              <a:rPr lang="en-GB" b="1" dirty="0" smtClean="0"/>
              <a:t>.</a:t>
            </a:r>
            <a:endParaRPr lang="en-GB" b="1" dirty="0"/>
          </a:p>
          <a:p>
            <a:r>
              <a:rPr lang="en-GB" b="1" dirty="0" smtClean="0"/>
              <a:t>To Return to normal view you have to click the Show Formulas Icon.</a:t>
            </a:r>
          </a:p>
          <a:p>
            <a:endParaRPr lang="en-GB" sz="1200" b="1" dirty="0"/>
          </a:p>
          <a:p>
            <a:r>
              <a:rPr lang="en-GB" b="1" dirty="0" smtClean="0">
                <a:solidFill>
                  <a:srgbClr val="FF0000"/>
                </a:solidFill>
              </a:rPr>
              <a:t>You will definitely be asked to print your formulas. </a:t>
            </a:r>
            <a:endParaRPr lang="en-GB" b="1" dirty="0">
              <a:solidFill>
                <a:srgbClr val="FF0000"/>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9724" b="83048"/>
          <a:stretch/>
        </p:blipFill>
        <p:spPr bwMode="auto">
          <a:xfrm>
            <a:off x="725469" y="1447800"/>
            <a:ext cx="7882577" cy="109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665" t="36557" r="2057" b="44135"/>
          <a:stretch/>
        </p:blipFill>
        <p:spPr bwMode="auto">
          <a:xfrm>
            <a:off x="725469" y="2826135"/>
            <a:ext cx="7817170" cy="120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543800" y="1807953"/>
            <a:ext cx="951040" cy="2561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885710" y="1623777"/>
            <a:ext cx="619490" cy="2156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613059934"/>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Show Formulas</a:t>
                      </a:r>
                    </a:p>
                  </a:txBody>
                  <a:tcPr marL="91436" marR="91436">
                    <a:solidFill>
                      <a:srgbClr val="FFFF00"/>
                    </a:solidFill>
                  </a:tcPr>
                </a:tc>
              </a:tr>
            </a:tbl>
          </a:graphicData>
        </a:graphic>
      </p:graphicFrame>
    </p:spTree>
    <p:extLst>
      <p:ext uri="{BB962C8B-B14F-4D97-AF65-F5344CB8AC3E}">
        <p14:creationId xmlns:p14="http://schemas.microsoft.com/office/powerpoint/2010/main" val="12585791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24111" y="3389796"/>
            <a:ext cx="1903498" cy="2400657"/>
          </a:xfrm>
          <a:prstGeom prst="rect">
            <a:avLst/>
          </a:prstGeom>
          <a:solidFill>
            <a:schemeClr val="bg1">
              <a:lumMod val="95000"/>
            </a:schemeClr>
          </a:solidFill>
          <a:ln>
            <a:solidFill>
              <a:srgbClr val="7030A0"/>
            </a:solidFill>
          </a:ln>
        </p:spPr>
        <p:txBody>
          <a:bodyPr wrap="square" rtlCol="0">
            <a:spAutoFit/>
          </a:bodyPr>
          <a:lstStyle/>
          <a:p>
            <a:r>
              <a:rPr lang="en-GB" sz="1600" b="1" dirty="0" smtClean="0">
                <a:solidFill>
                  <a:srgbClr val="FF0000"/>
                </a:solidFill>
              </a:rPr>
              <a:t>Tip: </a:t>
            </a:r>
          </a:p>
          <a:p>
            <a:r>
              <a:rPr lang="en-GB" sz="1600" b="1" dirty="0" smtClean="0"/>
              <a:t>If you are asked to show row or column headings then select this option.</a:t>
            </a:r>
          </a:p>
          <a:p>
            <a:endParaRPr lang="en-GB" sz="1200" b="1" dirty="0"/>
          </a:p>
          <a:p>
            <a:r>
              <a:rPr lang="en-GB" sz="1400" b="1" dirty="0" smtClean="0"/>
              <a:t>1) Click on </a:t>
            </a:r>
            <a:r>
              <a:rPr lang="en-GB" sz="1400" b="1" dirty="0" smtClean="0">
                <a:solidFill>
                  <a:srgbClr val="FF0000"/>
                </a:solidFill>
              </a:rPr>
              <a:t>Custom scaling options </a:t>
            </a:r>
            <a:r>
              <a:rPr lang="en-GB" sz="1400" b="1" dirty="0" smtClean="0"/>
              <a:t>&gt;&gt; </a:t>
            </a:r>
            <a:r>
              <a:rPr lang="en-GB" sz="1400" b="1" dirty="0" smtClean="0">
                <a:solidFill>
                  <a:srgbClr val="FF0000"/>
                </a:solidFill>
              </a:rPr>
              <a:t>Sheet</a:t>
            </a:r>
            <a:endParaRPr lang="en-GB" sz="1400"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73986679"/>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dirty="0" smtClean="0">
                          <a:solidFill>
                            <a:schemeClr val="tx1"/>
                          </a:solidFill>
                        </a:rPr>
                        <a:t>Printing &amp; Saving</a:t>
                      </a:r>
                    </a:p>
                  </a:txBody>
                  <a:tcPr marL="91436" marR="91436">
                    <a:solidFill>
                      <a:srgbClr val="FFFF00"/>
                    </a:solidFill>
                  </a:tcPr>
                </a:tc>
              </a:tr>
            </a:tbl>
          </a:graphicData>
        </a:graphic>
      </p:graphicFrame>
      <p:sp>
        <p:nvSpPr>
          <p:cNvPr id="19" name="TextBox 18"/>
          <p:cNvSpPr txBox="1"/>
          <p:nvPr/>
        </p:nvSpPr>
        <p:spPr>
          <a:xfrm>
            <a:off x="5791200" y="1514794"/>
            <a:ext cx="2514600" cy="553998"/>
          </a:xfrm>
          <a:prstGeom prst="rect">
            <a:avLst/>
          </a:prstGeom>
          <a:solidFill>
            <a:schemeClr val="bg1">
              <a:lumMod val="95000"/>
            </a:schemeClr>
          </a:solidFill>
          <a:ln>
            <a:solidFill>
              <a:srgbClr val="7030A0"/>
            </a:solidFill>
          </a:ln>
        </p:spPr>
        <p:txBody>
          <a:bodyPr wrap="square" rtlCol="0">
            <a:spAutoFit/>
          </a:bodyPr>
          <a:lstStyle/>
          <a:p>
            <a:pPr algn="ctr"/>
            <a:r>
              <a:rPr lang="en-GB" sz="1600" b="1" dirty="0" smtClean="0">
                <a:solidFill>
                  <a:srgbClr val="FF0000"/>
                </a:solidFill>
              </a:rPr>
              <a:t>Tip: </a:t>
            </a:r>
            <a:r>
              <a:rPr lang="en-GB" sz="1400" b="1" dirty="0" smtClean="0"/>
              <a:t>Make sure you select the appropriate print settings.</a:t>
            </a:r>
            <a:endParaRPr lang="en-GB" sz="1400" b="1" dirty="0"/>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r="1574" b="23868"/>
          <a:stretch/>
        </p:blipFill>
        <p:spPr bwMode="auto">
          <a:xfrm>
            <a:off x="724111" y="1474142"/>
            <a:ext cx="4269945" cy="185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647" t="34974" r="61886" b="36601"/>
          <a:stretch/>
        </p:blipFill>
        <p:spPr bwMode="auto">
          <a:xfrm>
            <a:off x="5742061" y="2181798"/>
            <a:ext cx="2612877" cy="163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743" t="50000" r="61071" b="16096"/>
          <a:stretch/>
        </p:blipFill>
        <p:spPr bwMode="auto">
          <a:xfrm>
            <a:off x="5828111" y="4617920"/>
            <a:ext cx="2553889" cy="185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9314" t="30008" r="34693" b="51807"/>
          <a:stretch/>
        </p:blipFill>
        <p:spPr bwMode="auto">
          <a:xfrm>
            <a:off x="2819400" y="3558100"/>
            <a:ext cx="2450478" cy="96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0181" t="50000" r="42876" b="25000"/>
          <a:stretch/>
        </p:blipFill>
        <p:spPr bwMode="auto">
          <a:xfrm>
            <a:off x="2814303" y="4731597"/>
            <a:ext cx="2498078" cy="162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791200" y="3967942"/>
            <a:ext cx="2590801" cy="553998"/>
          </a:xfrm>
          <a:prstGeom prst="rect">
            <a:avLst/>
          </a:prstGeom>
          <a:solidFill>
            <a:schemeClr val="bg1">
              <a:lumMod val="95000"/>
            </a:schemeClr>
          </a:solidFill>
          <a:ln>
            <a:solidFill>
              <a:srgbClr val="7030A0"/>
            </a:solidFill>
          </a:ln>
        </p:spPr>
        <p:txBody>
          <a:bodyPr wrap="square" rtlCol="0">
            <a:spAutoFit/>
          </a:bodyPr>
          <a:lstStyle/>
          <a:p>
            <a:pPr algn="ctr"/>
            <a:r>
              <a:rPr lang="en-GB" sz="1600" b="1" dirty="0" smtClean="0">
                <a:solidFill>
                  <a:srgbClr val="FF0000"/>
                </a:solidFill>
              </a:rPr>
              <a:t>Tip: </a:t>
            </a:r>
            <a:r>
              <a:rPr lang="en-GB" sz="1400" b="1" dirty="0" smtClean="0"/>
              <a:t>Make sure all the columns fit to one page if requested.</a:t>
            </a:r>
            <a:endParaRPr lang="en-GB" sz="1400" b="1" dirty="0"/>
          </a:p>
        </p:txBody>
      </p:sp>
      <p:sp>
        <p:nvSpPr>
          <p:cNvPr id="10" name="Rectangle 9"/>
          <p:cNvSpPr/>
          <p:nvPr/>
        </p:nvSpPr>
        <p:spPr>
          <a:xfrm>
            <a:off x="678847" y="2279978"/>
            <a:ext cx="3628249" cy="973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05825" y="5398929"/>
            <a:ext cx="2498077" cy="268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5943602" y="5181600"/>
            <a:ext cx="2286000" cy="470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828110" y="3258358"/>
            <a:ext cx="2474277" cy="5326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ight Arrow 1"/>
          <p:cNvSpPr/>
          <p:nvPr/>
        </p:nvSpPr>
        <p:spPr>
          <a:xfrm rot="14879054">
            <a:off x="2456895" y="5199640"/>
            <a:ext cx="514394" cy="20563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050" t="67696" r="74689" b="28432"/>
          <a:stretch/>
        </p:blipFill>
        <p:spPr bwMode="auto">
          <a:xfrm>
            <a:off x="846025" y="5985339"/>
            <a:ext cx="1692322" cy="32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4290207" y="3809065"/>
            <a:ext cx="345856" cy="2309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own Arrow 2"/>
          <p:cNvSpPr/>
          <p:nvPr/>
        </p:nvSpPr>
        <p:spPr>
          <a:xfrm>
            <a:off x="1902154" y="5579440"/>
            <a:ext cx="144016" cy="327131"/>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1921188">
            <a:off x="4376667" y="2816499"/>
            <a:ext cx="1335817" cy="28534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1933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64" t="20896" r="25246" b="33862"/>
          <a:stretch/>
        </p:blipFill>
        <p:spPr bwMode="auto">
          <a:xfrm>
            <a:off x="655093" y="990600"/>
            <a:ext cx="6279107" cy="320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931" t="21782" r="25245" b="50000"/>
          <a:stretch/>
        </p:blipFill>
        <p:spPr bwMode="auto">
          <a:xfrm>
            <a:off x="657368" y="4267200"/>
            <a:ext cx="6276832" cy="199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031544" y="1219200"/>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4248" y="2465696"/>
            <a:ext cx="2168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04248" y="3733800"/>
            <a:ext cx="279039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04248" y="5804848"/>
            <a:ext cx="2790398"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34000" y="1219200"/>
            <a:ext cx="1143000" cy="369332"/>
          </a:xfrm>
          <a:prstGeom prst="rect">
            <a:avLst/>
          </a:prstGeom>
          <a:solidFill>
            <a:srgbClr val="FF0000"/>
          </a:solidFill>
        </p:spPr>
        <p:txBody>
          <a:bodyPr wrap="square" rtlCol="0">
            <a:spAutoFit/>
          </a:bodyPr>
          <a:lstStyle/>
          <a:p>
            <a:pPr algn="ctr"/>
            <a:r>
              <a:rPr lang="en-GB" b="1" dirty="0" smtClean="0">
                <a:solidFill>
                  <a:schemeClr val="bg1"/>
                </a:solidFill>
              </a:rPr>
              <a:t>Formulas</a:t>
            </a:r>
            <a:endParaRPr lang="en-GB" b="1" dirty="0">
              <a:solidFill>
                <a:schemeClr val="bg1"/>
              </a:solidFill>
            </a:endParaRPr>
          </a:p>
        </p:txBody>
      </p:sp>
      <p:sp>
        <p:nvSpPr>
          <p:cNvPr id="16" name="TextBox 15"/>
          <p:cNvSpPr txBox="1"/>
          <p:nvPr/>
        </p:nvSpPr>
        <p:spPr>
          <a:xfrm>
            <a:off x="5314666" y="2281030"/>
            <a:ext cx="1143000" cy="369332"/>
          </a:xfrm>
          <a:prstGeom prst="rect">
            <a:avLst/>
          </a:prstGeom>
          <a:solidFill>
            <a:schemeClr val="accent3"/>
          </a:solidFill>
        </p:spPr>
        <p:txBody>
          <a:bodyPr wrap="square" rtlCol="0">
            <a:spAutoFit/>
          </a:bodyPr>
          <a:lstStyle/>
          <a:p>
            <a:pPr algn="ctr"/>
            <a:r>
              <a:rPr lang="en-GB" b="1" dirty="0" smtClean="0">
                <a:solidFill>
                  <a:schemeClr val="bg1"/>
                </a:solidFill>
              </a:rPr>
              <a:t>Values</a:t>
            </a:r>
            <a:endParaRPr lang="en-GB" b="1" dirty="0">
              <a:solidFill>
                <a:schemeClr val="bg1"/>
              </a:solidFill>
            </a:endParaRPr>
          </a:p>
        </p:txBody>
      </p:sp>
      <p:sp>
        <p:nvSpPr>
          <p:cNvPr id="17" name="TextBox 16"/>
          <p:cNvSpPr txBox="1"/>
          <p:nvPr/>
        </p:nvSpPr>
        <p:spPr>
          <a:xfrm>
            <a:off x="5314666" y="3461561"/>
            <a:ext cx="1143000" cy="369332"/>
          </a:xfrm>
          <a:prstGeom prst="rect">
            <a:avLst/>
          </a:prstGeom>
          <a:solidFill>
            <a:schemeClr val="accent3"/>
          </a:solidFill>
        </p:spPr>
        <p:txBody>
          <a:bodyPr wrap="square" rtlCol="0">
            <a:spAutoFit/>
          </a:bodyPr>
          <a:lstStyle/>
          <a:p>
            <a:pPr algn="ctr"/>
            <a:r>
              <a:rPr lang="en-GB" b="1" dirty="0" smtClean="0">
                <a:solidFill>
                  <a:schemeClr val="bg1"/>
                </a:solidFill>
              </a:rPr>
              <a:t>Values</a:t>
            </a:r>
            <a:endParaRPr lang="en-GB" b="1" dirty="0">
              <a:solidFill>
                <a:schemeClr val="bg1"/>
              </a:solidFill>
            </a:endParaRPr>
          </a:p>
        </p:txBody>
      </p:sp>
      <p:sp>
        <p:nvSpPr>
          <p:cNvPr id="18" name="TextBox 17"/>
          <p:cNvSpPr txBox="1"/>
          <p:nvPr/>
        </p:nvSpPr>
        <p:spPr>
          <a:xfrm>
            <a:off x="5314666" y="5435516"/>
            <a:ext cx="1143000" cy="369332"/>
          </a:xfrm>
          <a:prstGeom prst="rect">
            <a:avLst/>
          </a:prstGeom>
          <a:solidFill>
            <a:schemeClr val="accent3"/>
          </a:solidFill>
        </p:spPr>
        <p:txBody>
          <a:bodyPr wrap="square" rtlCol="0">
            <a:spAutoFit/>
          </a:bodyPr>
          <a:lstStyle/>
          <a:p>
            <a:pPr algn="ctr"/>
            <a:r>
              <a:rPr lang="en-GB" b="1" dirty="0" smtClean="0">
                <a:solidFill>
                  <a:schemeClr val="bg1"/>
                </a:solidFill>
              </a:rPr>
              <a:t>Values</a:t>
            </a:r>
            <a:endParaRPr lang="en-GB" b="1" dirty="0">
              <a:solidFill>
                <a:schemeClr val="bg1"/>
              </a:solidFill>
            </a:endParaRPr>
          </a:p>
        </p:txBody>
      </p:sp>
    </p:spTree>
    <p:extLst>
      <p:ext uri="{BB962C8B-B14F-4D97-AF65-F5344CB8AC3E}">
        <p14:creationId xmlns:p14="http://schemas.microsoft.com/office/powerpoint/2010/main" val="158048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9255" t="19178" r="66401" b="42980"/>
          <a:stretch/>
        </p:blipFill>
        <p:spPr bwMode="auto">
          <a:xfrm>
            <a:off x="685800" y="1484671"/>
            <a:ext cx="1615070" cy="239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8988" t="19906" r="66893" b="40047"/>
          <a:stretch/>
        </p:blipFill>
        <p:spPr bwMode="auto">
          <a:xfrm>
            <a:off x="2403814" y="1447800"/>
            <a:ext cx="2605548" cy="243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62729" t="18790" r="19385" b="52354"/>
          <a:stretch/>
        </p:blipFill>
        <p:spPr bwMode="auto">
          <a:xfrm>
            <a:off x="721971" y="4495800"/>
            <a:ext cx="2040309" cy="1850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562599" y="1466476"/>
            <a:ext cx="3401887" cy="2062103"/>
          </a:xfrm>
          <a:prstGeom prst="rect">
            <a:avLst/>
          </a:prstGeom>
          <a:solidFill>
            <a:schemeClr val="bg1">
              <a:lumMod val="95000"/>
            </a:schemeClr>
          </a:solidFill>
          <a:ln>
            <a:solidFill>
              <a:srgbClr val="7030A0"/>
            </a:solidFill>
          </a:ln>
        </p:spPr>
        <p:txBody>
          <a:bodyPr wrap="square" rtlCol="0">
            <a:spAutoFit/>
          </a:bodyPr>
          <a:lstStyle/>
          <a:p>
            <a:r>
              <a:rPr lang="en-GB" sz="1600" b="1" dirty="0" smtClean="0"/>
              <a:t>To </a:t>
            </a:r>
            <a:r>
              <a:rPr lang="en-GB" sz="1600" b="1" dirty="0" smtClean="0">
                <a:solidFill>
                  <a:srgbClr val="FF0000"/>
                </a:solidFill>
              </a:rPr>
              <a:t>hide/show</a:t>
            </a:r>
            <a:r>
              <a:rPr lang="en-GB" sz="1600" b="1" dirty="0" smtClean="0"/>
              <a:t> Rows or Columns to you need to right click on either the </a:t>
            </a:r>
            <a:r>
              <a:rPr lang="en-GB" sz="1600" b="1" dirty="0" smtClean="0">
                <a:solidFill>
                  <a:srgbClr val="FF0000"/>
                </a:solidFill>
              </a:rPr>
              <a:t>column letter </a:t>
            </a:r>
            <a:r>
              <a:rPr lang="en-GB" sz="1600" b="1" dirty="0" smtClean="0"/>
              <a:t>or </a:t>
            </a:r>
            <a:r>
              <a:rPr lang="en-GB" sz="1600" b="1" dirty="0" smtClean="0">
                <a:solidFill>
                  <a:srgbClr val="FF0000"/>
                </a:solidFill>
              </a:rPr>
              <a:t>row number</a:t>
            </a:r>
            <a:r>
              <a:rPr lang="en-GB" sz="1600" b="1" dirty="0" smtClean="0"/>
              <a:t>. You then need to select </a:t>
            </a:r>
            <a:r>
              <a:rPr lang="en-GB" sz="1600" b="1" dirty="0" smtClean="0">
                <a:solidFill>
                  <a:srgbClr val="FF0000"/>
                </a:solidFill>
              </a:rPr>
              <a:t>hide/show</a:t>
            </a:r>
            <a:r>
              <a:rPr lang="en-GB" sz="1600" b="1" dirty="0" smtClean="0"/>
              <a:t>.</a:t>
            </a:r>
          </a:p>
          <a:p>
            <a:endParaRPr lang="en-GB" sz="1600" b="1" dirty="0"/>
          </a:p>
          <a:p>
            <a:r>
              <a:rPr lang="en-GB" sz="1600" b="1" dirty="0" smtClean="0"/>
              <a:t>If you have hidden the </a:t>
            </a:r>
            <a:r>
              <a:rPr lang="en-GB" sz="1600" b="1" dirty="0" smtClean="0">
                <a:solidFill>
                  <a:srgbClr val="FF0000"/>
                </a:solidFill>
              </a:rPr>
              <a:t>C</a:t>
            </a:r>
            <a:r>
              <a:rPr lang="en-GB" sz="1600" b="1" dirty="0" smtClean="0"/>
              <a:t> </a:t>
            </a:r>
            <a:r>
              <a:rPr lang="en-GB" sz="1600" b="1" dirty="0" smtClean="0">
                <a:solidFill>
                  <a:srgbClr val="FF0000"/>
                </a:solidFill>
              </a:rPr>
              <a:t>Column </a:t>
            </a:r>
            <a:r>
              <a:rPr lang="en-GB" sz="1600" b="1" dirty="0" smtClean="0"/>
              <a:t>then you would have to select the  </a:t>
            </a:r>
            <a:r>
              <a:rPr lang="en-GB" sz="1600" b="1" dirty="0" smtClean="0">
                <a:solidFill>
                  <a:srgbClr val="FF0000"/>
                </a:solidFill>
              </a:rPr>
              <a:t>B &amp; D </a:t>
            </a:r>
            <a:r>
              <a:rPr lang="en-GB" sz="1600" b="1" dirty="0" smtClean="0"/>
              <a:t>columns to unhide the </a:t>
            </a:r>
            <a:r>
              <a:rPr lang="en-GB" sz="1600" b="1" dirty="0" smtClean="0">
                <a:solidFill>
                  <a:srgbClr val="FF0000"/>
                </a:solidFill>
              </a:rPr>
              <a:t>C</a:t>
            </a:r>
            <a:r>
              <a:rPr lang="en-GB" sz="1600" b="1" dirty="0" smtClean="0"/>
              <a:t> column.</a:t>
            </a:r>
          </a:p>
        </p:txBody>
      </p:sp>
      <p:sp>
        <p:nvSpPr>
          <p:cNvPr id="2" name="Right Arrow 1"/>
          <p:cNvSpPr/>
          <p:nvPr/>
        </p:nvSpPr>
        <p:spPr>
          <a:xfrm rot="10800000">
            <a:off x="3597250" y="1484671"/>
            <a:ext cx="1912303" cy="252104"/>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117848" y="3543310"/>
            <a:ext cx="1008112" cy="406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001250" y="3543310"/>
            <a:ext cx="1008112" cy="431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403814" y="1466476"/>
            <a:ext cx="1806830" cy="431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3887923" y="4566791"/>
            <a:ext cx="5076563" cy="1815882"/>
          </a:xfrm>
          <a:prstGeom prst="rect">
            <a:avLst/>
          </a:prstGeom>
          <a:solidFill>
            <a:schemeClr val="bg1">
              <a:lumMod val="95000"/>
            </a:schemeClr>
          </a:solidFill>
          <a:ln>
            <a:solidFill>
              <a:srgbClr val="7030A0"/>
            </a:solidFill>
          </a:ln>
        </p:spPr>
        <p:txBody>
          <a:bodyPr wrap="square" rtlCol="0">
            <a:spAutoFit/>
          </a:bodyPr>
          <a:lstStyle/>
          <a:p>
            <a:pPr marL="342900" indent="-342900">
              <a:buAutoNum type="arabicParenR"/>
            </a:pPr>
            <a:r>
              <a:rPr lang="en-GB" sz="1600" b="1" dirty="0" smtClean="0"/>
              <a:t>First select either the column letter or row</a:t>
            </a:r>
          </a:p>
          <a:p>
            <a:pPr marL="342900" indent="-342900">
              <a:buAutoNum type="arabicParenR"/>
            </a:pPr>
            <a:r>
              <a:rPr lang="en-GB" sz="1600" b="1" dirty="0" smtClean="0"/>
              <a:t>Right click your mouse </a:t>
            </a:r>
            <a:r>
              <a:rPr lang="en-GB" sz="1600" b="1" dirty="0" smtClean="0">
                <a:solidFill>
                  <a:srgbClr val="FF0000"/>
                </a:solidFill>
              </a:rPr>
              <a:t>&gt;&gt;</a:t>
            </a:r>
            <a:r>
              <a:rPr lang="en-GB" sz="1600" b="1" dirty="0" smtClean="0"/>
              <a:t> select insert</a:t>
            </a:r>
          </a:p>
          <a:p>
            <a:pPr marL="342900" indent="-342900">
              <a:buAutoNum type="arabicParenR"/>
            </a:pPr>
            <a:r>
              <a:rPr lang="en-GB" sz="1600" b="1" dirty="0" smtClean="0"/>
              <a:t>This will </a:t>
            </a:r>
            <a:r>
              <a:rPr lang="en-GB" sz="1600" b="1" dirty="0" smtClean="0">
                <a:solidFill>
                  <a:srgbClr val="FF0000"/>
                </a:solidFill>
              </a:rPr>
              <a:t>insert a row </a:t>
            </a:r>
            <a:r>
              <a:rPr lang="en-GB" sz="1600" b="1" dirty="0" smtClean="0"/>
              <a:t>before the selected column or row.</a:t>
            </a:r>
          </a:p>
          <a:p>
            <a:pPr marL="342900" indent="-342900">
              <a:buAutoNum type="arabicParenR"/>
            </a:pPr>
            <a:r>
              <a:rPr lang="en-GB" sz="1600" b="1" dirty="0" smtClean="0"/>
              <a:t>If you would like to </a:t>
            </a:r>
            <a:r>
              <a:rPr lang="en-GB" sz="1600" b="1" dirty="0" smtClean="0">
                <a:solidFill>
                  <a:srgbClr val="FF0000"/>
                </a:solidFill>
              </a:rPr>
              <a:t>delete</a:t>
            </a:r>
            <a:r>
              <a:rPr lang="en-GB" sz="1600" b="1" dirty="0" smtClean="0"/>
              <a:t> a row or column you simply highlight the </a:t>
            </a:r>
            <a:r>
              <a:rPr lang="en-GB" sz="1600" b="1" dirty="0" smtClean="0">
                <a:solidFill>
                  <a:srgbClr val="FF0000"/>
                </a:solidFill>
              </a:rPr>
              <a:t>row number </a:t>
            </a:r>
            <a:r>
              <a:rPr lang="en-GB" sz="1600" b="1" dirty="0" smtClean="0"/>
              <a:t>or </a:t>
            </a:r>
            <a:r>
              <a:rPr lang="en-GB" sz="1600" b="1" dirty="0" smtClean="0">
                <a:solidFill>
                  <a:srgbClr val="FF0000"/>
                </a:solidFill>
              </a:rPr>
              <a:t>column letter </a:t>
            </a:r>
            <a:r>
              <a:rPr lang="en-GB" sz="1600" b="1" dirty="0" smtClean="0"/>
              <a:t>&gt;&gt; </a:t>
            </a:r>
            <a:r>
              <a:rPr lang="en-GB" sz="1600" b="1" dirty="0" smtClean="0">
                <a:solidFill>
                  <a:srgbClr val="FF0000"/>
                </a:solidFill>
              </a:rPr>
              <a:t>right click </a:t>
            </a:r>
            <a:r>
              <a:rPr lang="en-GB" sz="1600" b="1" dirty="0" smtClean="0"/>
              <a:t>&gt;&gt; </a:t>
            </a:r>
            <a:r>
              <a:rPr lang="en-GB" sz="1600" b="1" dirty="0" smtClean="0">
                <a:solidFill>
                  <a:srgbClr val="FF0000"/>
                </a:solidFill>
              </a:rPr>
              <a:t>Select Delete</a:t>
            </a:r>
            <a:r>
              <a:rPr lang="en-GB" sz="1600" b="1" dirty="0" smtClean="0"/>
              <a:t>. </a:t>
            </a:r>
          </a:p>
        </p:txBody>
      </p:sp>
      <p:sp>
        <p:nvSpPr>
          <p:cNvPr id="18" name="Rectangle 17"/>
          <p:cNvSpPr/>
          <p:nvPr/>
        </p:nvSpPr>
        <p:spPr>
          <a:xfrm>
            <a:off x="1401231" y="5720971"/>
            <a:ext cx="12649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10800000">
            <a:off x="2882211" y="5768981"/>
            <a:ext cx="845057" cy="25210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ext uri="{D42A27DB-BD31-4B8C-83A1-F6EECF244321}">
                <p14:modId xmlns:p14="http://schemas.microsoft.com/office/powerpoint/2010/main" val="3742966678"/>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r>
                        <a:rPr lang="en-GB" sz="1600" b="1" dirty="0" smtClean="0">
                          <a:solidFill>
                            <a:srgbClr val="FF0000"/>
                          </a:solidFill>
                        </a:rPr>
                        <a:t>Hide and Show Columns/Rows:</a:t>
                      </a:r>
                      <a:endParaRPr lang="en-GB" sz="1600" b="1" dirty="0"/>
                    </a:p>
                  </a:txBody>
                  <a:tcPr marL="91436" marR="91436">
                    <a:solidFill>
                      <a:srgbClr val="FFFF00"/>
                    </a:solidFill>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3231771585"/>
              </p:ext>
            </p:extLst>
          </p:nvPr>
        </p:nvGraphicFramePr>
        <p:xfrm>
          <a:off x="726928" y="4056642"/>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r>
                        <a:rPr lang="en-GB" sz="1600" b="1" dirty="0" smtClean="0">
                          <a:solidFill>
                            <a:srgbClr val="FF0000"/>
                          </a:solidFill>
                        </a:rPr>
                        <a:t>Insert and Delete Columns/Rows:</a:t>
                      </a:r>
                      <a:endParaRPr lang="en-GB" sz="1600" b="1" dirty="0"/>
                    </a:p>
                  </a:txBody>
                  <a:tcPr marL="91436" marR="91436">
                    <a:solidFill>
                      <a:srgbClr val="FFFF00"/>
                    </a:solidFill>
                  </a:tcPr>
                </a:tc>
              </a:tr>
            </a:tbl>
          </a:graphicData>
        </a:graphic>
      </p:graphicFrame>
    </p:spTree>
    <p:extLst>
      <p:ext uri="{BB962C8B-B14F-4D97-AF65-F5344CB8AC3E}">
        <p14:creationId xmlns:p14="http://schemas.microsoft.com/office/powerpoint/2010/main" val="433996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 t="10400" r="45022" b="60768"/>
          <a:stretch/>
        </p:blipFill>
        <p:spPr bwMode="auto">
          <a:xfrm>
            <a:off x="685800" y="1569286"/>
            <a:ext cx="5537579" cy="1631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352528" y="1615401"/>
            <a:ext cx="2709584" cy="1538883"/>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Tip: Merging Cells</a:t>
            </a:r>
          </a:p>
          <a:p>
            <a:endParaRPr lang="en-GB" sz="1050" b="1" dirty="0" smtClean="0">
              <a:solidFill>
                <a:srgbClr val="FF0000"/>
              </a:solidFill>
            </a:endParaRPr>
          </a:p>
          <a:p>
            <a:pPr marL="342900" indent="-342900">
              <a:buFont typeface="+mj-lt"/>
              <a:buAutoNum type="arabicPeriod"/>
            </a:pPr>
            <a:r>
              <a:rPr lang="en-GB" sz="1600" b="1" dirty="0" smtClean="0"/>
              <a:t>Highlight the cells you want to merge</a:t>
            </a:r>
          </a:p>
          <a:p>
            <a:pPr marL="342900" indent="-342900">
              <a:buFont typeface="+mj-lt"/>
              <a:buAutoNum type="arabicPeriod"/>
            </a:pPr>
            <a:r>
              <a:rPr lang="en-GB" sz="1600" b="1" dirty="0" smtClean="0"/>
              <a:t>Click on the Merge &amp; </a:t>
            </a:r>
            <a:r>
              <a:rPr lang="en-GB" sz="1600" b="1" dirty="0" err="1" smtClean="0"/>
              <a:t>Center</a:t>
            </a:r>
            <a:r>
              <a:rPr lang="en-GB" sz="1600" b="1" dirty="0" smtClean="0"/>
              <a:t> Icon</a:t>
            </a:r>
            <a:endParaRPr lang="en-GB" sz="1600" b="1" dirty="0"/>
          </a:p>
        </p:txBody>
      </p:sp>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2287" t="20424" r="48811" b="28082"/>
          <a:stretch/>
        </p:blipFill>
        <p:spPr bwMode="auto">
          <a:xfrm>
            <a:off x="720696" y="3966314"/>
            <a:ext cx="2911614" cy="216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927679" y="3880496"/>
            <a:ext cx="2134433" cy="2746906"/>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Tip: Shading Cells</a:t>
            </a:r>
          </a:p>
          <a:p>
            <a:endParaRPr lang="en-GB" sz="1050" b="1" dirty="0" smtClean="0"/>
          </a:p>
          <a:p>
            <a:r>
              <a:rPr lang="en-GB" sz="1600" b="1" dirty="0" smtClean="0"/>
              <a:t>You may be asked to put a specific pattern into a cell. You can do this by right clicking your mouse and selecting the </a:t>
            </a:r>
            <a:r>
              <a:rPr lang="en-GB" sz="1600" b="1" dirty="0" smtClean="0">
                <a:solidFill>
                  <a:srgbClr val="FF0000"/>
                </a:solidFill>
              </a:rPr>
              <a:t>Fill </a:t>
            </a:r>
            <a:r>
              <a:rPr lang="en-GB" sz="1600" b="1" dirty="0" smtClean="0"/>
              <a:t>Option.  You can then select the </a:t>
            </a:r>
            <a:r>
              <a:rPr lang="en-GB" sz="1600" b="1" dirty="0" smtClean="0">
                <a:solidFill>
                  <a:srgbClr val="FF0000"/>
                </a:solidFill>
              </a:rPr>
              <a:t>pattern</a:t>
            </a:r>
            <a:r>
              <a:rPr lang="en-GB" sz="1600" b="1" dirty="0" smtClean="0"/>
              <a:t> and colour</a:t>
            </a:r>
            <a:endParaRPr lang="en-GB" sz="1600" b="1" dirty="0"/>
          </a:p>
        </p:txBody>
      </p:sp>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1517" t="28663" r="50000" b="6592"/>
          <a:stretch/>
        </p:blipFill>
        <p:spPr bwMode="auto">
          <a:xfrm>
            <a:off x="3905672" y="3877084"/>
            <a:ext cx="2952328" cy="279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310125" y="1575399"/>
            <a:ext cx="1034291" cy="421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135416" y="4058931"/>
            <a:ext cx="1368152" cy="8438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Table 12"/>
          <p:cNvGraphicFramePr>
            <a:graphicFrameLocks noGrp="1"/>
          </p:cNvGraphicFramePr>
          <p:nvPr>
            <p:extLst>
              <p:ext uri="{D42A27DB-BD31-4B8C-83A1-F6EECF244321}">
                <p14:modId xmlns:p14="http://schemas.microsoft.com/office/powerpoint/2010/main" val="796789057"/>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r>
                        <a:rPr lang="en-GB" sz="1600" b="1" dirty="0" smtClean="0">
                          <a:solidFill>
                            <a:srgbClr val="FF0000"/>
                          </a:solidFill>
                        </a:rPr>
                        <a:t>Merging Cells:</a:t>
                      </a:r>
                      <a:endParaRPr lang="en-GB" sz="1600" b="1" dirty="0"/>
                    </a:p>
                  </a:txBody>
                  <a:tcPr marL="91436" marR="91436">
                    <a:solidFill>
                      <a:srgbClr val="FFFF00"/>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410145954"/>
              </p:ext>
            </p:extLst>
          </p:nvPr>
        </p:nvGraphicFramePr>
        <p:xfrm>
          <a:off x="708490" y="34290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r>
                        <a:rPr lang="en-GB" sz="1600" b="1" dirty="0" smtClean="0">
                          <a:solidFill>
                            <a:srgbClr val="FF0000"/>
                          </a:solidFill>
                        </a:rPr>
                        <a:t>Shading and Patterns:</a:t>
                      </a:r>
                      <a:endParaRPr lang="en-GB" sz="1600" b="1" dirty="0"/>
                    </a:p>
                  </a:txBody>
                  <a:tcPr marL="91436" marR="91436">
                    <a:solidFill>
                      <a:srgbClr val="FFFF00"/>
                    </a:solidFill>
                  </a:tcPr>
                </a:tc>
              </a:tr>
            </a:tbl>
          </a:graphicData>
        </a:graphic>
      </p:graphicFrame>
      <p:sp>
        <p:nvSpPr>
          <p:cNvPr id="15" name="Rectangle 14"/>
          <p:cNvSpPr/>
          <p:nvPr/>
        </p:nvSpPr>
        <p:spPr>
          <a:xfrm>
            <a:off x="2420298" y="5562601"/>
            <a:ext cx="1034291" cy="210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3032060" y="5768981"/>
            <a:ext cx="845057" cy="25210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4154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3057" b="74316"/>
          <a:stretch/>
        </p:blipFill>
        <p:spPr bwMode="auto">
          <a:xfrm>
            <a:off x="683170" y="1402929"/>
            <a:ext cx="6432142" cy="1207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92609" y="1633736"/>
            <a:ext cx="417791" cy="5115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310407" y="1519502"/>
            <a:ext cx="504056" cy="311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r="28015" b="64080"/>
          <a:stretch/>
        </p:blipFill>
        <p:spPr bwMode="auto">
          <a:xfrm>
            <a:off x="2599916" y="2831049"/>
            <a:ext cx="5390817" cy="1512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72131" y="3083452"/>
            <a:ext cx="256717" cy="4467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 r="68389" b="75702"/>
          <a:stretch/>
        </p:blipFill>
        <p:spPr bwMode="auto">
          <a:xfrm>
            <a:off x="2711541" y="4630885"/>
            <a:ext cx="3881068" cy="1783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124200" y="5062057"/>
            <a:ext cx="428038" cy="6690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316673" y="1417123"/>
            <a:ext cx="1674927" cy="1238801"/>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Header &amp; Footer</a:t>
            </a:r>
          </a:p>
          <a:p>
            <a:endParaRPr lang="en-GB" sz="1050" b="1" dirty="0" smtClean="0"/>
          </a:p>
          <a:p>
            <a:r>
              <a:rPr lang="en-GB" sz="1400" b="1" dirty="0" smtClean="0"/>
              <a:t>Click on </a:t>
            </a:r>
            <a:r>
              <a:rPr lang="en-GB" sz="1400" b="1" dirty="0" smtClean="0">
                <a:solidFill>
                  <a:srgbClr val="FF0000"/>
                </a:solidFill>
              </a:rPr>
              <a:t>Insert</a:t>
            </a:r>
            <a:r>
              <a:rPr lang="en-GB" sz="1400" b="1" dirty="0" smtClean="0"/>
              <a:t> for header and footer.</a:t>
            </a:r>
            <a:endParaRPr lang="en-GB" sz="1400" b="1" dirty="0"/>
          </a:p>
        </p:txBody>
      </p:sp>
      <p:sp>
        <p:nvSpPr>
          <p:cNvPr id="14" name="TextBox 13"/>
          <p:cNvSpPr txBox="1"/>
          <p:nvPr/>
        </p:nvSpPr>
        <p:spPr>
          <a:xfrm>
            <a:off x="683170" y="2833877"/>
            <a:ext cx="1753516" cy="1392689"/>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Footer</a:t>
            </a:r>
          </a:p>
          <a:p>
            <a:endParaRPr lang="en-GB" sz="1050" b="1" dirty="0" smtClean="0"/>
          </a:p>
          <a:p>
            <a:r>
              <a:rPr lang="en-GB" sz="1400" b="1" dirty="0" smtClean="0"/>
              <a:t>You can switch from header and footer. You can also add file names, paths etc. </a:t>
            </a:r>
            <a:endParaRPr lang="en-GB" sz="1400" b="1" dirty="0"/>
          </a:p>
        </p:txBody>
      </p:sp>
      <p:sp>
        <p:nvSpPr>
          <p:cNvPr id="2" name="Right Arrow 1"/>
          <p:cNvSpPr/>
          <p:nvPr/>
        </p:nvSpPr>
        <p:spPr>
          <a:xfrm>
            <a:off x="2336082" y="2952398"/>
            <a:ext cx="3074118" cy="262105"/>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eft Arrow 2"/>
          <p:cNvSpPr/>
          <p:nvPr/>
        </p:nvSpPr>
        <p:spPr>
          <a:xfrm>
            <a:off x="6970991" y="1830606"/>
            <a:ext cx="288640" cy="196392"/>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200400" y="4032859"/>
            <a:ext cx="3276600" cy="310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20496" y="4636113"/>
            <a:ext cx="1990613" cy="1669688"/>
          </a:xfrm>
          <a:prstGeom prst="rect">
            <a:avLst/>
          </a:prstGeom>
          <a:solidFill>
            <a:schemeClr val="bg1">
              <a:lumMod val="95000"/>
            </a:schemeClr>
          </a:solidFill>
          <a:ln>
            <a:solidFill>
              <a:srgbClr val="7030A0"/>
            </a:solidFill>
          </a:ln>
        </p:spPr>
        <p:txBody>
          <a:bodyPr wrap="square" rtlCol="0">
            <a:spAutoFit/>
          </a:bodyPr>
          <a:lstStyle/>
          <a:p>
            <a:r>
              <a:rPr lang="en-GB" b="1" dirty="0" smtClean="0">
                <a:solidFill>
                  <a:srgbClr val="FF0000"/>
                </a:solidFill>
              </a:rPr>
              <a:t>Back to Normal View</a:t>
            </a:r>
          </a:p>
          <a:p>
            <a:endParaRPr lang="en-GB" sz="1050" b="1" dirty="0" smtClean="0"/>
          </a:p>
          <a:p>
            <a:r>
              <a:rPr lang="en-GB" sz="1400" b="1" dirty="0" smtClean="0"/>
              <a:t>You can go back to the normal view if you select </a:t>
            </a:r>
            <a:r>
              <a:rPr lang="en-GB" sz="1400" b="1" dirty="0" smtClean="0">
                <a:solidFill>
                  <a:srgbClr val="FF0000"/>
                </a:solidFill>
              </a:rPr>
              <a:t>any cell </a:t>
            </a:r>
            <a:r>
              <a:rPr lang="en-GB" sz="1400" b="1" dirty="0" smtClean="0"/>
              <a:t>and then click on </a:t>
            </a:r>
            <a:r>
              <a:rPr lang="en-GB" sz="1400" b="1" dirty="0" smtClean="0">
                <a:solidFill>
                  <a:srgbClr val="FF0000"/>
                </a:solidFill>
              </a:rPr>
              <a:t>Normal</a:t>
            </a:r>
            <a:r>
              <a:rPr lang="en-GB" sz="1400" b="1" dirty="0" smtClean="0"/>
              <a:t>.</a:t>
            </a:r>
            <a:endParaRPr lang="en-GB" sz="1400" b="1" dirty="0"/>
          </a:p>
        </p:txBody>
      </p:sp>
      <p:sp>
        <p:nvSpPr>
          <p:cNvPr id="21" name="Right Arrow 20"/>
          <p:cNvSpPr/>
          <p:nvPr/>
        </p:nvSpPr>
        <p:spPr>
          <a:xfrm>
            <a:off x="1438569" y="5470958"/>
            <a:ext cx="1161347" cy="2369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9" name="Table 18"/>
          <p:cNvGraphicFramePr>
            <a:graphicFrameLocks noGrp="1"/>
          </p:cNvGraphicFramePr>
          <p:nvPr>
            <p:extLst>
              <p:ext uri="{D42A27DB-BD31-4B8C-83A1-F6EECF244321}">
                <p14:modId xmlns:p14="http://schemas.microsoft.com/office/powerpoint/2010/main" val="2379913508"/>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r>
                        <a:rPr lang="en-GB" sz="1600" b="1" dirty="0" smtClean="0">
                          <a:solidFill>
                            <a:srgbClr val="FF0000"/>
                          </a:solidFill>
                        </a:rPr>
                        <a:t>Headers &amp; Footers</a:t>
                      </a:r>
                    </a:p>
                  </a:txBody>
                  <a:tcPr marL="91436" marR="91436">
                    <a:solidFill>
                      <a:srgbClr val="FFFF00"/>
                    </a:solidFill>
                  </a:tcPr>
                </a:tc>
              </a:tr>
            </a:tbl>
          </a:graphicData>
        </a:graphic>
      </p:graphicFrame>
    </p:spTree>
    <p:extLst>
      <p:ext uri="{BB962C8B-B14F-4D97-AF65-F5344CB8AC3E}">
        <p14:creationId xmlns:p14="http://schemas.microsoft.com/office/powerpoint/2010/main" val="477644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852" t="6093" r="61149" b="70930"/>
          <a:stretch/>
        </p:blipFill>
        <p:spPr bwMode="auto">
          <a:xfrm>
            <a:off x="685844" y="3356992"/>
            <a:ext cx="1770754" cy="1634061"/>
          </a:xfrm>
          <a:prstGeom prst="rect">
            <a:avLst/>
          </a:prstGeom>
          <a:noFill/>
          <a:ln w="9525">
            <a:solidFill>
              <a:schemeClr val="tx1">
                <a:alpha val="94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5095" t="40998" r="28392" b="34188"/>
          <a:stretch/>
        </p:blipFill>
        <p:spPr bwMode="auto">
          <a:xfrm>
            <a:off x="2564232" y="3356991"/>
            <a:ext cx="1934118" cy="1634061"/>
          </a:xfrm>
          <a:prstGeom prst="rect">
            <a:avLst/>
          </a:prstGeom>
          <a:noFill/>
          <a:ln w="9525">
            <a:solidFill>
              <a:schemeClr val="tx1">
                <a:alpha val="94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3671" t="8909" r="1645" b="48031"/>
          <a:stretch/>
        </p:blipFill>
        <p:spPr bwMode="auto">
          <a:xfrm>
            <a:off x="4562618" y="3616210"/>
            <a:ext cx="3016043" cy="1634061"/>
          </a:xfrm>
          <a:prstGeom prst="rect">
            <a:avLst/>
          </a:prstGeom>
          <a:noFill/>
          <a:ln w="9525">
            <a:solidFill>
              <a:schemeClr val="tx1">
                <a:alpha val="94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6643" t="52006" r="18323" b="12360"/>
          <a:stretch/>
        </p:blipFill>
        <p:spPr bwMode="auto">
          <a:xfrm>
            <a:off x="5868144" y="4649693"/>
            <a:ext cx="2957009" cy="1690985"/>
          </a:xfrm>
          <a:prstGeom prst="rect">
            <a:avLst/>
          </a:prstGeom>
          <a:noFill/>
          <a:ln w="9525">
            <a:solidFill>
              <a:schemeClr val="tx1">
                <a:alpha val="94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 t="20221" r="65236" b="53253"/>
          <a:stretch/>
        </p:blipFill>
        <p:spPr bwMode="auto">
          <a:xfrm>
            <a:off x="694954" y="1412775"/>
            <a:ext cx="3867664" cy="1659167"/>
          </a:xfrm>
          <a:prstGeom prst="rect">
            <a:avLst/>
          </a:prstGeom>
          <a:noFill/>
          <a:ln w="9525">
            <a:solidFill>
              <a:schemeClr val="tx1">
                <a:alpha val="94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4696064" y="1412774"/>
            <a:ext cx="4268424" cy="2031325"/>
          </a:xfrm>
          <a:prstGeom prst="rect">
            <a:avLst/>
          </a:prstGeom>
          <a:solidFill>
            <a:schemeClr val="bg1">
              <a:lumMod val="95000"/>
            </a:schemeClr>
          </a:solidFill>
          <a:ln>
            <a:solidFill>
              <a:srgbClr val="7030A0"/>
            </a:solidFill>
          </a:ln>
        </p:spPr>
        <p:txBody>
          <a:bodyPr wrap="square" rtlCol="0">
            <a:spAutoFit/>
          </a:bodyPr>
          <a:lstStyle/>
          <a:p>
            <a:pPr marL="285750" indent="-285750">
              <a:buFont typeface="Arial" panose="020B0604020202020204" pitchFamily="34" charset="0"/>
              <a:buChar char="•"/>
            </a:pPr>
            <a:r>
              <a:rPr lang="en-GB" dirty="0" smtClean="0">
                <a:solidFill>
                  <a:srgbClr val="FF0000"/>
                </a:solidFill>
              </a:rPr>
              <a:t>Highlight </a:t>
            </a:r>
            <a:r>
              <a:rPr lang="en-GB" dirty="0" smtClean="0"/>
              <a:t>the cells that will be required to create the </a:t>
            </a:r>
            <a:r>
              <a:rPr lang="en-GB" dirty="0" smtClean="0">
                <a:solidFill>
                  <a:srgbClr val="FF0000"/>
                </a:solidFill>
              </a:rPr>
              <a:t>chart</a:t>
            </a:r>
            <a:r>
              <a:rPr lang="en-GB" dirty="0" smtClean="0"/>
              <a:t>. </a:t>
            </a:r>
          </a:p>
          <a:p>
            <a:pPr marL="285750" indent="-285750">
              <a:buFont typeface="Arial" panose="020B0604020202020204" pitchFamily="34" charset="0"/>
              <a:buChar char="•"/>
            </a:pPr>
            <a:r>
              <a:rPr lang="en-GB" dirty="0" smtClean="0"/>
              <a:t>Select the correct chart (Bar, Pie, line etc.)</a:t>
            </a:r>
          </a:p>
          <a:p>
            <a:pPr marL="285750" indent="-285750">
              <a:buFont typeface="Arial" panose="020B0604020202020204" pitchFamily="34" charset="0"/>
              <a:buChar char="•"/>
            </a:pPr>
            <a:r>
              <a:rPr lang="en-GB" dirty="0" smtClean="0"/>
              <a:t>You add </a:t>
            </a:r>
            <a:r>
              <a:rPr lang="en-GB" dirty="0" smtClean="0">
                <a:solidFill>
                  <a:srgbClr val="FF0000"/>
                </a:solidFill>
              </a:rPr>
              <a:t>labels to your axis </a:t>
            </a:r>
            <a:r>
              <a:rPr lang="en-GB" dirty="0" smtClean="0"/>
              <a:t>by using the select </a:t>
            </a:r>
            <a:r>
              <a:rPr lang="en-GB" dirty="0" smtClean="0">
                <a:solidFill>
                  <a:srgbClr val="FF0000"/>
                </a:solidFill>
              </a:rPr>
              <a:t>data option</a:t>
            </a:r>
            <a:r>
              <a:rPr lang="en-GB" dirty="0" smtClean="0"/>
              <a:t>.</a:t>
            </a:r>
          </a:p>
          <a:p>
            <a:endParaRPr lang="en-GB" dirty="0"/>
          </a:p>
        </p:txBody>
      </p:sp>
      <p:sp>
        <p:nvSpPr>
          <p:cNvPr id="21" name="TextBox 20"/>
          <p:cNvSpPr txBox="1"/>
          <p:nvPr/>
        </p:nvSpPr>
        <p:spPr>
          <a:xfrm>
            <a:off x="790366" y="5495185"/>
            <a:ext cx="4524329" cy="646331"/>
          </a:xfrm>
          <a:prstGeom prst="rect">
            <a:avLst/>
          </a:prstGeom>
          <a:solidFill>
            <a:srgbClr val="FFC000"/>
          </a:solidFill>
          <a:ln>
            <a:solidFill>
              <a:schemeClr val="tx1"/>
            </a:solidFill>
          </a:ln>
        </p:spPr>
        <p:txBody>
          <a:bodyPr wrap="square" rtlCol="0">
            <a:spAutoFit/>
          </a:bodyPr>
          <a:lstStyle/>
          <a:p>
            <a:pPr algn="ctr"/>
            <a:r>
              <a:rPr lang="en-GB" b="1" dirty="0" smtClean="0">
                <a:latin typeface="Arial" charset="0"/>
                <a:cs typeface="Arial" charset="0"/>
              </a:rPr>
              <a:t>A graph is used to visual display data which is easy to read and interpret. </a:t>
            </a:r>
            <a:endParaRPr lang="en-GB" b="1" dirty="0">
              <a:solidFill>
                <a:srgbClr val="FF0000"/>
              </a:solidFill>
              <a:latin typeface="Arial" charset="0"/>
              <a:cs typeface="Arial"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081773134"/>
              </p:ext>
            </p:extLst>
          </p:nvPr>
        </p:nvGraphicFramePr>
        <p:xfrm>
          <a:off x="677840" y="990600"/>
          <a:ext cx="8237560" cy="362958"/>
        </p:xfrm>
        <a:graphic>
          <a:graphicData uri="http://schemas.openxmlformats.org/drawingml/2006/table">
            <a:tbl>
              <a:tblPr firstRow="1" bandRow="1">
                <a:tableStyleId>{21E4AEA4-8DFA-4A89-87EB-49C32662AFE0}</a:tableStyleId>
              </a:tblPr>
              <a:tblGrid>
                <a:gridCol w="8237560"/>
              </a:tblGrid>
              <a:tr h="362958">
                <a:tc>
                  <a:txBody>
                    <a:bodyPr/>
                    <a:lstStyle/>
                    <a:p>
                      <a:r>
                        <a:rPr lang="en-GB" sz="1600" b="1" dirty="0" smtClean="0">
                          <a:solidFill>
                            <a:srgbClr val="FF0000"/>
                          </a:solidFill>
                        </a:rPr>
                        <a:t>Creating</a:t>
                      </a:r>
                      <a:r>
                        <a:rPr lang="en-GB" sz="1600" b="1" baseline="0" dirty="0" smtClean="0">
                          <a:solidFill>
                            <a:srgbClr val="FF0000"/>
                          </a:solidFill>
                        </a:rPr>
                        <a:t> Graphs</a:t>
                      </a:r>
                      <a:endParaRPr lang="en-GB" sz="1600" b="1" dirty="0" smtClean="0">
                        <a:solidFill>
                          <a:srgbClr val="FF0000"/>
                        </a:solidFill>
                      </a:endParaRPr>
                    </a:p>
                  </a:txBody>
                  <a:tcPr marL="91436" marR="91436">
                    <a:solidFill>
                      <a:srgbClr val="FFFF00"/>
                    </a:solidFill>
                  </a:tcPr>
                </a:tc>
              </a:tr>
            </a:tbl>
          </a:graphicData>
        </a:graphic>
      </p:graphicFrame>
    </p:spTree>
    <p:extLst>
      <p:ext uri="{BB962C8B-B14F-4D97-AF65-F5344CB8AC3E}">
        <p14:creationId xmlns:p14="http://schemas.microsoft.com/office/powerpoint/2010/main" val="366839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3716</TotalTime>
  <Words>3210</Words>
  <Application>Microsoft Office PowerPoint</Application>
  <PresentationFormat>On-screen Show (4:3)</PresentationFormat>
  <Paragraphs>451</Paragraphs>
  <Slides>54</Slides>
  <Notes>0</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yahmad</dc:creator>
  <cp:lastModifiedBy>yahmad</cp:lastModifiedBy>
  <cp:revision>254</cp:revision>
  <cp:lastPrinted>2016-04-20T06:15:20Z</cp:lastPrinted>
  <dcterms:created xsi:type="dcterms:W3CDTF">2006-08-16T00:00:00Z</dcterms:created>
  <dcterms:modified xsi:type="dcterms:W3CDTF">2018-04-25T16:56:52Z</dcterms:modified>
</cp:coreProperties>
</file>