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76" r:id="rId3"/>
    <p:sldId id="281" r:id="rId4"/>
    <p:sldId id="279" r:id="rId5"/>
    <p:sldId id="274" r:id="rId6"/>
    <p:sldId id="283" r:id="rId7"/>
    <p:sldId id="285" r:id="rId8"/>
    <p:sldId id="284" r:id="rId9"/>
    <p:sldId id="282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339933"/>
    <a:srgbClr val="70B56B"/>
    <a:srgbClr val="669900"/>
    <a:srgbClr val="336600"/>
    <a:srgbClr val="003300"/>
    <a:srgbClr val="002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532" autoAdjust="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39E5B-C4DF-4234-AAEC-9773BE768ECD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5AF27-C293-4142-B3B9-FE5CC5D3B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63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85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41682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37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42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41682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539552" y="6263601"/>
            <a:ext cx="8449114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5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33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41682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03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416824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85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41682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592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91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34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B621-A453-4174-9A88-87AE9ACEF0C3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672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600200"/>
            <a:ext cx="80752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FB621-A453-4174-9A88-87AE9ACEF0C3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DC106-DF0E-452A-8D4F-6AEA0926881F}" type="slidenum">
              <a:rPr lang="en-GB" smtClean="0"/>
              <a:t>‹#›</a:t>
            </a:fld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2437" y="5441"/>
            <a:ext cx="369342" cy="6852562"/>
            <a:chOff x="62437" y="5441"/>
            <a:chExt cx="369342" cy="6852562"/>
          </a:xfrm>
          <a:solidFill>
            <a:srgbClr val="FFFF00"/>
          </a:solidFill>
        </p:grpSpPr>
        <p:sp>
          <p:nvSpPr>
            <p:cNvPr id="10" name="Rectangle 9"/>
            <p:cNvSpPr/>
            <p:nvPr/>
          </p:nvSpPr>
          <p:spPr>
            <a:xfrm rot="5400000" flipV="1">
              <a:off x="-3179177" y="3247055"/>
              <a:ext cx="6852562" cy="3693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 rot="5400000">
              <a:off x="-730463" y="3191316"/>
              <a:ext cx="195515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tx1"/>
                  </a:solidFill>
                </a:rPr>
                <a:t>Databases</a:t>
              </a:r>
              <a:r>
                <a:rPr lang="en-GB" b="1" baseline="0" dirty="0">
                  <a:solidFill>
                    <a:schemeClr val="tx1"/>
                  </a:solidFill>
                </a:rPr>
                <a:t> – Part 2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5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Databases– </a:t>
            </a:r>
            <a:r>
              <a:rPr lang="en-GB"/>
              <a:t>Part 2</a:t>
            </a:r>
            <a:br>
              <a:rPr lang="en-GB" dirty="0"/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Lesson 5 &amp; 6</a:t>
            </a:r>
          </a:p>
        </p:txBody>
      </p:sp>
    </p:spTree>
    <p:extLst>
      <p:ext uri="{BB962C8B-B14F-4D97-AF65-F5344CB8AC3E}">
        <p14:creationId xmlns:p14="http://schemas.microsoft.com/office/powerpoint/2010/main" val="2995167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333765"/>
              </p:ext>
            </p:extLst>
          </p:nvPr>
        </p:nvGraphicFramePr>
        <p:xfrm>
          <a:off x="708602" y="4163536"/>
          <a:ext cx="7535806" cy="1569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35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Plenary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</a:rPr>
                        <a:t> Task (Q&amp;A)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r>
                        <a:rPr lang="en-GB" sz="1600" dirty="0"/>
                        <a:t>Peer</a:t>
                      </a:r>
                      <a:r>
                        <a:rPr lang="en-GB" sz="1600" baseline="0" dirty="0"/>
                        <a:t> Assess each others work and suggest possible improvements. </a:t>
                      </a:r>
                      <a:endParaRPr lang="en-GB" sz="1600" dirty="0"/>
                    </a:p>
                    <a:p>
                      <a:r>
                        <a:rPr lang="en-GB" sz="1600" dirty="0"/>
                        <a:t>Discuss</a:t>
                      </a:r>
                      <a:r>
                        <a:rPr lang="en-GB" sz="1600" baseline="0" dirty="0"/>
                        <a:t> the levels pupils have achieved for this task. </a:t>
                      </a:r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Plenary – Refer to the Lesson Objectives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226172"/>
              </p:ext>
            </p:extLst>
          </p:nvPr>
        </p:nvGraphicFramePr>
        <p:xfrm>
          <a:off x="708602" y="1556792"/>
          <a:ext cx="7535806" cy="2321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35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Objectives 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understand how queries can be used to search for specific data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To understand the different</a:t>
                      </a:r>
                      <a:r>
                        <a:rPr lang="en-US" sz="2000" baseline="0" dirty="0">
                          <a:latin typeface="+mn-lt"/>
                        </a:rPr>
                        <a:t> types of search criteria required when searching for information. 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To understand the need to present</a:t>
                      </a:r>
                      <a:r>
                        <a:rPr lang="en-US" sz="2000" baseline="0" dirty="0">
                          <a:latin typeface="+mn-lt"/>
                        </a:rPr>
                        <a:t> information in a report format.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To understand how calculations can be created in queries &amp; Reports.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23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9" t="15932" r="43491" b="64380"/>
          <a:stretch/>
        </p:blipFill>
        <p:spPr bwMode="auto">
          <a:xfrm>
            <a:off x="2051720" y="3029421"/>
            <a:ext cx="6755576" cy="258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Starter 1 – Finding Information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85843" y="1366897"/>
            <a:ext cx="79208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You use a </a:t>
            </a:r>
            <a:r>
              <a:rPr lang="en-GB" sz="2400" b="1" u="sng" dirty="0">
                <a:solidFill>
                  <a:srgbClr val="FF0000"/>
                </a:solidFill>
              </a:rPr>
              <a:t>query</a:t>
            </a:r>
            <a:r>
              <a:rPr lang="en-GB" sz="2400" b="1" dirty="0"/>
              <a:t> if you want to search for specific data in a database using </a:t>
            </a:r>
            <a:r>
              <a:rPr lang="en-GB" sz="2400" b="1" u="sng" dirty="0">
                <a:solidFill>
                  <a:srgbClr val="FF0000"/>
                </a:solidFill>
              </a:rPr>
              <a:t>specific search criteria</a:t>
            </a:r>
            <a:r>
              <a:rPr lang="en-GB" sz="2400" b="1" dirty="0"/>
              <a:t>. </a:t>
            </a:r>
          </a:p>
          <a:p>
            <a:endParaRPr lang="en-GB" sz="1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Discuss the different search criteria used in YouTube when searching for a clip?</a:t>
            </a:r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3" r="87500" b="83297"/>
          <a:stretch/>
        </p:blipFill>
        <p:spPr bwMode="auto">
          <a:xfrm>
            <a:off x="667511" y="3244243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67511" y="5716017"/>
            <a:ext cx="5704689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Why would you use the different search criteria?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76763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Starter 2 – </a:t>
            </a:r>
            <a:r>
              <a:rPr lang="en-US" sz="2400" b="1" dirty="0"/>
              <a:t>Discuss the different types of Search Criteria</a:t>
            </a:r>
            <a:endParaRPr lang="en-GB" sz="2000" dirty="0"/>
          </a:p>
        </p:txBody>
      </p:sp>
      <p:sp>
        <p:nvSpPr>
          <p:cNvPr id="14" name="Rectangle 13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078381"/>
              </p:ext>
            </p:extLst>
          </p:nvPr>
        </p:nvGraphicFramePr>
        <p:xfrm>
          <a:off x="685843" y="1412776"/>
          <a:ext cx="7198525" cy="4670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7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0239">
                <a:tc gridSpan="2"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Wild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</a:rPr>
                        <a:t> Card –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Sometimes a field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</a:rPr>
                        <a:t> may contain more than one word. To find something specific you need to write a wildcard search. </a:t>
                      </a:r>
                    </a:p>
                    <a:p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Like “*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*”</a:t>
                      </a:r>
                    </a:p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Like “*   *” or “*   *”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332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Between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Between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01/01/2010</a:t>
                      </a:r>
                      <a:r>
                        <a:rPr lang="en-GB" sz="1800" dirty="0"/>
                        <a:t> And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</a:rPr>
                        <a:t>02/02/2012</a:t>
                      </a:r>
                    </a:p>
                    <a:p>
                      <a:r>
                        <a:rPr lang="en-GB" sz="1800" baseline="0" dirty="0"/>
                        <a:t>Between 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</a:rPr>
                        <a:t>5 </a:t>
                      </a:r>
                      <a:r>
                        <a:rPr lang="en-GB" sz="1800" baseline="0" dirty="0"/>
                        <a:t>And 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753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Or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Adventure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</a:rPr>
                        <a:t>Or</a:t>
                      </a:r>
                      <a:r>
                        <a:rPr lang="en-GB" sz="1800" baseline="0" dirty="0"/>
                        <a:t> Horror</a:t>
                      </a:r>
                      <a:endParaRPr lang="en-GB" sz="1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753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Not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en-GB" sz="1800" dirty="0"/>
                        <a:t> “Horror”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753">
                <a:tc>
                  <a:txBody>
                    <a:bodyPr/>
                    <a:lstStyle/>
                    <a:p>
                      <a:r>
                        <a:rPr lang="en-GB" sz="1800" dirty="0"/>
                        <a:t>&lt;90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Less than  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&lt;90  &lt;01/01/2014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753">
                <a:tc>
                  <a:txBody>
                    <a:bodyPr/>
                    <a:lstStyle/>
                    <a:p>
                      <a:r>
                        <a:rPr lang="en-GB" sz="1800" dirty="0"/>
                        <a:t>&gt;90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More than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</a:rPr>
                        <a:t>&gt;90  &gt;31/12/2014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1753">
                <a:tc>
                  <a:txBody>
                    <a:bodyPr/>
                    <a:lstStyle/>
                    <a:p>
                      <a:r>
                        <a:rPr lang="en-GB" sz="1800" dirty="0"/>
                        <a:t>&gt;=90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More than</a:t>
                      </a:r>
                      <a:r>
                        <a:rPr lang="en-GB" sz="1800" baseline="0" dirty="0"/>
                        <a:t> and equal to 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</a:rPr>
                        <a:t>&gt;=90 </a:t>
                      </a:r>
                      <a:r>
                        <a:rPr lang="en-GB" sz="1800" baseline="0">
                          <a:solidFill>
                            <a:srgbClr val="FF0000"/>
                          </a:solidFill>
                        </a:rPr>
                        <a:t>&gt;=01/01/2014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753">
                <a:tc>
                  <a:txBody>
                    <a:bodyPr/>
                    <a:lstStyle/>
                    <a:p>
                      <a:r>
                        <a:rPr lang="en-GB" sz="1800" dirty="0"/>
                        <a:t>37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*____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Fields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tarts</a:t>
                      </a:r>
                      <a:r>
                        <a:rPr lang="en-GB" sz="1800" dirty="0"/>
                        <a:t> with 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37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753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____*</a:t>
                      </a:r>
                      <a:r>
                        <a:rPr lang="en-GB" sz="1800" dirty="0"/>
                        <a:t>37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Fields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Ends</a:t>
                      </a:r>
                      <a:r>
                        <a:rPr lang="en-GB" sz="1800" dirty="0"/>
                        <a:t> with 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37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703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837564"/>
              </p:ext>
            </p:extLst>
          </p:nvPr>
        </p:nvGraphicFramePr>
        <p:xfrm>
          <a:off x="708602" y="1556792"/>
          <a:ext cx="7535806" cy="2321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35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Objectives 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understand how queries can be used to search for specific data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To understand the different</a:t>
                      </a:r>
                      <a:r>
                        <a:rPr lang="en-US" sz="2000" baseline="0" dirty="0">
                          <a:latin typeface="+mn-lt"/>
                        </a:rPr>
                        <a:t> types of search criteria required when searching for information. 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To understand the need to present</a:t>
                      </a:r>
                      <a:r>
                        <a:rPr lang="en-US" sz="2000" baseline="0" dirty="0">
                          <a:latin typeface="+mn-lt"/>
                        </a:rPr>
                        <a:t> information in a report format.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To understand how calculations can be created in queries &amp; Reports.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Lesson Overview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565014"/>
              </p:ext>
            </p:extLst>
          </p:nvPr>
        </p:nvGraphicFramePr>
        <p:xfrm>
          <a:off x="683526" y="4008720"/>
          <a:ext cx="7488874" cy="1742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5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0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Outcomes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B56B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Task 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 the </a:t>
                      </a:r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Queries and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Report</a:t>
                      </a:r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Task 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 the Queries and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Report</a:t>
                      </a:r>
                      <a:endParaRPr lang="en-GB" sz="1800" b="1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Calculated Fields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Formulas in the Report 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488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Task 1 – Simple Query and Report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453415"/>
              </p:ext>
            </p:extLst>
          </p:nvPr>
        </p:nvGraphicFramePr>
        <p:xfrm>
          <a:off x="685843" y="1412776"/>
          <a:ext cx="8458157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58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1841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a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</a:t>
                      </a:r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the following scenarios. Remember before you create the report you must create the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Query</a:t>
                      </a:r>
                      <a:r>
                        <a:rPr lang="en-GB" sz="1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531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600" b="1" i="0" u="none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1: (Title: Amazon Sales)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Show the following Fields only: Book Name, Author Name, Shop Name,  Sold &amp; Price</a:t>
                      </a:r>
                      <a:endParaRPr lang="en-GB" sz="1600" b="1" i="0" u="none" kern="1200" baseline="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Show only the records which include</a:t>
                      </a:r>
                      <a:r>
                        <a:rPr lang="en-GB" sz="1600" b="1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ama222 (Amazon)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Sort: </a:t>
                      </a:r>
                      <a:r>
                        <a:rPr lang="en-GB" sz="1600" b="1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Price: Descending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Fits on a single page wide with a page </a:t>
                      </a:r>
                      <a:r>
                        <a:rPr lang="en-GB" sz="1600" b="1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orientation</a:t>
                      </a:r>
                      <a:r>
                        <a:rPr lang="en-GB" sz="16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GB" sz="1600" b="1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Portrait  </a:t>
                      </a:r>
                      <a:r>
                        <a:rPr lang="en-GB" sz="1400" b="1" i="0" u="none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(Ensure all labels are shown in full)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531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600" b="1" i="0" u="none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2: (Title: Virgin)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Show the following Fields only: Book Name, Shop Name, Headquarters Author, Nationality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Show only the records which include</a:t>
                      </a:r>
                      <a:r>
                        <a:rPr lang="en-GB" sz="1600" b="1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vin343 &amp; Fantasy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Sort: </a:t>
                      </a:r>
                      <a:r>
                        <a:rPr lang="en-GB" sz="1600" b="1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Book Name: Ascending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Fits on a single page wide with a page </a:t>
                      </a:r>
                      <a:r>
                        <a:rPr lang="en-GB" sz="1600" b="1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orientation</a:t>
                      </a:r>
                      <a:r>
                        <a:rPr lang="en-GB" sz="16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GB" sz="1600" b="1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Landscape </a:t>
                      </a:r>
                      <a:r>
                        <a:rPr lang="en-GB" sz="1400" b="1" i="0" u="none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(Ensure all labels are shown in full</a:t>
                      </a:r>
                      <a:r>
                        <a:rPr lang="en-GB" sz="1400" b="1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400" b="1" i="0" u="none" kern="1200" baseline="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531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600" b="1" i="0" u="none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 3: (Title: Powell's Books)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Show the following Fields only: Author Name, Book Name, Genre, Sold, Price &amp; Online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Show only the records which include</a:t>
                      </a:r>
                      <a:r>
                        <a:rPr lang="en-GB" sz="1600" b="1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pow554 and Not Crime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Sort: </a:t>
                      </a:r>
                      <a:r>
                        <a:rPr lang="en-GB" sz="1600" b="1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Book Name: Descending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Fits on a single page wide with a page </a:t>
                      </a:r>
                      <a:r>
                        <a:rPr lang="en-GB" sz="1600" b="1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orientation</a:t>
                      </a:r>
                      <a:r>
                        <a:rPr lang="en-GB" sz="16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GB" sz="1600" b="1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portrait </a:t>
                      </a:r>
                      <a:r>
                        <a:rPr lang="en-GB" sz="1400" b="1" i="0" u="none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(Ensure all labels are shown in full)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53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Calculated Run Time Fields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3" t="59052" r="13233" b="27370"/>
          <a:stretch/>
        </p:blipFill>
        <p:spPr bwMode="auto">
          <a:xfrm>
            <a:off x="708602" y="2075733"/>
            <a:ext cx="8355724" cy="99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5" t="20221" r="10561" b="59945"/>
          <a:stretch/>
        </p:blipFill>
        <p:spPr bwMode="auto">
          <a:xfrm>
            <a:off x="567559" y="4629852"/>
            <a:ext cx="8496767" cy="13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923758" y="1340768"/>
            <a:ext cx="21260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Enter New Calculated Run Time Field here</a:t>
            </a:r>
            <a:endParaRPr lang="en-GB" sz="1600" b="1" dirty="0"/>
          </a:p>
        </p:txBody>
      </p:sp>
      <p:sp>
        <p:nvSpPr>
          <p:cNvPr id="2" name="Down Arrow 1"/>
          <p:cNvSpPr/>
          <p:nvPr/>
        </p:nvSpPr>
        <p:spPr>
          <a:xfrm>
            <a:off x="8785492" y="1772816"/>
            <a:ext cx="274710" cy="28803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092280" y="2060848"/>
            <a:ext cx="195753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864606" y="3140968"/>
            <a:ext cx="4614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New Stock Level</a:t>
            </a:r>
            <a:r>
              <a:rPr lang="en-GB" sz="2400" b="1" dirty="0"/>
              <a:t>:</a:t>
            </a:r>
            <a:r>
              <a:rPr lang="en-GB" sz="2400" b="1" dirty="0">
                <a:solidFill>
                  <a:srgbClr val="FF0000"/>
                </a:solidFill>
              </a:rPr>
              <a:t>[</a:t>
            </a:r>
            <a:r>
              <a:rPr lang="en-GB" sz="2400" b="1" dirty="0"/>
              <a:t>Current Stock</a:t>
            </a:r>
            <a:r>
              <a:rPr lang="en-GB" sz="2400" b="1" dirty="0">
                <a:solidFill>
                  <a:srgbClr val="FF0000"/>
                </a:solidFill>
              </a:rPr>
              <a:t>]</a:t>
            </a:r>
            <a:r>
              <a:rPr lang="en-GB" sz="2400" b="1" dirty="0"/>
              <a:t>+5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7825" y="3773160"/>
            <a:ext cx="1898640" cy="65468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Name of new field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78601" y="2060848"/>
            <a:ext cx="749384" cy="3544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77038" y="2415253"/>
            <a:ext cx="1403587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72097" y="3756706"/>
            <a:ext cx="1920183" cy="65200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Required Field in Square Brackets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5603" y="3140968"/>
            <a:ext cx="1570229" cy="9417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Number of Books Added to Stock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 flipV="1">
            <a:off x="4727962" y="3506897"/>
            <a:ext cx="274710" cy="28239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wn Arrow 21"/>
          <p:cNvSpPr/>
          <p:nvPr/>
        </p:nvSpPr>
        <p:spPr>
          <a:xfrm flipV="1">
            <a:off x="6649048" y="3499896"/>
            <a:ext cx="274710" cy="28239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flipH="1">
            <a:off x="7443510" y="3233652"/>
            <a:ext cx="216024" cy="27629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8310716" y="5036895"/>
            <a:ext cx="47477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+5</a:t>
            </a:r>
            <a:endParaRPr lang="en-GB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85843" y="1367864"/>
            <a:ext cx="61005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Calculated Run time is used when we have to calculate specific values using data from existing fields. 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431151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Formulas in Report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85842" y="1367864"/>
            <a:ext cx="719852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We can use a number of formula in the report to calculate values from fields including: Sum, Average, Count, Max, Min etc.</a:t>
            </a:r>
            <a:endParaRPr lang="en-GB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 t="7112" r="11164" b="42041"/>
          <a:stretch/>
        </p:blipFill>
        <p:spPr bwMode="auto">
          <a:xfrm>
            <a:off x="639769" y="2909225"/>
            <a:ext cx="7347019" cy="311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>
            <a:off x="1208389" y="2765209"/>
            <a:ext cx="274710" cy="28803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952172" y="4113980"/>
            <a:ext cx="1034615" cy="14860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708602" y="2348880"/>
            <a:ext cx="147052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Function Tool</a:t>
            </a:r>
            <a:endParaRPr lang="en-GB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639769" y="2863750"/>
            <a:ext cx="1411951" cy="18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725544" y="5805264"/>
            <a:ext cx="147052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Selected Fields</a:t>
            </a:r>
            <a:endParaRPr lang="en-GB" sz="1600" b="1" dirty="0"/>
          </a:p>
        </p:txBody>
      </p:sp>
      <p:sp>
        <p:nvSpPr>
          <p:cNvPr id="17" name="Down Arrow 16"/>
          <p:cNvSpPr/>
          <p:nvPr/>
        </p:nvSpPr>
        <p:spPr>
          <a:xfrm flipV="1">
            <a:off x="7323450" y="5427818"/>
            <a:ext cx="274710" cy="37744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58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0" t="6466" r="2241" b="40517"/>
          <a:stretch/>
        </p:blipFill>
        <p:spPr bwMode="auto">
          <a:xfrm>
            <a:off x="708603" y="2204864"/>
            <a:ext cx="7762574" cy="30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Formulas in Report  (Design View)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067944" y="4850502"/>
            <a:ext cx="1584975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Label &amp; Formula</a:t>
            </a:r>
            <a:endParaRPr lang="en-GB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84962" y="1332057"/>
            <a:ext cx="280603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Use the label tool too add a label next to the formula. </a:t>
            </a:r>
            <a:endParaRPr lang="en-GB" sz="1600" b="1" dirty="0"/>
          </a:p>
        </p:txBody>
      </p:sp>
      <p:sp>
        <p:nvSpPr>
          <p:cNvPr id="27" name="Rectangle 26"/>
          <p:cNvSpPr/>
          <p:nvPr/>
        </p:nvSpPr>
        <p:spPr>
          <a:xfrm>
            <a:off x="1977224" y="2323936"/>
            <a:ext cx="288032" cy="3410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906549" y="4825532"/>
            <a:ext cx="2564628" cy="3775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46659" r="9913" b="46013"/>
          <a:stretch/>
        </p:blipFill>
        <p:spPr bwMode="auto">
          <a:xfrm>
            <a:off x="696782" y="5411235"/>
            <a:ext cx="7786215" cy="4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Down Arrow 29"/>
          <p:cNvSpPr/>
          <p:nvPr/>
        </p:nvSpPr>
        <p:spPr>
          <a:xfrm>
            <a:off x="2012564" y="1993351"/>
            <a:ext cx="274710" cy="28803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5769297" y="4919923"/>
            <a:ext cx="274504" cy="18878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3321489" y="5725045"/>
            <a:ext cx="322737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Label &amp; Formula in Report View</a:t>
            </a:r>
            <a:endParaRPr lang="en-GB" sz="1600" b="1" dirty="0"/>
          </a:p>
        </p:txBody>
      </p:sp>
      <p:sp>
        <p:nvSpPr>
          <p:cNvPr id="33" name="Rectangle 32"/>
          <p:cNvSpPr/>
          <p:nvPr/>
        </p:nvSpPr>
        <p:spPr>
          <a:xfrm>
            <a:off x="6732240" y="5641007"/>
            <a:ext cx="1750757" cy="253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ight Arrow 33"/>
          <p:cNvSpPr/>
          <p:nvPr/>
        </p:nvSpPr>
        <p:spPr>
          <a:xfrm>
            <a:off x="6411611" y="5767665"/>
            <a:ext cx="274504" cy="18878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039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21489" y="6340678"/>
            <a:ext cx="274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http://www.yahmad.co.uk/</a:t>
            </a:r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685843" y="228543"/>
            <a:ext cx="7198525" cy="969977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Task 2 – Advanced  Query and Report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43" y="1204845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08602" y="217134"/>
            <a:ext cx="7198525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651381" y="5826750"/>
            <a:ext cx="4652191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Extension: Complete extension queries and reports</a:t>
            </a:r>
            <a:endParaRPr lang="en-GB" sz="16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289652"/>
              </p:ext>
            </p:extLst>
          </p:nvPr>
        </p:nvGraphicFramePr>
        <p:xfrm>
          <a:off x="711897" y="1412776"/>
          <a:ext cx="7992889" cy="4297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92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Please Refer to the Video Tutorials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Mobile Phone Insurance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Make a query showing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the following Fields: </a:t>
                      </a:r>
                      <a:r>
                        <a:rPr lang="en-US" sz="1800" b="1" baseline="0" dirty="0">
                          <a:solidFill>
                            <a:srgbClr val="FF0000"/>
                          </a:solidFill>
                        </a:rPr>
                        <a:t>Book Name, Genre, Shop Name, Current Stock, Sale, Price &amp; Author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Show only the records which are not on sale and the shop name is Amazon. </a:t>
                      </a:r>
                      <a:endParaRPr lang="en-GB" sz="1800" b="1" i="0" u="non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Sort: </a:t>
                      </a:r>
                      <a:r>
                        <a:rPr lang="en-GB" sz="1800" b="1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Current Stock: Descending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Insert a new field called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New Stock Level 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which is calculated at run-time –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You need to add 5 to the current stock</a:t>
                      </a:r>
                      <a:r>
                        <a:rPr lang="en-US" sz="1800" b="1" baseline="0" dirty="0">
                          <a:solidFill>
                            <a:srgbClr val="FF0000"/>
                          </a:solidFill>
                        </a:rPr>
                        <a:t> level. 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b="1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Produce a Report: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 a report title: </a:t>
                      </a:r>
                      <a:r>
                        <a:rPr lang="en-US" sz="1800" b="1" i="0" u="none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Amazon Stock Records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Fits on a </a:t>
                      </a:r>
                      <a:r>
                        <a:rPr lang="en-GB" sz="1800" b="1" i="0" u="none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single page wide</a:t>
                      </a:r>
                      <a:r>
                        <a:rPr lang="en-GB" sz="18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---- Has a page orientation of </a:t>
                      </a:r>
                      <a:r>
                        <a:rPr lang="en-GB" sz="1800" b="1" i="0" u="none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landscape</a:t>
                      </a:r>
                      <a:endParaRPr lang="en-US" sz="1800" b="1" i="0" u="none" kern="1200" baseline="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Calculate the </a:t>
                      </a:r>
                      <a:r>
                        <a:rPr lang="en-US" sz="1800" b="1" i="0" u="none" kern="12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Sum</a:t>
                      </a:r>
                      <a:r>
                        <a:rPr lang="en-US" sz="1800" b="0" i="0" u="non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the New Stock Level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45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883</Words>
  <Application>Microsoft Office PowerPoint</Application>
  <PresentationFormat>On-screen Show (4:3)</PresentationFormat>
  <Paragraphs>109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Databases– Part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yahmad</dc:creator>
  <cp:lastModifiedBy>yahmad</cp:lastModifiedBy>
  <cp:revision>133</cp:revision>
  <dcterms:created xsi:type="dcterms:W3CDTF">2013-09-09T08:48:52Z</dcterms:created>
  <dcterms:modified xsi:type="dcterms:W3CDTF">2018-10-02T18:01:51Z</dcterms:modified>
</cp:coreProperties>
</file>