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4" r:id="rId2"/>
    <p:sldId id="283" r:id="rId3"/>
    <p:sldId id="282" r:id="rId4"/>
    <p:sldId id="284" r:id="rId5"/>
    <p:sldId id="28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339933"/>
    <a:srgbClr val="70B56B"/>
    <a:srgbClr val="669900"/>
    <a:srgbClr val="336600"/>
    <a:srgbClr val="003300"/>
    <a:srgbClr val="0022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2532" autoAdjust="0"/>
  </p:normalViewPr>
  <p:slideViewPr>
    <p:cSldViewPr>
      <p:cViewPr varScale="1">
        <p:scale>
          <a:sx n="72" d="100"/>
          <a:sy n="72" d="100"/>
        </p:scale>
        <p:origin x="132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39E5B-C4DF-4234-AAEC-9773BE768ECD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5AF27-C293-4142-B3B9-FE5CC5D3B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637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855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7416824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37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427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7416824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539552" y="6263601"/>
            <a:ext cx="8449114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50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332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7416824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035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7416824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85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7416824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592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9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34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67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5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60" y="1600200"/>
            <a:ext cx="807524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FB621-A453-4174-9A88-87AE9ACEF0C3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62437" y="5441"/>
            <a:ext cx="369342" cy="6852562"/>
            <a:chOff x="62437" y="5441"/>
            <a:chExt cx="369342" cy="6852562"/>
          </a:xfrm>
          <a:solidFill>
            <a:srgbClr val="FFFF00"/>
          </a:solidFill>
        </p:grpSpPr>
        <p:sp>
          <p:nvSpPr>
            <p:cNvPr id="10" name="Rectangle 9"/>
            <p:cNvSpPr/>
            <p:nvPr/>
          </p:nvSpPr>
          <p:spPr>
            <a:xfrm rot="5400000" flipV="1">
              <a:off x="-3179177" y="3247055"/>
              <a:ext cx="6852562" cy="36933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 rot="5400000">
              <a:off x="-730463" y="3191316"/>
              <a:ext cx="1955151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tx1"/>
                  </a:solidFill>
                </a:rPr>
                <a:t>Databases</a:t>
              </a:r>
              <a:r>
                <a:rPr lang="en-GB" b="1" baseline="0" dirty="0">
                  <a:solidFill>
                    <a:schemeClr val="tx1"/>
                  </a:solidFill>
                </a:rPr>
                <a:t> – Part 2</a:t>
              </a:r>
              <a:endParaRPr lang="en-GB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25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321489" y="6340678"/>
            <a:ext cx="274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http://www.yahmad.co.uk/</a:t>
            </a:r>
          </a:p>
        </p:txBody>
      </p:sp>
      <p:sp>
        <p:nvSpPr>
          <p:cNvPr id="9" name="Title Placeholder 1"/>
          <p:cNvSpPr txBox="1">
            <a:spLocks/>
          </p:cNvSpPr>
          <p:nvPr/>
        </p:nvSpPr>
        <p:spPr>
          <a:xfrm>
            <a:off x="685843" y="228543"/>
            <a:ext cx="7198525" cy="969977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Task 1 – Simple Query and Report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43" y="1204845"/>
            <a:ext cx="7198525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08602" y="217134"/>
            <a:ext cx="7198525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886551"/>
              </p:ext>
            </p:extLst>
          </p:nvPr>
        </p:nvGraphicFramePr>
        <p:xfrm>
          <a:off x="685843" y="1412776"/>
          <a:ext cx="8458157" cy="457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458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1841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 </a:t>
                      </a:r>
                      <a:r>
                        <a:rPr lang="en-GB" sz="18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  <a:r>
                        <a:rPr lang="en-GB" sz="1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the following scenarios. Remember before you create the report you must create the </a:t>
                      </a:r>
                      <a:r>
                        <a:rPr lang="en-GB" sz="18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Query</a:t>
                      </a:r>
                      <a:r>
                        <a:rPr lang="en-GB" sz="1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5316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1: (Title: Adventure Books)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Book Name, Author_ID, Shop Name,  Sold &amp; Current Stock</a:t>
                      </a:r>
                      <a:endParaRPr lang="en-GB" sz="1600" b="1" i="0" u="non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records which include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GB" sz="16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Adventure Books and current stock </a:t>
                      </a:r>
                      <a:r>
                        <a:rPr lang="en-GB" sz="1600" b="1" i="0" u="none" kern="1200" baseline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between 5 and 15</a:t>
                      </a:r>
                      <a:endParaRPr lang="en-GB" sz="1600" b="1" i="0" u="non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Sort: 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Sold: Descending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single page wide with a page 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Portrait  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(Ensure all labels are shown in full)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5316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2: (Title: Fantasy)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Author Name, Book ID, Book Name, Price &amp; Current Stock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records which include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GB" sz="16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Fantasy and sold between 20 and 40 books</a:t>
                      </a:r>
                      <a:endParaRPr lang="en-GB" sz="1600" b="1" i="0" u="non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Sort: 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Book Name: Ascending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single page wide with a page 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Landscape 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(Ensure all labels are shown in full</a:t>
                      </a: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1400" b="1" i="0" u="non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5316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3: (Title: Science Fiction)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Shop Name, Book Name, Author Name, Nationality &amp; Sold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records which include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GB" sz="16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 Fiction</a:t>
                      </a:r>
                      <a:endParaRPr lang="en-GB" sz="1600" b="1" i="0" u="non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Sort: 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Shop Name: Descending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single page wide with a page 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portrait 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(Ensure all labels are shown in full)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530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321489" y="6340678"/>
            <a:ext cx="274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http://www.yahmad.co.uk/</a:t>
            </a:r>
          </a:p>
        </p:txBody>
      </p:sp>
      <p:sp>
        <p:nvSpPr>
          <p:cNvPr id="9" name="Title Placeholder 1"/>
          <p:cNvSpPr txBox="1">
            <a:spLocks/>
          </p:cNvSpPr>
          <p:nvPr/>
        </p:nvSpPr>
        <p:spPr>
          <a:xfrm>
            <a:off x="685843" y="228543"/>
            <a:ext cx="7198525" cy="969977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Task 1 – Simple Query and Report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43" y="1204845"/>
            <a:ext cx="7198525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08602" y="217134"/>
            <a:ext cx="7198525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650105"/>
              </p:ext>
            </p:extLst>
          </p:nvPr>
        </p:nvGraphicFramePr>
        <p:xfrm>
          <a:off x="685843" y="1412776"/>
          <a:ext cx="8458157" cy="457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458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1841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 </a:t>
                      </a:r>
                      <a:r>
                        <a:rPr lang="en-GB" sz="18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  <a:r>
                        <a:rPr lang="en-GB" sz="1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the following scenarios. Remember before you create the report you must create the </a:t>
                      </a:r>
                      <a:r>
                        <a:rPr lang="en-GB" sz="18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Query</a:t>
                      </a:r>
                      <a:r>
                        <a:rPr lang="en-GB" sz="1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5316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1: (Title: J. K. Rowling Books)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Book Name, Author_ID, Shop Name,  Sold &amp; Price</a:t>
                      </a:r>
                      <a:endParaRPr lang="en-GB" sz="1600" b="1" i="0" u="non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records which include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GB" sz="16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J. K. Rowling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Sort: 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Price: Descending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single page wide with a page 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Portrait  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(Ensure all labels are shown in full)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5316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2: (Title: Robert Lawrence Stine Books)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Book Name, Shop Name, Sold, Current Stock &amp; Price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records which include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GB" sz="16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Robert Lawrence Stine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Sort: 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Stock: Ascending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single page wide with a page 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Landscape 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(Ensure all labels are shown in full</a:t>
                      </a: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1400" b="1" i="0" u="non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5316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3: (</a:t>
                      </a:r>
                      <a:r>
                        <a:rPr lang="en-GB" sz="1600" b="1" i="0" u="none" kern="1200" baseline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Title:Suzanne</a:t>
                      </a:r>
                      <a:r>
                        <a:rPr lang="en-GB" sz="16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Collins Books)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Author_ID , Author Name, Book Name, Sold, Price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records which include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 </a:t>
                      </a:r>
                      <a:r>
                        <a:rPr lang="en-GB" sz="16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Suzanne Collins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Sort: 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Book Name: Descending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single page wide with a page 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GB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portrait 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(Ensure all labels are shown in full)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6158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321489" y="6340678"/>
            <a:ext cx="274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http://www.yahmad.co.uk/</a:t>
            </a:r>
          </a:p>
        </p:txBody>
      </p:sp>
      <p:sp>
        <p:nvSpPr>
          <p:cNvPr id="9" name="Title Placeholder 1"/>
          <p:cNvSpPr txBox="1">
            <a:spLocks/>
          </p:cNvSpPr>
          <p:nvPr/>
        </p:nvSpPr>
        <p:spPr>
          <a:xfrm>
            <a:off x="685843" y="228543"/>
            <a:ext cx="7198525" cy="969977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Task 2 – Advanced  Query and Report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43" y="1204845"/>
            <a:ext cx="7198525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08602" y="217134"/>
            <a:ext cx="7198525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651381" y="5826750"/>
            <a:ext cx="4652191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Extension: Complete extension queries and reports</a:t>
            </a:r>
            <a:endParaRPr lang="en-GB" sz="16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244649"/>
              </p:ext>
            </p:extLst>
          </p:nvPr>
        </p:nvGraphicFramePr>
        <p:xfrm>
          <a:off x="711897" y="1412776"/>
          <a:ext cx="7992889" cy="3749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992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841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New Sale</a:t>
                      </a:r>
                      <a:r>
                        <a:rPr lang="en-US" sz="1800" b="1" baseline="0" dirty="0">
                          <a:solidFill>
                            <a:srgbClr val="FF0000"/>
                          </a:solidFill>
                        </a:rPr>
                        <a:t> Prices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Make a query showing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</a:rPr>
                        <a:t> the following Fields: </a:t>
                      </a:r>
                      <a:r>
                        <a:rPr lang="en-US" sz="1800" b="1" baseline="0" dirty="0">
                          <a:solidFill>
                            <a:srgbClr val="FF0000"/>
                          </a:solidFill>
                        </a:rPr>
                        <a:t>Book ID, Sale, Book Name, Author Name &amp; Price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books which are on </a:t>
                      </a:r>
                      <a:r>
                        <a:rPr lang="en-GB" sz="18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Sale</a:t>
                      </a:r>
                      <a:r>
                        <a:rPr lang="en-GB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GB" sz="18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price is £4.50 or more</a:t>
                      </a:r>
                      <a:r>
                        <a:rPr lang="en-GB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GB" sz="1800" b="1" i="0" u="non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Sort: </a:t>
                      </a:r>
                      <a:r>
                        <a:rPr lang="en-GB" sz="18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Book Name: Descending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Insert a new field called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New_Price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which is calculated at run-time –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You need to decrease the price by</a:t>
                      </a:r>
                      <a:r>
                        <a:rPr lang="en-US" sz="1800" b="1" baseline="0" dirty="0">
                          <a:solidFill>
                            <a:srgbClr val="FF0000"/>
                          </a:solidFill>
                        </a:rPr>
                        <a:t> £1.50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Produce a Report: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a report title: </a:t>
                      </a:r>
                      <a:r>
                        <a:rPr lang="en-US" sz="18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Sales Prices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</a:t>
                      </a:r>
                      <a:r>
                        <a:rPr lang="en-GB" sz="18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single page wide</a:t>
                      </a:r>
                      <a:r>
                        <a:rPr lang="en-GB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---- Has a page orientation of </a:t>
                      </a:r>
                      <a:r>
                        <a:rPr lang="en-GB" sz="18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landscape</a:t>
                      </a:r>
                      <a:endParaRPr lang="en-US" sz="1800" b="1" i="0" u="non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 </a:t>
                      </a:r>
                      <a:r>
                        <a:rPr lang="en-US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number of books with a new sales price.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45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321489" y="6340678"/>
            <a:ext cx="274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http://www.yahmad.co.uk/</a:t>
            </a:r>
          </a:p>
        </p:txBody>
      </p:sp>
      <p:sp>
        <p:nvSpPr>
          <p:cNvPr id="9" name="Title Placeholder 1"/>
          <p:cNvSpPr txBox="1">
            <a:spLocks/>
          </p:cNvSpPr>
          <p:nvPr/>
        </p:nvSpPr>
        <p:spPr>
          <a:xfrm>
            <a:off x="685843" y="228543"/>
            <a:ext cx="7198525" cy="969977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Task 2 – Advanced  Query and Report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43" y="1204845"/>
            <a:ext cx="7198525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08602" y="217134"/>
            <a:ext cx="7198525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651381" y="5826750"/>
            <a:ext cx="4652191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Extension: Complete extension queries and reports</a:t>
            </a:r>
            <a:endParaRPr lang="en-GB" sz="16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477261"/>
              </p:ext>
            </p:extLst>
          </p:nvPr>
        </p:nvGraphicFramePr>
        <p:xfrm>
          <a:off x="711897" y="1412776"/>
          <a:ext cx="7992889" cy="402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992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8417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Reorder List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Make a query showing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</a:rPr>
                        <a:t> the following Fields: </a:t>
                      </a:r>
                      <a:r>
                        <a:rPr lang="en-US" sz="1800" b="1" baseline="0" dirty="0">
                          <a:solidFill>
                            <a:srgbClr val="FF0000"/>
                          </a:solidFill>
                        </a:rPr>
                        <a:t>Shop Name, </a:t>
                      </a:r>
                      <a:r>
                        <a:rPr lang="en-US" sz="1800" b="1" baseline="0" dirty="0" err="1">
                          <a:solidFill>
                            <a:srgbClr val="FF0000"/>
                          </a:solidFill>
                        </a:rPr>
                        <a:t>BookID</a:t>
                      </a:r>
                      <a:r>
                        <a:rPr lang="en-US" sz="1800" b="1" baseline="0" dirty="0">
                          <a:solidFill>
                            <a:srgbClr val="FF0000"/>
                          </a:solidFill>
                        </a:rPr>
                        <a:t>, Book Name, Genre &amp; Current Stock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books which have a </a:t>
                      </a:r>
                      <a:r>
                        <a:rPr lang="en-GB" sz="18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stock level of 5 or less </a:t>
                      </a:r>
                      <a:r>
                        <a:rPr lang="en-GB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en-GB" sz="18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 in the sale</a:t>
                      </a:r>
                      <a:r>
                        <a:rPr lang="en-GB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GB" sz="1800" b="1" i="0" u="non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Sort: </a:t>
                      </a:r>
                      <a:r>
                        <a:rPr lang="en-GB" sz="18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Genre: Descending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Insert a new field called </a:t>
                      </a:r>
                      <a:r>
                        <a:rPr lang="en-US" sz="1800" b="1" dirty="0" err="1">
                          <a:solidFill>
                            <a:srgbClr val="FF0000"/>
                          </a:solidFill>
                        </a:rPr>
                        <a:t>Updated_Stock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which is calculated at run-time –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You need to add 10 to the current stock</a:t>
                      </a:r>
                      <a:r>
                        <a:rPr lang="en-US" sz="1800" b="1" baseline="0" dirty="0">
                          <a:solidFill>
                            <a:srgbClr val="FF0000"/>
                          </a:solidFill>
                        </a:rPr>
                        <a:t> level. 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Produce a Report: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a report title: </a:t>
                      </a:r>
                      <a:r>
                        <a:rPr lang="en-US" sz="18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Reorder List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Ensure all labels are shown in full</a:t>
                      </a:r>
                      <a:endParaRPr lang="en-US" sz="1800" b="1" i="0" u="non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</a:t>
                      </a:r>
                      <a:r>
                        <a:rPr lang="en-GB" sz="18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single page wide</a:t>
                      </a:r>
                      <a:r>
                        <a:rPr lang="en-GB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---- Has a page orientation of </a:t>
                      </a:r>
                      <a:r>
                        <a:rPr lang="en-GB" sz="18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Portrait</a:t>
                      </a:r>
                      <a:endParaRPr lang="en-US" sz="1800" b="1" i="0" u="non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Calculate the </a:t>
                      </a:r>
                      <a:r>
                        <a:rPr lang="en-US" sz="18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Maximum </a:t>
                      </a:r>
                      <a:r>
                        <a:rPr lang="en-US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the </a:t>
                      </a:r>
                      <a:r>
                        <a:rPr lang="en-US" sz="1800" b="1" i="0" u="none" kern="1200" baseline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Updated_Stock</a:t>
                      </a:r>
                      <a:endParaRPr lang="en-US" sz="1800" b="1" i="0" u="non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751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321489" y="6340678"/>
            <a:ext cx="274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http://www.yahmad.co.uk/</a:t>
            </a:r>
          </a:p>
        </p:txBody>
      </p:sp>
      <p:sp>
        <p:nvSpPr>
          <p:cNvPr id="9" name="Title Placeholder 1"/>
          <p:cNvSpPr txBox="1">
            <a:spLocks/>
          </p:cNvSpPr>
          <p:nvPr/>
        </p:nvSpPr>
        <p:spPr>
          <a:xfrm>
            <a:off x="685843" y="228543"/>
            <a:ext cx="7198525" cy="969977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Task 2 – Advanced  Query and Report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43" y="1204845"/>
            <a:ext cx="7198525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08602" y="217134"/>
            <a:ext cx="7198525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651381" y="5826750"/>
            <a:ext cx="4652191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Extension: Complete extension queries and reports</a:t>
            </a:r>
            <a:endParaRPr lang="en-GB" sz="16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016880"/>
              </p:ext>
            </p:extLst>
          </p:nvPr>
        </p:nvGraphicFramePr>
        <p:xfrm>
          <a:off x="711897" y="1412776"/>
          <a:ext cx="8252591" cy="3749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52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8417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Best Seller Prices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Make a query showing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</a:rPr>
                        <a:t> the following Fields: </a:t>
                      </a:r>
                      <a:r>
                        <a:rPr lang="en-US" sz="1800" b="1" baseline="0" dirty="0">
                          <a:solidFill>
                            <a:srgbClr val="FF0000"/>
                          </a:solidFill>
                        </a:rPr>
                        <a:t>Author Name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800" b="1" baseline="0" dirty="0">
                          <a:solidFill>
                            <a:srgbClr val="FF0000"/>
                          </a:solidFill>
                        </a:rPr>
                        <a:t>Book Name, Current Stock, Genre, Shop Name,  Price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books which have </a:t>
                      </a:r>
                      <a:r>
                        <a:rPr lang="en-GB" sz="18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sold more than 35 times </a:t>
                      </a:r>
                      <a:r>
                        <a:rPr lang="en-GB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are </a:t>
                      </a:r>
                      <a:r>
                        <a:rPr lang="en-GB" sz="18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in the sale</a:t>
                      </a:r>
                      <a:r>
                        <a:rPr lang="en-GB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GB" sz="1800" b="1" i="0" u="non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Sort: Current Price: Descending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Insert a new field called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New</a:t>
                      </a:r>
                      <a:r>
                        <a:rPr lang="en-US" sz="1800" b="1" baseline="0" dirty="0">
                          <a:solidFill>
                            <a:srgbClr val="FF0000"/>
                          </a:solidFill>
                        </a:rPr>
                        <a:t>_Price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which is calculated at run-time –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You need to add 10% to the Price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Produce a Report: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a report title: </a:t>
                      </a:r>
                      <a:r>
                        <a:rPr lang="en-US" sz="18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Best Seller Prices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Ensure all labels are shown in full</a:t>
                      </a:r>
                      <a:endParaRPr lang="en-US" sz="1800" b="0" i="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</a:t>
                      </a:r>
                      <a:r>
                        <a:rPr lang="en-GB" sz="18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single page wide</a:t>
                      </a:r>
                      <a:r>
                        <a:rPr lang="en-GB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---- Has a page orientation of </a:t>
                      </a:r>
                      <a:r>
                        <a:rPr lang="en-GB" sz="18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landscape</a:t>
                      </a:r>
                      <a:endParaRPr lang="en-US" sz="1800" b="1" i="0" u="non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Calculate the </a:t>
                      </a:r>
                      <a:r>
                        <a:rPr lang="en-US" sz="18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Sum</a:t>
                      </a:r>
                      <a:r>
                        <a:rPr lang="en-US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the </a:t>
                      </a:r>
                      <a:r>
                        <a:rPr lang="en-US" sz="18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Stock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751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1822</TotalTime>
  <Words>881</Words>
  <Application>Microsoft Office PowerPoint</Application>
  <PresentationFormat>On-screen Show (4:3)</PresentationFormat>
  <Paragraphs>77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140</cp:revision>
  <dcterms:created xsi:type="dcterms:W3CDTF">2013-09-09T08:48:52Z</dcterms:created>
  <dcterms:modified xsi:type="dcterms:W3CDTF">2018-10-02T18:01:33Z</dcterms:modified>
</cp:coreProperties>
</file>