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4" r:id="rId2"/>
    <p:sldId id="276" r:id="rId3"/>
    <p:sldId id="279" r:id="rId4"/>
    <p:sldId id="274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339933"/>
    <a:srgbClr val="70B56B"/>
    <a:srgbClr val="669900"/>
    <a:srgbClr val="336600"/>
    <a:srgbClr val="003300"/>
    <a:srgbClr val="0022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2532" autoAdjust="0"/>
  </p:normalViewPr>
  <p:slideViewPr>
    <p:cSldViewPr>
      <p:cViewPr varScale="1">
        <p:scale>
          <a:sx n="72" d="100"/>
          <a:sy n="72" d="100"/>
        </p:scale>
        <p:origin x="132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039E5B-C4DF-4234-AAEC-9773BE768ECD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65AF27-C293-4142-B3B9-FE5CC5D3B5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6637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855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7416824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8379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427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7416824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539552" y="6263601"/>
            <a:ext cx="8449114" cy="4571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50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332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7416824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035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7416824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1850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7416824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2592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91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345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FB621-A453-4174-9A88-87AE9ACEF0C3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672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5000"/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560" y="1600200"/>
            <a:ext cx="807524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FB621-A453-4174-9A88-87AE9ACEF0C3}" type="datetimeFigureOut">
              <a:rPr lang="en-GB" smtClean="0"/>
              <a:t>02/10/2018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DC106-DF0E-452A-8D4F-6AEA0926881F}" type="slidenum">
              <a:rPr lang="en-GB" smtClean="0"/>
              <a:t>‹#›</a:t>
            </a:fld>
            <a:endParaRPr lang="en-GB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62437" y="5441"/>
            <a:ext cx="369342" cy="6852562"/>
            <a:chOff x="62437" y="5441"/>
            <a:chExt cx="369342" cy="6852562"/>
          </a:xfrm>
          <a:solidFill>
            <a:srgbClr val="FFFF00"/>
          </a:solidFill>
        </p:grpSpPr>
        <p:sp>
          <p:nvSpPr>
            <p:cNvPr id="10" name="Rectangle 9"/>
            <p:cNvSpPr/>
            <p:nvPr/>
          </p:nvSpPr>
          <p:spPr>
            <a:xfrm rot="5400000" flipV="1">
              <a:off x="-3179177" y="3247055"/>
              <a:ext cx="6852562" cy="36933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TextBox 10"/>
            <p:cNvSpPr txBox="1"/>
            <p:nvPr/>
          </p:nvSpPr>
          <p:spPr>
            <a:xfrm rot="5400000">
              <a:off x="-730463" y="3191316"/>
              <a:ext cx="1955151" cy="36933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GB" b="1" dirty="0">
                  <a:solidFill>
                    <a:schemeClr val="tx1"/>
                  </a:solidFill>
                </a:rPr>
                <a:t>Databases</a:t>
              </a:r>
              <a:r>
                <a:rPr lang="en-GB" b="1" baseline="0" dirty="0">
                  <a:solidFill>
                    <a:schemeClr val="tx1"/>
                  </a:solidFill>
                </a:rPr>
                <a:t> – Part 2</a:t>
              </a:r>
              <a:endParaRPr lang="en-GB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2255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321489" y="6340678"/>
            <a:ext cx="2749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http://www.yahmad.co.uk/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Databases– </a:t>
            </a:r>
            <a:r>
              <a:rPr lang="en-GB"/>
              <a:t>Part 2</a:t>
            </a:r>
            <a:br>
              <a:rPr lang="en-GB" dirty="0"/>
            </a:br>
            <a:endParaRPr lang="en-GB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Lesson 3 &amp; 4</a:t>
            </a:r>
          </a:p>
        </p:txBody>
      </p:sp>
    </p:spTree>
    <p:extLst>
      <p:ext uri="{BB962C8B-B14F-4D97-AF65-F5344CB8AC3E}">
        <p14:creationId xmlns:p14="http://schemas.microsoft.com/office/powerpoint/2010/main" val="2995167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321489" y="6340678"/>
            <a:ext cx="2749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http://www.yahmad.co.uk/</a:t>
            </a:r>
          </a:p>
        </p:txBody>
      </p:sp>
      <p:sp>
        <p:nvSpPr>
          <p:cNvPr id="13" name="Title Placeholder 1"/>
          <p:cNvSpPr txBox="1">
            <a:spLocks/>
          </p:cNvSpPr>
          <p:nvPr/>
        </p:nvSpPr>
        <p:spPr>
          <a:xfrm>
            <a:off x="685843" y="228543"/>
            <a:ext cx="7198525" cy="969977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Starter 1 – </a:t>
            </a:r>
          </a:p>
          <a:p>
            <a:r>
              <a:rPr lang="en-US" sz="2800" b="1" dirty="0"/>
              <a:t>Features of a well designed input form </a:t>
            </a:r>
            <a:endParaRPr lang="en-GB" sz="2800" dirty="0"/>
          </a:p>
        </p:txBody>
      </p:sp>
      <p:sp>
        <p:nvSpPr>
          <p:cNvPr id="14" name="Rectangle 13"/>
          <p:cNvSpPr/>
          <p:nvPr/>
        </p:nvSpPr>
        <p:spPr>
          <a:xfrm>
            <a:off x="685843" y="1204845"/>
            <a:ext cx="7198525" cy="4571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708602" y="217134"/>
            <a:ext cx="7198525" cy="4571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10" t="17095" r="41839" b="30388"/>
          <a:stretch/>
        </p:blipFill>
        <p:spPr bwMode="auto">
          <a:xfrm>
            <a:off x="669030" y="1916832"/>
            <a:ext cx="5304918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228184" y="1916832"/>
            <a:ext cx="2520280" cy="258532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b="1" u="sng" dirty="0"/>
              <a:t>List 5 Features</a:t>
            </a:r>
          </a:p>
          <a:p>
            <a:endParaRPr lang="en-GB" b="1" u="sng" dirty="0"/>
          </a:p>
          <a:p>
            <a:r>
              <a:rPr lang="en-GB" b="1" dirty="0"/>
              <a:t>1)</a:t>
            </a:r>
          </a:p>
          <a:p>
            <a:r>
              <a:rPr lang="en-GB" b="1" dirty="0"/>
              <a:t>2)</a:t>
            </a:r>
          </a:p>
          <a:p>
            <a:r>
              <a:rPr lang="en-GB" b="1" dirty="0"/>
              <a:t>3)</a:t>
            </a:r>
          </a:p>
          <a:p>
            <a:r>
              <a:rPr lang="en-GB" b="1" dirty="0"/>
              <a:t>4)</a:t>
            </a:r>
          </a:p>
          <a:p>
            <a:r>
              <a:rPr lang="en-GB" b="1" dirty="0"/>
              <a:t>5)</a:t>
            </a:r>
          </a:p>
          <a:p>
            <a:endParaRPr lang="en-GB" b="1" u="sng" dirty="0"/>
          </a:p>
          <a:p>
            <a:endParaRPr lang="en-GB" b="1" u="sng" dirty="0"/>
          </a:p>
        </p:txBody>
      </p:sp>
    </p:spTree>
    <p:extLst>
      <p:ext uri="{BB962C8B-B14F-4D97-AF65-F5344CB8AC3E}">
        <p14:creationId xmlns:p14="http://schemas.microsoft.com/office/powerpoint/2010/main" val="767631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321489" y="6340678"/>
            <a:ext cx="2749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http://www.yahmad.co.uk/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148290"/>
              </p:ext>
            </p:extLst>
          </p:nvPr>
        </p:nvGraphicFramePr>
        <p:xfrm>
          <a:off x="708602" y="1556792"/>
          <a:ext cx="7075693" cy="15697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0756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Objectives </a:t>
                      </a:r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+mn-lt"/>
                        </a:rPr>
                        <a:t>To understand the purpose of a user input</a:t>
                      </a:r>
                      <a:r>
                        <a:rPr lang="en-US" sz="1800" baseline="0" dirty="0">
                          <a:latin typeface="+mn-lt"/>
                        </a:rPr>
                        <a:t> form.</a:t>
                      </a:r>
                      <a:endParaRPr 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+mn-lt"/>
                        </a:rPr>
                        <a:t>To understand positive design features of a user input</a:t>
                      </a:r>
                      <a:r>
                        <a:rPr lang="en-US" sz="1800" baseline="0" dirty="0">
                          <a:latin typeface="+mn-lt"/>
                        </a:rPr>
                        <a:t> form.</a:t>
                      </a:r>
                      <a:endParaRPr 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+mn-lt"/>
                        </a:rPr>
                        <a:t>To understand</a:t>
                      </a:r>
                      <a:r>
                        <a:rPr lang="en-US" sz="1800" baseline="0" dirty="0">
                          <a:latin typeface="+mn-lt"/>
                        </a:rPr>
                        <a:t> the advantage of using a user input form</a:t>
                      </a:r>
                      <a:endParaRPr 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Title Placeholder 1"/>
          <p:cNvSpPr txBox="1">
            <a:spLocks/>
          </p:cNvSpPr>
          <p:nvPr/>
        </p:nvSpPr>
        <p:spPr>
          <a:xfrm>
            <a:off x="685843" y="228543"/>
            <a:ext cx="7198525" cy="969977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Lesson Overview</a:t>
            </a:r>
            <a:endParaRPr lang="en-GB" sz="2800" b="1" dirty="0"/>
          </a:p>
        </p:txBody>
      </p:sp>
      <p:sp>
        <p:nvSpPr>
          <p:cNvPr id="10" name="Rectangle 9"/>
          <p:cNvSpPr/>
          <p:nvPr/>
        </p:nvSpPr>
        <p:spPr>
          <a:xfrm>
            <a:off x="685843" y="1204845"/>
            <a:ext cx="7198525" cy="4571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708602" y="217134"/>
            <a:ext cx="7198525" cy="4571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660140"/>
              </p:ext>
            </p:extLst>
          </p:nvPr>
        </p:nvGraphicFramePr>
        <p:xfrm>
          <a:off x="726746" y="3573016"/>
          <a:ext cx="7060609" cy="15646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959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Outcomes</a:t>
                      </a:r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8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B56B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Time</a:t>
                      </a:r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Task 1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Paper based</a:t>
                      </a:r>
                      <a:r>
                        <a:rPr lang="en-GB" sz="16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designs for input forms.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/>
                        <a:t>Task 2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Input</a:t>
                      </a:r>
                      <a:r>
                        <a:rPr lang="en-GB" sz="16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forms for each table</a:t>
                      </a:r>
                      <a:endParaRPr lang="en-GB" sz="1600" dirty="0">
                        <a:latin typeface="+mn-lt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b="1" dirty="0"/>
                        <a:t>Task 3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Enter New Records using the data Entry Form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4886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10" t="17095" r="41839" b="30388"/>
          <a:stretch/>
        </p:blipFill>
        <p:spPr bwMode="auto">
          <a:xfrm>
            <a:off x="4500666" y="2962178"/>
            <a:ext cx="4264737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321489" y="6340678"/>
            <a:ext cx="2749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http://www.yahmad.co.uk/</a:t>
            </a:r>
          </a:p>
        </p:txBody>
      </p:sp>
      <p:sp>
        <p:nvSpPr>
          <p:cNvPr id="9" name="Title Placeholder 1"/>
          <p:cNvSpPr txBox="1">
            <a:spLocks/>
          </p:cNvSpPr>
          <p:nvPr/>
        </p:nvSpPr>
        <p:spPr>
          <a:xfrm>
            <a:off x="685843" y="228543"/>
            <a:ext cx="7198525" cy="969977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Task 1 &amp; (Designing and Creating Form)</a:t>
            </a:r>
            <a:endParaRPr lang="en-GB" sz="2800" dirty="0"/>
          </a:p>
        </p:txBody>
      </p:sp>
      <p:sp>
        <p:nvSpPr>
          <p:cNvPr id="10" name="Rectangle 9"/>
          <p:cNvSpPr/>
          <p:nvPr/>
        </p:nvSpPr>
        <p:spPr>
          <a:xfrm>
            <a:off x="685843" y="1204845"/>
            <a:ext cx="7198525" cy="4571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708602" y="217134"/>
            <a:ext cx="7198525" cy="4571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4075370"/>
              </p:ext>
            </p:extLst>
          </p:nvPr>
        </p:nvGraphicFramePr>
        <p:xfrm>
          <a:off x="685843" y="1340768"/>
          <a:ext cx="8132940" cy="1463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1329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8695">
                <a:tc>
                  <a:txBody>
                    <a:bodyPr/>
                    <a:lstStyle/>
                    <a:p>
                      <a:r>
                        <a:rPr lang="en-GB" sz="2400" baseline="0" dirty="0">
                          <a:solidFill>
                            <a:schemeClr val="tx1"/>
                          </a:solidFill>
                        </a:rPr>
                        <a:t>Design Form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3433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Your task</a:t>
                      </a:r>
                      <a:r>
                        <a:rPr lang="en-GB" sz="20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is to create a data entry form for each table in your database.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Refer to the example and apply positive design features to your form.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b="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 appropriate images for each record.</a:t>
                      </a:r>
                      <a:endParaRPr lang="en-GB" sz="20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09" t="17095" r="57326" b="50185"/>
          <a:stretch/>
        </p:blipFill>
        <p:spPr bwMode="auto">
          <a:xfrm>
            <a:off x="682426" y="2962178"/>
            <a:ext cx="3508441" cy="239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682425" y="5482458"/>
            <a:ext cx="3508441" cy="5847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dirty="0"/>
              <a:t>Add a new picture field in design view. Set the data type to OLE Object.</a:t>
            </a:r>
          </a:p>
        </p:txBody>
      </p:sp>
    </p:spTree>
    <p:extLst>
      <p:ext uri="{BB962C8B-B14F-4D97-AF65-F5344CB8AC3E}">
        <p14:creationId xmlns:p14="http://schemas.microsoft.com/office/powerpoint/2010/main" val="3937530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321489" y="6340678"/>
            <a:ext cx="2749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http://www.yahmad.co.uk/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951543"/>
              </p:ext>
            </p:extLst>
          </p:nvPr>
        </p:nvGraphicFramePr>
        <p:xfrm>
          <a:off x="708602" y="3356992"/>
          <a:ext cx="7103758" cy="15697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103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Plenary</a:t>
                      </a:r>
                      <a:r>
                        <a:rPr lang="en-GB" sz="2400" baseline="0" dirty="0">
                          <a:solidFill>
                            <a:schemeClr val="tx1"/>
                          </a:solidFill>
                        </a:rPr>
                        <a:t> Task (Q&amp;A)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2520">
                <a:tc>
                  <a:txBody>
                    <a:bodyPr/>
                    <a:lstStyle/>
                    <a:p>
                      <a:r>
                        <a:rPr lang="en-GB" sz="1600" dirty="0"/>
                        <a:t>Peer</a:t>
                      </a:r>
                      <a:r>
                        <a:rPr lang="en-GB" sz="1600" baseline="0" dirty="0"/>
                        <a:t> Assess each others work and suggest possible improvements. </a:t>
                      </a:r>
                      <a:endParaRPr lang="en-GB" sz="1600" dirty="0"/>
                    </a:p>
                    <a:p>
                      <a:r>
                        <a:rPr lang="en-GB" sz="1600" dirty="0"/>
                        <a:t>Discuss</a:t>
                      </a:r>
                      <a:r>
                        <a:rPr lang="en-GB" sz="1600" baseline="0" dirty="0"/>
                        <a:t> the levels pupils have achieved for this task. 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Title Placeholder 1"/>
          <p:cNvSpPr txBox="1">
            <a:spLocks/>
          </p:cNvSpPr>
          <p:nvPr/>
        </p:nvSpPr>
        <p:spPr>
          <a:xfrm>
            <a:off x="685843" y="228543"/>
            <a:ext cx="7198525" cy="969977"/>
          </a:xfrm>
          <a:prstGeom prst="rect">
            <a:avLst/>
          </a:prstGeom>
          <a:solidFill>
            <a:schemeClr val="bg1">
              <a:lumMod val="85000"/>
              <a:alpha val="72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Plenary – Refer to the Lesson Objectives</a:t>
            </a:r>
            <a:endParaRPr lang="en-GB" sz="2800" b="1" dirty="0"/>
          </a:p>
        </p:txBody>
      </p:sp>
      <p:sp>
        <p:nvSpPr>
          <p:cNvPr id="13" name="Rectangle 12"/>
          <p:cNvSpPr/>
          <p:nvPr/>
        </p:nvSpPr>
        <p:spPr>
          <a:xfrm>
            <a:off x="685843" y="1204845"/>
            <a:ext cx="7198525" cy="4571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708602" y="217134"/>
            <a:ext cx="7198525" cy="4571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831218"/>
              </p:ext>
            </p:extLst>
          </p:nvPr>
        </p:nvGraphicFramePr>
        <p:xfrm>
          <a:off x="708602" y="1556792"/>
          <a:ext cx="7075693" cy="15697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0756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chemeClr val="tx1"/>
                          </a:solidFill>
                        </a:rPr>
                        <a:t>Objectives </a:t>
                      </a:r>
                    </a:p>
                  </a:txBody>
                  <a:tcPr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+mn-lt"/>
                        </a:rPr>
                        <a:t>To understand the purpose of a user input</a:t>
                      </a:r>
                      <a:r>
                        <a:rPr lang="en-US" sz="1800" baseline="0" dirty="0">
                          <a:latin typeface="+mn-lt"/>
                        </a:rPr>
                        <a:t> form.</a:t>
                      </a:r>
                      <a:endParaRPr 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+mn-lt"/>
                        </a:rPr>
                        <a:t>To understand positive design features of a user input</a:t>
                      </a:r>
                      <a:r>
                        <a:rPr lang="en-US" sz="1800" baseline="0" dirty="0">
                          <a:latin typeface="+mn-lt"/>
                        </a:rPr>
                        <a:t> form.</a:t>
                      </a:r>
                      <a:endParaRPr 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+mn-lt"/>
                        </a:rPr>
                        <a:t>To understand</a:t>
                      </a:r>
                      <a:r>
                        <a:rPr lang="en-US" sz="1800" baseline="0" dirty="0">
                          <a:latin typeface="+mn-lt"/>
                        </a:rPr>
                        <a:t> the advantage of using a user input form</a:t>
                      </a:r>
                      <a:endParaRPr lang="en-US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D9D9">
                        <a:alpha val="8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9236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1483</TotalTime>
  <Words>273</Words>
  <Application>Microsoft Office PowerPoint</Application>
  <PresentationFormat>On-screen Show (4:3)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Databases– Part 2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yahmad</dc:creator>
  <cp:lastModifiedBy>yahmad</cp:lastModifiedBy>
  <cp:revision>119</cp:revision>
  <dcterms:created xsi:type="dcterms:W3CDTF">2013-09-09T08:48:52Z</dcterms:created>
  <dcterms:modified xsi:type="dcterms:W3CDTF">2018-10-02T18:01:14Z</dcterms:modified>
</cp:coreProperties>
</file>