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76" r:id="rId3"/>
    <p:sldId id="279" r:id="rId4"/>
    <p:sldId id="274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339933"/>
    <a:srgbClr val="70B56B"/>
    <a:srgbClr val="669900"/>
    <a:srgbClr val="336600"/>
    <a:srgbClr val="003300"/>
    <a:srgbClr val="002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532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39E5B-C4DF-4234-AAEC-9773BE768ECD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5AF27-C293-4142-B3B9-FE5CC5D3B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3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5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37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2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539552" y="6263601"/>
            <a:ext cx="8449114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5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3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3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16824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9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34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7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0752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B621-A453-4174-9A88-87AE9ACEF0C3}" type="datetimeFigureOut">
              <a:rPr lang="en-GB" smtClean="0"/>
              <a:t>02/10/2018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2437" y="5441"/>
            <a:ext cx="369342" cy="6852562"/>
            <a:chOff x="62437" y="5441"/>
            <a:chExt cx="369342" cy="6852562"/>
          </a:xfrm>
          <a:solidFill>
            <a:srgbClr val="FFFF00"/>
          </a:solidFill>
        </p:grpSpPr>
        <p:sp>
          <p:nvSpPr>
            <p:cNvPr id="10" name="Rectangle 9"/>
            <p:cNvSpPr/>
            <p:nvPr/>
          </p:nvSpPr>
          <p:spPr>
            <a:xfrm rot="5400000" flipV="1">
              <a:off x="-3179177" y="3247055"/>
              <a:ext cx="6852562" cy="3693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 rot="5400000">
              <a:off x="-730463" y="3191316"/>
              <a:ext cx="1955151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tx1"/>
                  </a:solidFill>
                </a:rPr>
                <a:t>Databases</a:t>
              </a:r>
              <a:r>
                <a:rPr lang="en-GB" b="1" baseline="0" dirty="0">
                  <a:solidFill>
                    <a:schemeClr val="tx1"/>
                  </a:solidFill>
                </a:rPr>
                <a:t> – Part 2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25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Databases– </a:t>
            </a:r>
            <a:r>
              <a:rPr lang="en-GB"/>
              <a:t>Part 2</a:t>
            </a:r>
            <a:br>
              <a:rPr lang="en-GB" dirty="0"/>
            </a:b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Lesson 3 &amp; 4</a:t>
            </a:r>
          </a:p>
        </p:txBody>
      </p:sp>
    </p:spTree>
    <p:extLst>
      <p:ext uri="{BB962C8B-B14F-4D97-AF65-F5344CB8AC3E}">
        <p14:creationId xmlns:p14="http://schemas.microsoft.com/office/powerpoint/2010/main" val="299516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685843" y="228543"/>
            <a:ext cx="7198525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Starter 1 – </a:t>
            </a:r>
          </a:p>
          <a:p>
            <a:r>
              <a:rPr lang="en-US" sz="2800" b="1" dirty="0"/>
              <a:t>Features of a well designed input form </a:t>
            </a:r>
            <a:endParaRPr lang="en-GB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843" y="1204845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08602" y="217134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0" t="17095" r="41839" b="30388"/>
          <a:stretch/>
        </p:blipFill>
        <p:spPr bwMode="auto">
          <a:xfrm>
            <a:off x="669030" y="1916832"/>
            <a:ext cx="530491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28184" y="1916832"/>
            <a:ext cx="2520280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/>
              <a:t>List 5 Features</a:t>
            </a:r>
          </a:p>
          <a:p>
            <a:endParaRPr lang="en-GB" b="1" u="sng" dirty="0"/>
          </a:p>
          <a:p>
            <a:r>
              <a:rPr lang="en-GB" b="1" dirty="0"/>
              <a:t>1)</a:t>
            </a:r>
          </a:p>
          <a:p>
            <a:r>
              <a:rPr lang="en-GB" b="1" dirty="0"/>
              <a:t>2)</a:t>
            </a:r>
          </a:p>
          <a:p>
            <a:r>
              <a:rPr lang="en-GB" b="1" dirty="0"/>
              <a:t>3)</a:t>
            </a:r>
          </a:p>
          <a:p>
            <a:r>
              <a:rPr lang="en-GB" b="1" dirty="0"/>
              <a:t>4)</a:t>
            </a:r>
          </a:p>
          <a:p>
            <a:r>
              <a:rPr lang="en-GB" b="1" dirty="0"/>
              <a:t>5)</a:t>
            </a:r>
          </a:p>
          <a:p>
            <a:endParaRPr lang="en-GB" b="1" u="sng" dirty="0"/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767631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148290"/>
              </p:ext>
            </p:extLst>
          </p:nvPr>
        </p:nvGraphicFramePr>
        <p:xfrm>
          <a:off x="708602" y="1556792"/>
          <a:ext cx="7075693" cy="1569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75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Objectives 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To understand the purpose of a user input</a:t>
                      </a:r>
                      <a:r>
                        <a:rPr lang="en-US" sz="1800" baseline="0" dirty="0">
                          <a:latin typeface="+mn-lt"/>
                        </a:rPr>
                        <a:t> form.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To understand positive design features of a user input</a:t>
                      </a:r>
                      <a:r>
                        <a:rPr lang="en-US" sz="1800" baseline="0" dirty="0">
                          <a:latin typeface="+mn-lt"/>
                        </a:rPr>
                        <a:t> form.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To understand</a:t>
                      </a:r>
                      <a:r>
                        <a:rPr lang="en-US" sz="1800" baseline="0" dirty="0">
                          <a:latin typeface="+mn-lt"/>
                        </a:rPr>
                        <a:t> the advantage of using a user input form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itle Placeholder 1"/>
          <p:cNvSpPr txBox="1">
            <a:spLocks/>
          </p:cNvSpPr>
          <p:nvPr/>
        </p:nvSpPr>
        <p:spPr>
          <a:xfrm>
            <a:off x="685843" y="228543"/>
            <a:ext cx="7198525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Lesson Overview</a:t>
            </a:r>
            <a:endParaRPr lang="en-GB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685843" y="1204845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08602" y="217134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60140"/>
              </p:ext>
            </p:extLst>
          </p:nvPr>
        </p:nvGraphicFramePr>
        <p:xfrm>
          <a:off x="726746" y="3573016"/>
          <a:ext cx="7060609" cy="1564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Outcomes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56B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Task 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 based</a:t>
                      </a:r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designs for input forms.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Task 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forms for each table</a:t>
                      </a:r>
                      <a:endParaRPr lang="en-GB" sz="1600" dirty="0"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 dirty="0"/>
                        <a:t>Task 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 New Records using the data Entry Form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88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0" t="17095" r="41839" b="30388"/>
          <a:stretch/>
        </p:blipFill>
        <p:spPr bwMode="auto">
          <a:xfrm>
            <a:off x="4500666" y="2962178"/>
            <a:ext cx="4264737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9" name="Title Placeholder 1"/>
          <p:cNvSpPr txBox="1">
            <a:spLocks/>
          </p:cNvSpPr>
          <p:nvPr/>
        </p:nvSpPr>
        <p:spPr>
          <a:xfrm>
            <a:off x="685843" y="228543"/>
            <a:ext cx="7198525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Task 1 &amp; (Designing and Creating Form)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685843" y="1204845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08602" y="217134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75370"/>
              </p:ext>
            </p:extLst>
          </p:nvPr>
        </p:nvGraphicFramePr>
        <p:xfrm>
          <a:off x="685843" y="1340768"/>
          <a:ext cx="8132940" cy="1463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32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695">
                <a:tc>
                  <a:txBody>
                    <a:bodyPr/>
                    <a:lstStyle/>
                    <a:p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Design Form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433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task</a:t>
                      </a:r>
                      <a:r>
                        <a:rPr lang="en-GB" sz="20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to create a data entry form for each table in your database.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 to the example and apply positive design features to your form.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appropriate images for each record.</a:t>
                      </a:r>
                      <a:endParaRPr lang="en-GB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9" t="17095" r="57326" b="50185"/>
          <a:stretch/>
        </p:blipFill>
        <p:spPr bwMode="auto">
          <a:xfrm>
            <a:off x="682426" y="2962178"/>
            <a:ext cx="3508441" cy="239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82425" y="5482458"/>
            <a:ext cx="350844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Add a new picture field in design view. Set the data type to OLE Object.</a:t>
            </a:r>
          </a:p>
        </p:txBody>
      </p:sp>
    </p:spTree>
    <p:extLst>
      <p:ext uri="{BB962C8B-B14F-4D97-AF65-F5344CB8AC3E}">
        <p14:creationId xmlns:p14="http://schemas.microsoft.com/office/powerpoint/2010/main" val="393753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951543"/>
              </p:ext>
            </p:extLst>
          </p:nvPr>
        </p:nvGraphicFramePr>
        <p:xfrm>
          <a:off x="708602" y="3356992"/>
          <a:ext cx="7103758" cy="1569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03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Plenary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 Task (Q&amp;A)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n-GB" sz="1600" dirty="0"/>
                        <a:t>Peer</a:t>
                      </a:r>
                      <a:r>
                        <a:rPr lang="en-GB" sz="1600" baseline="0" dirty="0"/>
                        <a:t> Assess each others work and suggest possible improvements. </a:t>
                      </a:r>
                      <a:endParaRPr lang="en-GB" sz="1600" dirty="0"/>
                    </a:p>
                    <a:p>
                      <a:r>
                        <a:rPr lang="en-GB" sz="1600" dirty="0"/>
                        <a:t>Discuss</a:t>
                      </a:r>
                      <a:r>
                        <a:rPr lang="en-GB" sz="1600" baseline="0" dirty="0"/>
                        <a:t> the levels pupils have achieved for this task.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itle Placeholder 1"/>
          <p:cNvSpPr txBox="1">
            <a:spLocks/>
          </p:cNvSpPr>
          <p:nvPr/>
        </p:nvSpPr>
        <p:spPr>
          <a:xfrm>
            <a:off x="685843" y="228543"/>
            <a:ext cx="7198525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Plenary – Refer to the Lesson Objectives</a:t>
            </a:r>
            <a:endParaRPr lang="en-GB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685843" y="1204845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08602" y="217134"/>
            <a:ext cx="7198525" cy="457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831218"/>
              </p:ext>
            </p:extLst>
          </p:nvPr>
        </p:nvGraphicFramePr>
        <p:xfrm>
          <a:off x="708602" y="1556792"/>
          <a:ext cx="7075693" cy="1569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075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Objectives 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To understand the purpose of a user input</a:t>
                      </a:r>
                      <a:r>
                        <a:rPr lang="en-US" sz="1800" baseline="0" dirty="0">
                          <a:latin typeface="+mn-lt"/>
                        </a:rPr>
                        <a:t> form.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To understand positive design features of a user input</a:t>
                      </a:r>
                      <a:r>
                        <a:rPr lang="en-US" sz="1800" baseline="0" dirty="0">
                          <a:latin typeface="+mn-lt"/>
                        </a:rPr>
                        <a:t> form.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</a:rPr>
                        <a:t>To understand</a:t>
                      </a:r>
                      <a:r>
                        <a:rPr lang="en-US" sz="1800" baseline="0" dirty="0">
                          <a:latin typeface="+mn-lt"/>
                        </a:rPr>
                        <a:t> the advantage of using a user input form</a:t>
                      </a:r>
                      <a:endParaRPr lang="en-US" sz="18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23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273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Databases– Part 2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119</cp:revision>
  <dcterms:created xsi:type="dcterms:W3CDTF">2013-09-09T08:48:52Z</dcterms:created>
  <dcterms:modified xsi:type="dcterms:W3CDTF">2018-10-02T18:01:14Z</dcterms:modified>
</cp:coreProperties>
</file>