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7C61-6C39-4F15-A9F4-2A7D6F79E5DA}" type="datetimeFigureOut">
              <a:rPr lang="en-GB" smtClean="0"/>
              <a:t>25/10/2017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EC33F-A311-4CC2-B458-5356B36E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57897548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Correcting</a:t>
                      </a:r>
                      <a:r>
                        <a:rPr lang="en-GB" sz="2000" b="1" baseline="0" dirty="0" smtClean="0">
                          <a:solidFill>
                            <a:schemeClr val="tx1"/>
                          </a:solidFill>
                        </a:rPr>
                        <a:t> Mistakes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fr-FR" b="1" dirty="0" smtClean="0"/>
              <a:t>Chapter 18: Data Manipulation (Access)</a:t>
            </a:r>
            <a:endParaRPr lang="fr-FR" b="1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1219200"/>
            <a:ext cx="5562600" cy="406265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</a:rPr>
              <a:t>Starter Activity:</a:t>
            </a:r>
          </a:p>
          <a:p>
            <a:endParaRPr lang="en-GB" dirty="0"/>
          </a:p>
          <a:p>
            <a:r>
              <a:rPr lang="en-GB" sz="4000" dirty="0" smtClean="0">
                <a:solidFill>
                  <a:srgbClr val="FF0000"/>
                </a:solidFill>
              </a:rPr>
              <a:t>Identify</a:t>
            </a:r>
            <a:r>
              <a:rPr lang="en-GB" sz="4000" dirty="0" smtClean="0"/>
              <a:t> and </a:t>
            </a:r>
            <a:r>
              <a:rPr lang="en-GB" sz="4000" dirty="0" smtClean="0">
                <a:solidFill>
                  <a:srgbClr val="FF0000"/>
                </a:solidFill>
              </a:rPr>
              <a:t>highlight</a:t>
            </a:r>
            <a:r>
              <a:rPr lang="en-GB" sz="4000" dirty="0" smtClean="0"/>
              <a:t> the </a:t>
            </a:r>
            <a:r>
              <a:rPr lang="en-GB" sz="4000" dirty="0" smtClean="0">
                <a:solidFill>
                  <a:srgbClr val="FF0000"/>
                </a:solidFill>
              </a:rPr>
              <a:t>common mistakes </a:t>
            </a:r>
            <a:r>
              <a:rPr lang="en-GB" sz="4000" dirty="0" smtClean="0"/>
              <a:t>made by students in their </a:t>
            </a:r>
            <a:r>
              <a:rPr lang="en-GB" sz="4000" dirty="0" smtClean="0">
                <a:solidFill>
                  <a:srgbClr val="FF0000"/>
                </a:solidFill>
              </a:rPr>
              <a:t>spreadsheets</a:t>
            </a:r>
            <a:r>
              <a:rPr lang="en-GB" sz="4000" dirty="0" smtClean="0"/>
              <a:t> and </a:t>
            </a:r>
            <a:r>
              <a:rPr lang="en-GB" sz="4000" dirty="0" smtClean="0">
                <a:solidFill>
                  <a:srgbClr val="FF0000"/>
                </a:solidFill>
              </a:rPr>
              <a:t>database</a:t>
            </a:r>
            <a:r>
              <a:rPr lang="en-GB" sz="4000" dirty="0" smtClean="0"/>
              <a:t> printouts.</a:t>
            </a:r>
            <a:endParaRPr lang="en-US" sz="4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0" y="1219200"/>
            <a:ext cx="2466975" cy="18478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799" y="3250524"/>
            <a:ext cx="2466749" cy="276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084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1066800"/>
            <a:ext cx="5562600" cy="29546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</a:rPr>
              <a:t>Objective</a:t>
            </a:r>
          </a:p>
          <a:p>
            <a:endParaRPr lang="en-GB" dirty="0"/>
          </a:p>
          <a:p>
            <a:r>
              <a:rPr lang="en-GB" sz="3200" dirty="0" smtClean="0"/>
              <a:t>Understand the common mistakes made by students in the practical element of the course.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0" y="1219200"/>
            <a:ext cx="2494893" cy="22623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57367" y="4267200"/>
            <a:ext cx="8279269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FF0000"/>
                </a:solidFill>
              </a:rPr>
              <a:t>Become the Mark Scheme and correct the Mistakes</a:t>
            </a:r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3829132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1066800"/>
            <a:ext cx="5791200" cy="52937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</a:rPr>
              <a:t>Task</a:t>
            </a:r>
          </a:p>
          <a:p>
            <a:endParaRPr lang="en-GB" dirty="0"/>
          </a:p>
          <a:p>
            <a:pPr marL="514350" indent="-514350">
              <a:buAutoNum type="arabicPeriod"/>
            </a:pPr>
            <a:r>
              <a:rPr lang="en-GB" sz="2800" dirty="0" smtClean="0"/>
              <a:t>Download the exam files containing the mistakes.</a:t>
            </a:r>
          </a:p>
          <a:p>
            <a:pPr marL="514350" indent="-514350">
              <a:buAutoNum type="arabicPeriod"/>
            </a:pPr>
            <a:r>
              <a:rPr lang="en-GB" sz="2800" dirty="0" smtClean="0"/>
              <a:t>Go to the YouTube channel and watch the videos containing the mistakes.  </a:t>
            </a:r>
          </a:p>
          <a:p>
            <a:pPr marL="514350" indent="-514350">
              <a:buAutoNum type="arabicPeriod"/>
            </a:pPr>
            <a:r>
              <a:rPr lang="en-GB" sz="2800" dirty="0" smtClean="0"/>
              <a:t>In pairs identify the mistakes and correct them.</a:t>
            </a:r>
          </a:p>
          <a:p>
            <a:pPr marL="514350" indent="-514350">
              <a:buAutoNum type="arabicPeriod"/>
            </a:pPr>
            <a:r>
              <a:rPr lang="en-GB" sz="2800" dirty="0" smtClean="0"/>
              <a:t>For the database task correct the </a:t>
            </a:r>
            <a:r>
              <a:rPr lang="en-GB" sz="2800" dirty="0" smtClean="0">
                <a:solidFill>
                  <a:srgbClr val="FF0000"/>
                </a:solidFill>
              </a:rPr>
              <a:t>query first </a:t>
            </a:r>
            <a:r>
              <a:rPr lang="en-GB" sz="2800" dirty="0" smtClean="0"/>
              <a:t>and then </a:t>
            </a:r>
            <a:r>
              <a:rPr lang="en-GB" sz="2800" dirty="0" smtClean="0">
                <a:solidFill>
                  <a:srgbClr val="FF0000"/>
                </a:solidFill>
              </a:rPr>
              <a:t>edit the report including the labels</a:t>
            </a:r>
            <a:r>
              <a:rPr lang="en-GB" sz="2800" dirty="0" smtClean="0"/>
              <a:t>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65000" t="20356" r="10834" b="33696"/>
          <a:stretch/>
        </p:blipFill>
        <p:spPr>
          <a:xfrm>
            <a:off x="6096000" y="1082722"/>
            <a:ext cx="2851355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659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1066800"/>
            <a:ext cx="5715000" cy="37240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FF0000"/>
                </a:solidFill>
              </a:rPr>
              <a:t>Plenary</a:t>
            </a:r>
          </a:p>
          <a:p>
            <a:endParaRPr lang="en-GB" dirty="0"/>
          </a:p>
          <a:p>
            <a:r>
              <a:rPr lang="en-GB" sz="3200" dirty="0" smtClean="0"/>
              <a:t>Review the following Spreadsheet papers:</a:t>
            </a:r>
          </a:p>
          <a:p>
            <a:endParaRPr lang="en-GB" dirty="0"/>
          </a:p>
          <a:p>
            <a:r>
              <a:rPr lang="en-GB" sz="3200" dirty="0" smtClean="0"/>
              <a:t>November 2014 </a:t>
            </a:r>
          </a:p>
          <a:p>
            <a:r>
              <a:rPr lang="en-GB" sz="3200" dirty="0" smtClean="0"/>
              <a:t>November 2015</a:t>
            </a:r>
          </a:p>
          <a:p>
            <a:r>
              <a:rPr lang="en-GB" sz="3200" dirty="0" smtClean="0"/>
              <a:t>November 2016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1080448"/>
            <a:ext cx="2466975" cy="18478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2960" y="4891197"/>
            <a:ext cx="81534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In green pen identify the more difficult aspects of the exam paper. Also identify questions which appeared for the first time. What advice would you pass onto students sitting this exam.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13194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138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teacher3</cp:lastModifiedBy>
  <cp:revision>79</cp:revision>
  <dcterms:created xsi:type="dcterms:W3CDTF">2006-08-16T00:00:00Z</dcterms:created>
  <dcterms:modified xsi:type="dcterms:W3CDTF">2017-10-25T04:59:41Z</dcterms:modified>
</cp:coreProperties>
</file>