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85" autoAdjust="0"/>
    <p:restoredTop sz="93606" autoAdjust="0"/>
  </p:normalViewPr>
  <p:slideViewPr>
    <p:cSldViewPr>
      <p:cViewPr>
        <p:scale>
          <a:sx n="70" d="100"/>
          <a:sy n="70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EB8E75-B9B6-4DBF-A830-B11A779E2017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20207D-ACA3-4593-9A1A-0C5159054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B66E0F-0819-42AF-9113-8EA66BEDDF43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F2BB31-BD87-4D17-B33E-086AEAEC2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2BB31-BD87-4D17-B33E-086AEAEC295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2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2BB31-BD87-4D17-B33E-086AEAEC295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2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2BB31-BD87-4D17-B33E-086AEAEC295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2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2BB31-BD87-4D17-B33E-086AEAEC295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2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2BB31-BD87-4D17-B33E-086AEAEC295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2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2BB31-BD87-4D17-B33E-086AEAEC295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2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2BB31-BD87-4D17-B33E-086AEAEC295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2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66E1-22D8-4B4C-895E-99B12BEF16E7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FC6-85D6-4C66-86C8-59A4C13BD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BD19-87DD-477D-B16E-178A24F50968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61AD-3BBC-4CBD-8683-04CB68315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225A-B917-42E3-A270-504F3247FB05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207C-ABA9-48BA-AD9D-1D3BC76F5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B00C-E21F-494F-B89E-3AFF08DBF186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F76F-1A8D-4CA7-BDD4-CB55C8510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1A92-8759-46D8-B804-D70A66127910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3EF0-A19A-476D-A9DB-ED0E3212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8E57-F09A-4131-A33E-C72D4F8E2A7A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E6DE-190F-440A-9258-163E671A5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4943-BF60-411F-930F-81CB8D4F6D47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5F53-C286-4919-8E7D-CAE89196C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DB08-971E-4C9A-BCC0-41D1E7BC6E38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12C1-512C-4EC8-9AA6-BB4F862D3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45B3-D44A-47B5-B369-F1AE51134AFB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2125-1522-4CF8-94B7-80BB5438BA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C57C-D574-4B6E-BEED-BCA13D20A937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BF7D-225C-443A-BA09-E3E7989B4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930-E5B2-41EE-93C8-FAA29D9EE4C1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F47C-7A6F-44E0-B6C8-5D0C99370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0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C9BB2-BC14-489D-B8E0-AFE11CB9A80E}" type="datetimeFigureOut">
              <a:rPr lang="en-GB"/>
              <a:pPr>
                <a:defRPr/>
              </a:pPr>
              <a:t>03/05/2015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60BE9-7ABA-4459-B055-EB17FE388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272459"/>
              </p:ext>
            </p:extLst>
          </p:nvPr>
        </p:nvGraphicFramePr>
        <p:xfrm>
          <a:off x="34925" y="44450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(Chapter 4 2014)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dirty="0" smtClean="0"/>
                        <a:t>Exam Questions and Answers</a:t>
                      </a:r>
                    </a:p>
                  </a:txBody>
                  <a:tcPr marL="91443" marR="91443" marT="45738" marB="45738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409700"/>
            <a:ext cx="5381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6607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12/M/J/13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6552852" cy="51860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small business wishes to set up a Local Area Network (LAN). The manager is not </a:t>
            </a:r>
            <a:r>
              <a:rPr lang="en-US" sz="1600" b="1" dirty="0" smtClean="0"/>
              <a:t>sure whether </a:t>
            </a:r>
            <a:r>
              <a:rPr lang="en-US" sz="1600" b="1" dirty="0"/>
              <a:t>to use cables to connect the computers or use wireless </a:t>
            </a:r>
            <a:r>
              <a:rPr lang="en-US" sz="1600" b="1" dirty="0" smtClean="0"/>
              <a:t>technology.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 </a:t>
            </a:r>
            <a:endParaRPr lang="en-US" sz="1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Give three disadvantages of using wireless technology.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Limited area of network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Strength of signal is weaker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Easier to hack into/less secure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Physical obstacles can interfere with signal/can cause disconnection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Describe four differences between an </a:t>
            </a:r>
            <a:r>
              <a:rPr lang="en-US" sz="1600" b="1" u="sng" dirty="0"/>
              <a:t>intranet</a:t>
            </a:r>
            <a:r>
              <a:rPr lang="en-US" sz="1600" b="1" dirty="0"/>
              <a:t> and the </a:t>
            </a:r>
            <a:r>
              <a:rPr lang="en-US" sz="1600" b="1" u="sng" dirty="0"/>
              <a:t>Internet</a:t>
            </a:r>
            <a:r>
              <a:rPr lang="en-US" sz="1600" dirty="0"/>
              <a:t/>
            </a:r>
            <a:br>
              <a:rPr lang="en-US" sz="1600" dirty="0"/>
            </a:br>
            <a:endParaRPr lang="en-US" sz="10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Internet is network of </a:t>
            </a:r>
            <a:r>
              <a:rPr lang="en-US" sz="1600" b="1" dirty="0" smtClean="0">
                <a:solidFill>
                  <a:srgbClr val="FF0000"/>
                </a:solidFill>
              </a:rPr>
              <a:t>networks (Public)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Internet </a:t>
            </a:r>
            <a:r>
              <a:rPr lang="en-US" sz="1600" b="1" dirty="0">
                <a:solidFill>
                  <a:srgbClr val="FF0000"/>
                </a:solidFill>
              </a:rPr>
              <a:t>is </a:t>
            </a:r>
            <a:r>
              <a:rPr lang="en-US" sz="1600" b="1" dirty="0" smtClean="0">
                <a:solidFill>
                  <a:srgbClr val="FF0000"/>
                </a:solidFill>
              </a:rPr>
              <a:t>global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7030A0"/>
                </a:solidFill>
              </a:rPr>
              <a:t>Intranet </a:t>
            </a:r>
            <a:r>
              <a:rPr lang="en-US" sz="1600" b="1" dirty="0">
                <a:solidFill>
                  <a:srgbClr val="7030A0"/>
                </a:solidFill>
              </a:rPr>
              <a:t>is within one </a:t>
            </a:r>
            <a:r>
              <a:rPr lang="en-US" sz="1600" b="1" dirty="0" err="1" smtClean="0">
                <a:solidFill>
                  <a:srgbClr val="7030A0"/>
                </a:solidFill>
              </a:rPr>
              <a:t>organisation</a:t>
            </a:r>
            <a:r>
              <a:rPr lang="en-US" sz="1600" b="1" dirty="0" smtClean="0">
                <a:solidFill>
                  <a:srgbClr val="7030A0"/>
                </a:solidFill>
              </a:rPr>
              <a:t> (Private)</a:t>
            </a:r>
            <a:endParaRPr lang="en-US" sz="1600" b="1" dirty="0">
              <a:solidFill>
                <a:srgbClr val="7030A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7030A0"/>
                </a:solidFill>
              </a:rPr>
              <a:t>Intranet </a:t>
            </a:r>
            <a:r>
              <a:rPr lang="en-US" sz="1600" b="1" dirty="0">
                <a:solidFill>
                  <a:srgbClr val="7030A0"/>
                </a:solidFill>
              </a:rPr>
              <a:t>is private/Internet is </a:t>
            </a:r>
            <a:r>
              <a:rPr lang="en-US" sz="1600" b="1" dirty="0" smtClean="0">
                <a:solidFill>
                  <a:srgbClr val="7030A0"/>
                </a:solidFill>
              </a:rPr>
              <a:t>public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7030A0"/>
                </a:solidFill>
              </a:rPr>
              <a:t>Intranets </a:t>
            </a:r>
            <a:r>
              <a:rPr lang="en-US" sz="1600" b="1" dirty="0">
                <a:solidFill>
                  <a:srgbClr val="7030A0"/>
                </a:solidFill>
              </a:rPr>
              <a:t>tend to be </a:t>
            </a:r>
            <a:r>
              <a:rPr lang="en-US" sz="1600" b="1" dirty="0" smtClean="0">
                <a:solidFill>
                  <a:srgbClr val="7030A0"/>
                </a:solidFill>
              </a:rPr>
              <a:t>policed/managed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7030A0"/>
                </a:solidFill>
              </a:rPr>
              <a:t>Intranet </a:t>
            </a:r>
            <a:r>
              <a:rPr lang="en-US" sz="1600" b="1" dirty="0">
                <a:solidFill>
                  <a:srgbClr val="7030A0"/>
                </a:solidFill>
              </a:rPr>
              <a:t>has an extra layer of </a:t>
            </a:r>
            <a:r>
              <a:rPr lang="en-US" sz="1600" b="1" dirty="0" smtClean="0">
                <a:solidFill>
                  <a:srgbClr val="7030A0"/>
                </a:solidFill>
              </a:rPr>
              <a:t>security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7030A0"/>
                </a:solidFill>
              </a:rPr>
              <a:t>Data </a:t>
            </a:r>
            <a:r>
              <a:rPr lang="en-US" sz="1600" b="1" dirty="0">
                <a:solidFill>
                  <a:srgbClr val="7030A0"/>
                </a:solidFill>
              </a:rPr>
              <a:t>found in an intranet is likely to be more reliable/relevant than that found on the </a:t>
            </a:r>
            <a:r>
              <a:rPr lang="en-US" sz="1600" b="1" dirty="0" smtClean="0">
                <a:solidFill>
                  <a:srgbClr val="7030A0"/>
                </a:solidFill>
              </a:rPr>
              <a:t>Internet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Internet </a:t>
            </a:r>
            <a:r>
              <a:rPr lang="en-US" sz="1600" b="1" dirty="0">
                <a:solidFill>
                  <a:srgbClr val="FF0000"/>
                </a:solidFill>
              </a:rPr>
              <a:t>has more information than an </a:t>
            </a:r>
            <a:r>
              <a:rPr lang="en-US" sz="1600" b="1" dirty="0" smtClean="0">
                <a:solidFill>
                  <a:srgbClr val="FF0000"/>
                </a:solidFill>
              </a:rPr>
              <a:t>intranet</a:t>
            </a:r>
            <a:endParaRPr lang="en-US" sz="16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51" y="1340768"/>
            <a:ext cx="179111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73" y="3033907"/>
            <a:ext cx="181460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16" y="4725144"/>
            <a:ext cx="2040264" cy="152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9476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13/M/J/13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6408836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School networks often contain a router and a </a:t>
            </a:r>
            <a:r>
              <a:rPr lang="en-US" sz="1600" b="1" u="sng" dirty="0"/>
              <a:t>proxy server.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the role of a proxy server in such a network</a:t>
            </a:r>
            <a:r>
              <a:rPr lang="en-US" sz="1600" b="1" dirty="0" smtClean="0"/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Can act as a web server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Can act as a buffer (between Internet and LAN)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Server passes on requests to the Internet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Passes the requested web pages to individual computers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Can cache/store the webpages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Subsequent requests for that/those web page(s) are responded to more quickly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Can be used to monitor Internet usage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Can block certain sites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Explain the purpose of a </a:t>
            </a:r>
            <a:r>
              <a:rPr lang="en-US" sz="1600" b="1" u="sng" dirty="0"/>
              <a:t>router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Connects </a:t>
            </a:r>
            <a:r>
              <a:rPr lang="en-US" sz="1600" b="1" dirty="0">
                <a:solidFill>
                  <a:srgbClr val="FF0000"/>
                </a:solidFill>
              </a:rPr>
              <a:t>a LAN to a </a:t>
            </a:r>
            <a:r>
              <a:rPr lang="en-US" sz="1600" b="1" dirty="0" smtClean="0">
                <a:solidFill>
                  <a:srgbClr val="FF0000"/>
                </a:solidFill>
              </a:rPr>
              <a:t>WAN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Connects </a:t>
            </a:r>
            <a:r>
              <a:rPr lang="en-US" sz="1600" b="1" dirty="0">
                <a:solidFill>
                  <a:srgbClr val="FF0000"/>
                </a:solidFill>
              </a:rPr>
              <a:t>a LAN to the </a:t>
            </a:r>
            <a:r>
              <a:rPr lang="en-US" sz="1600" b="1" dirty="0" smtClean="0">
                <a:solidFill>
                  <a:srgbClr val="FF0000"/>
                </a:solidFill>
              </a:rPr>
              <a:t>Internet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Forward </a:t>
            </a:r>
            <a:r>
              <a:rPr lang="en-US" sz="1600" b="1" dirty="0">
                <a:solidFill>
                  <a:srgbClr val="FF0000"/>
                </a:solidFill>
              </a:rPr>
              <a:t>data packets to the individual computers on a </a:t>
            </a:r>
            <a:r>
              <a:rPr lang="en-US" sz="1600" b="1" dirty="0" smtClean="0">
                <a:solidFill>
                  <a:srgbClr val="FF0000"/>
                </a:solidFill>
              </a:rPr>
              <a:t>network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Hold </a:t>
            </a:r>
            <a:r>
              <a:rPr lang="en-US" sz="1600" b="1" dirty="0">
                <a:solidFill>
                  <a:srgbClr val="FF0000"/>
                </a:solidFill>
              </a:rPr>
              <a:t>the addresses of each computer on the network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15463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53" y="3645024"/>
            <a:ext cx="228025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6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8923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11/O/N/12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Explain how a </a:t>
            </a:r>
            <a:r>
              <a:rPr lang="en-US" sz="1600" b="1" u="sng" dirty="0"/>
              <a:t>firewal</a:t>
            </a:r>
            <a:r>
              <a:rPr lang="en-US" sz="1600" b="1" dirty="0"/>
              <a:t>l could be used to secure the data in a computer connected to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internet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Monitors and controls incoming and outgoing data </a:t>
            </a:r>
            <a:r>
              <a:rPr lang="en-US" sz="1600" b="1" dirty="0" smtClean="0">
                <a:solidFill>
                  <a:srgbClr val="FF0000"/>
                </a:solidFill>
              </a:rPr>
              <a:t>traffic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Helps </a:t>
            </a:r>
            <a:r>
              <a:rPr lang="en-US" sz="1600" b="1" dirty="0">
                <a:solidFill>
                  <a:srgbClr val="FF0000"/>
                </a:solidFill>
              </a:rPr>
              <a:t>to prevent malware getting into computer/from the </a:t>
            </a:r>
            <a:r>
              <a:rPr lang="en-US" sz="1600" b="1" dirty="0" smtClean="0">
                <a:solidFill>
                  <a:srgbClr val="FF0000"/>
                </a:solidFill>
              </a:rPr>
              <a:t>internet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Prevents </a:t>
            </a:r>
            <a:r>
              <a:rPr lang="en-US" sz="1600" b="1" dirty="0">
                <a:solidFill>
                  <a:srgbClr val="FF0000"/>
                </a:solidFill>
              </a:rPr>
              <a:t>computer accessing undesirable/</a:t>
            </a:r>
            <a:r>
              <a:rPr lang="en-US" sz="1600" b="1" dirty="0" err="1">
                <a:solidFill>
                  <a:srgbClr val="FF0000"/>
                </a:solidFill>
              </a:rPr>
              <a:t>unauthorised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sites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Prevents </a:t>
            </a:r>
            <a:r>
              <a:rPr lang="en-US" sz="1600" b="1" dirty="0" err="1">
                <a:solidFill>
                  <a:srgbClr val="FF0000"/>
                </a:solidFill>
              </a:rPr>
              <a:t>unauthorised</a:t>
            </a:r>
            <a:r>
              <a:rPr lang="en-US" sz="1600" b="1" dirty="0">
                <a:solidFill>
                  <a:srgbClr val="FF0000"/>
                </a:solidFill>
              </a:rPr>
              <a:t> computers using the internet accessing the </a:t>
            </a:r>
            <a:r>
              <a:rPr lang="en-US" sz="1600" b="1" dirty="0" smtClean="0">
                <a:solidFill>
                  <a:srgbClr val="FF0000"/>
                </a:solidFill>
              </a:rPr>
              <a:t>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Keeps </a:t>
            </a:r>
            <a:r>
              <a:rPr lang="en-US" sz="1600" b="1" dirty="0">
                <a:solidFill>
                  <a:srgbClr val="FF0000"/>
                </a:solidFill>
              </a:rPr>
              <a:t>a list of undesirable sites/IP </a:t>
            </a:r>
            <a:r>
              <a:rPr lang="en-US" sz="1600" b="1" dirty="0" smtClean="0">
                <a:solidFill>
                  <a:srgbClr val="FF0000"/>
                </a:solidFill>
              </a:rPr>
              <a:t>addresses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Keeps </a:t>
            </a:r>
            <a:r>
              <a:rPr lang="en-US" sz="1600" b="1" dirty="0">
                <a:solidFill>
                  <a:srgbClr val="FF0000"/>
                </a:solidFill>
              </a:rPr>
              <a:t>a list of acceptable sites/IP </a:t>
            </a:r>
            <a:r>
              <a:rPr lang="en-US" sz="1600" b="1" dirty="0" smtClean="0">
                <a:solidFill>
                  <a:srgbClr val="FF0000"/>
                </a:solidFill>
              </a:rPr>
              <a:t>addresses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Warns </a:t>
            </a:r>
            <a:r>
              <a:rPr lang="en-US" sz="1600" b="1" dirty="0">
                <a:solidFill>
                  <a:srgbClr val="FF0000"/>
                </a:solidFill>
              </a:rPr>
              <a:t>you regarding threats/allows you to accept/reject downloaded programs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0442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75871"/>
            <a:ext cx="31146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0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53457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11/O/N/12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5516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/>
              <a:t>Aftab</a:t>
            </a:r>
            <a:r>
              <a:rPr lang="en-US" sz="1600" b="1" dirty="0"/>
              <a:t> owns a company which has a small number of computers. He wants to connect </a:t>
            </a:r>
            <a:r>
              <a:rPr lang="en-US" sz="1600" b="1" dirty="0" smtClean="0"/>
              <a:t>the computers </a:t>
            </a:r>
            <a:r>
              <a:rPr lang="en-US" sz="1600" b="1" dirty="0"/>
              <a:t>into a network. He does not wish to connect the computers to the internet but </a:t>
            </a:r>
            <a:r>
              <a:rPr lang="en-US" sz="1600" b="1" dirty="0" smtClean="0"/>
              <a:t>he does </a:t>
            </a:r>
            <a:r>
              <a:rPr lang="en-US" sz="1600" b="1" dirty="0"/>
              <a:t>want the workers to be able to communicate within the company.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(</a:t>
            </a:r>
            <a:r>
              <a:rPr lang="en-US" sz="1600" b="1" dirty="0"/>
              <a:t>a) Name a network device used to connect the computers together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Hub/switch/bridge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(b) Name an item of software used to send messages between the computers.</a:t>
            </a:r>
            <a:br>
              <a:rPr lang="en-US" sz="1600" b="1" dirty="0"/>
            </a:b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600" b="1" dirty="0">
                <a:solidFill>
                  <a:srgbClr val="FF0000"/>
                </a:solidFill>
              </a:rPr>
              <a:t>Email software/IM software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(c) What is the name given to this type of network?</a:t>
            </a:r>
            <a:br>
              <a:rPr lang="en-US" sz="1600" b="1" dirty="0"/>
            </a:br>
            <a:r>
              <a:rPr lang="en-US" sz="1600" b="1" dirty="0" smtClean="0"/>
              <a:t> </a:t>
            </a:r>
            <a:endParaRPr lang="en-US" sz="1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LAN/intranet</a:t>
            </a:r>
            <a:r>
              <a:rPr lang="en-GB" sz="1600" dirty="0"/>
              <a:t/>
            </a:r>
            <a:br>
              <a:rPr lang="en-GB" sz="1600" dirty="0"/>
            </a:b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(d) Give three reasons why </a:t>
            </a:r>
            <a:r>
              <a:rPr lang="en-US" sz="1600" b="1" dirty="0" err="1"/>
              <a:t>Aftab</a:t>
            </a:r>
            <a:r>
              <a:rPr lang="en-US" sz="1600" b="1" dirty="0"/>
              <a:t> may not want his workers to access the </a:t>
            </a:r>
            <a:r>
              <a:rPr lang="en-US" sz="1600" b="1" dirty="0" smtClean="0"/>
              <a:t>internet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They </a:t>
            </a:r>
            <a:r>
              <a:rPr lang="en-US" sz="1600" b="1" dirty="0">
                <a:solidFill>
                  <a:srgbClr val="FF0000"/>
                </a:solidFill>
              </a:rPr>
              <a:t>may waste time playing games/going on social network sites/updating their blog/ </a:t>
            </a:r>
            <a:r>
              <a:rPr lang="en-US" sz="1600" b="1" dirty="0" smtClean="0">
                <a:solidFill>
                  <a:srgbClr val="FF0000"/>
                </a:solidFill>
              </a:rPr>
              <a:t>online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shopping/banking/surfing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They </a:t>
            </a:r>
            <a:r>
              <a:rPr lang="en-US" sz="1600" b="1" dirty="0">
                <a:solidFill>
                  <a:srgbClr val="FF0000"/>
                </a:solidFill>
              </a:rPr>
              <a:t>could access undesirable </a:t>
            </a:r>
            <a:r>
              <a:rPr lang="en-US" sz="1600" b="1" dirty="0" smtClean="0">
                <a:solidFill>
                  <a:srgbClr val="FF0000"/>
                </a:solidFill>
              </a:rPr>
              <a:t>sites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They </a:t>
            </a:r>
            <a:r>
              <a:rPr lang="en-US" sz="1600" b="1" dirty="0">
                <a:solidFill>
                  <a:srgbClr val="FF0000"/>
                </a:solidFill>
              </a:rPr>
              <a:t>could download </a:t>
            </a:r>
            <a:r>
              <a:rPr lang="en-US" sz="1600" b="1" dirty="0" smtClean="0">
                <a:solidFill>
                  <a:srgbClr val="FF0000"/>
                </a:solidFill>
              </a:rPr>
              <a:t>viruses/malware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Could </a:t>
            </a:r>
            <a:r>
              <a:rPr lang="en-US" sz="1600" b="1" dirty="0">
                <a:solidFill>
                  <a:srgbClr val="FF0000"/>
                </a:solidFill>
              </a:rPr>
              <a:t>make the company susceptible to </a:t>
            </a:r>
            <a:r>
              <a:rPr lang="en-US" sz="1600" b="1" dirty="0" smtClean="0">
                <a:solidFill>
                  <a:srgbClr val="FF0000"/>
                </a:solidFill>
              </a:rPr>
              <a:t>hackers</a:t>
            </a:r>
            <a:endParaRPr lang="en-US" sz="16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1582924" cy="96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3048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13/O/N/12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48474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/>
              <a:t>Aftab</a:t>
            </a:r>
            <a:r>
              <a:rPr lang="en-US" sz="1600" b="1" dirty="0"/>
              <a:t> owns a company which has a small network of computers.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(a) Give two advantages of having computers networked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Only one printer is needed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Only one scanner is needed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Data can be shared between computers/data can be accessed by one 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from another more easily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Software can be shared/updated more easily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All computers can access the internet through one connection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He wants to connect the computers to the internet.</a:t>
            </a:r>
            <a:br>
              <a:rPr lang="en-US" sz="1600" b="1" dirty="0"/>
            </a:br>
            <a:r>
              <a:rPr lang="en-US" sz="1600" b="1" dirty="0"/>
              <a:t>(b) Name the device he would need to be able to do this</a:t>
            </a:r>
            <a:br>
              <a:rPr lang="en-US" sz="1600" b="1" dirty="0"/>
            </a:br>
            <a:r>
              <a:rPr lang="en-US" sz="900" b="1" dirty="0"/>
              <a:t/>
            </a:r>
            <a:br>
              <a:rPr lang="en-US" sz="900" b="1" dirty="0"/>
            </a:br>
            <a:r>
              <a:rPr lang="en-US" sz="1600" b="1" dirty="0">
                <a:solidFill>
                  <a:srgbClr val="FF0000"/>
                </a:solidFill>
              </a:rPr>
              <a:t>Router/modem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(c) Give two benefits and two drawbacks of connecting to the internet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13459"/>
              </p:ext>
            </p:extLst>
          </p:nvPr>
        </p:nvGraphicFramePr>
        <p:xfrm>
          <a:off x="323528" y="4941168"/>
          <a:ext cx="8496944" cy="1742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Can communicate with other companies by email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Can use the internet to place orders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Can use the internet to buy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Can hold video conferences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Can create own website to </a:t>
                      </a:r>
                      <a:r>
                        <a:rPr lang="en-US" sz="1400" b="1" dirty="0" err="1" smtClean="0"/>
                        <a:t>publicise</a:t>
                      </a:r>
                      <a:r>
                        <a:rPr lang="en-US" sz="1400" b="1" dirty="0" smtClean="0"/>
                        <a:t> company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Workers may access undesirable sites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Workers may waste time playing games/going on social network sites/updating their blog/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online shopping/banking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Viruses/malware could be downloaded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Could make the company susceptible to hackers</a:t>
                      </a:r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0768"/>
            <a:ext cx="1496241" cy="99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5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47175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13/O/N/12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7200924" cy="550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11  Many banks offer internet banking. To access this online service customers have to log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to the system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(</a:t>
            </a:r>
            <a:r>
              <a:rPr lang="en-US" sz="1600" b="1" dirty="0"/>
              <a:t>a) Explain why </a:t>
            </a:r>
            <a:r>
              <a:rPr lang="en-US" sz="1600" b="1" u="sng" dirty="0"/>
              <a:t>authentication techniques are necessary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Authentication techniques such as user names and passwords identify the user to </a:t>
            </a:r>
            <a:r>
              <a:rPr lang="en-US" sz="1600" b="1" dirty="0" smtClean="0">
                <a:solidFill>
                  <a:srgbClr val="FF0000"/>
                </a:solidFill>
              </a:rPr>
              <a:t>the system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Without authentication anybody would be able to access 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Hackers would be able to amend/delete data without being prevented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Would have to rely on other methods such as firewalls to prevent </a:t>
            </a:r>
            <a:r>
              <a:rPr lang="en-US" sz="1600" b="1" dirty="0" err="1">
                <a:solidFill>
                  <a:srgbClr val="FF0000"/>
                </a:solidFill>
              </a:rPr>
              <a:t>unauthorised</a:t>
            </a:r>
            <a:r>
              <a:rPr lang="en-US" sz="1600" b="1" dirty="0">
                <a:solidFill>
                  <a:srgbClr val="FF0000"/>
                </a:solidFill>
              </a:rPr>
              <a:t> access.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(b) Customer data is encrypted. Explain </a:t>
            </a:r>
            <a:r>
              <a:rPr lang="en-US" sz="1600" b="1" u="sng" dirty="0"/>
              <a:t>what encryption is and why it is used</a:t>
            </a:r>
            <a:r>
              <a:rPr lang="en-US" sz="1600" b="1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Causes data to be scrambled/encoded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Requires an encryption key/software to encrypt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Requires a decryption key/encryption software to decrypt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Results in data which is not understandable/readable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Protects sensitive </a:t>
            </a:r>
            <a:r>
              <a:rPr lang="en-US" sz="1600" b="1" dirty="0" smtClean="0">
                <a:solidFill>
                  <a:srgbClr val="FF0000"/>
                </a:solidFill>
              </a:rPr>
              <a:t>data… </a:t>
            </a:r>
            <a:r>
              <a:rPr lang="en-US" sz="1600" b="1" dirty="0">
                <a:solidFill>
                  <a:srgbClr val="FF0000"/>
                </a:solidFill>
              </a:rPr>
              <a:t>from being understood if it falls in to the wrong hands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27164"/>
            <a:ext cx="131255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86" y="2270844"/>
            <a:ext cx="13477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98" y="3284985"/>
            <a:ext cx="132487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36005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13/O/N/11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John and his family have three computers in their home. He wants to connect </a:t>
            </a:r>
            <a:r>
              <a:rPr lang="en-US" sz="1600" b="1" dirty="0" smtClean="0"/>
              <a:t>the computers </a:t>
            </a:r>
            <a:r>
              <a:rPr lang="en-US" sz="1600" b="1" dirty="0"/>
              <a:t>into a network which will also connect to the </a:t>
            </a:r>
            <a:r>
              <a:rPr lang="en-US" sz="1600" b="1" dirty="0" smtClean="0"/>
              <a:t>internet.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 smtClean="0"/>
              <a:t>Give </a:t>
            </a:r>
            <a:r>
              <a:rPr lang="en-US" sz="1600" b="1" u="sng" dirty="0"/>
              <a:t>two advantages </a:t>
            </a:r>
            <a:r>
              <a:rPr lang="en-US" sz="1600" b="1" dirty="0"/>
              <a:t>of doing this</a:t>
            </a:r>
            <a:r>
              <a:rPr lang="en-US" sz="1600" b="1" dirty="0" smtClean="0"/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6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All machines can access internet at the same time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Only one printer is needed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Only one scanner is needed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Data can be shared between computers/data can be accessed by one computer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from another more easily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Software can be shared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All computers can access the internet through one connection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Network games can be played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 smtClean="0"/>
              <a:t>Give </a:t>
            </a:r>
            <a:r>
              <a:rPr lang="en-US" sz="1600" b="1" u="sng" dirty="0"/>
              <a:t>two disadvantages </a:t>
            </a:r>
            <a:r>
              <a:rPr lang="en-US" sz="1600" b="1" dirty="0"/>
              <a:t>of doing this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Greater risk of hackers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Greater risk of viruses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Internet usage by children could be more difficult to monitor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The significant cost of extra </a:t>
            </a:r>
            <a:r>
              <a:rPr lang="en-US" sz="1600" b="1" dirty="0" smtClean="0">
                <a:solidFill>
                  <a:srgbClr val="FF0000"/>
                </a:solidFill>
              </a:rPr>
              <a:t>equipment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0613"/>
            <a:ext cx="1314847" cy="9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5" y="4322928"/>
            <a:ext cx="2518443" cy="141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2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35787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13/O/N/11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5047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The use of computer networks can lead to problems of keeping data secure </a:t>
            </a:r>
            <a:r>
              <a:rPr lang="en-US" sz="1600" b="1" dirty="0" smtClean="0"/>
              <a:t>and confidential</a:t>
            </a:r>
            <a:r>
              <a:rPr lang="en-US" sz="1600" b="1" dirty="0"/>
              <a:t>. Two methods of overcoming this are the use of authentication techniques </a:t>
            </a:r>
            <a:r>
              <a:rPr lang="en-US" sz="1600" b="1" dirty="0" smtClean="0"/>
              <a:t>and data </a:t>
            </a:r>
            <a:r>
              <a:rPr lang="en-US" sz="1600" b="1" dirty="0"/>
              <a:t>encryption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 smtClean="0"/>
              <a:t>Describe </a:t>
            </a:r>
            <a:r>
              <a:rPr lang="en-US" sz="1600" b="1" u="sng" dirty="0"/>
              <a:t>two authentication </a:t>
            </a:r>
            <a:r>
              <a:rPr lang="en-US" sz="1600" b="1" dirty="0"/>
              <a:t>techniques</a:t>
            </a:r>
            <a:r>
              <a:rPr lang="en-US" sz="1600" b="1" dirty="0" smtClean="0"/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User ID and one of password/PIN/memorable data 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Password </a:t>
            </a:r>
            <a:r>
              <a:rPr lang="en-US" sz="1600" b="1" dirty="0">
                <a:solidFill>
                  <a:srgbClr val="FF0000"/>
                </a:solidFill>
              </a:rPr>
              <a:t>has to be entered </a:t>
            </a:r>
            <a:r>
              <a:rPr lang="en-US" sz="1600" b="1" dirty="0" smtClean="0">
                <a:solidFill>
                  <a:srgbClr val="FF0000"/>
                </a:solidFill>
              </a:rPr>
              <a:t>before access </a:t>
            </a:r>
            <a:r>
              <a:rPr lang="en-US" sz="1600" b="1" dirty="0">
                <a:solidFill>
                  <a:srgbClr val="FF0000"/>
                </a:solidFill>
              </a:rPr>
              <a:t>is gained/password can be changed frequently to avoid hackers </a:t>
            </a:r>
            <a:r>
              <a:rPr lang="en-US" sz="1600" b="1" dirty="0" smtClean="0">
                <a:solidFill>
                  <a:srgbClr val="FF0000"/>
                </a:solidFill>
              </a:rPr>
              <a:t>guessing them/unsuccessful </a:t>
            </a:r>
            <a:r>
              <a:rPr lang="en-US" sz="1600" b="1" dirty="0">
                <a:solidFill>
                  <a:srgbClr val="FF0000"/>
                </a:solidFill>
              </a:rPr>
              <a:t>logins can throw you out of the </a:t>
            </a:r>
            <a:r>
              <a:rPr lang="en-US" sz="1600" b="1" dirty="0" smtClean="0">
                <a:solidFill>
                  <a:srgbClr val="FF0000"/>
                </a:solidFill>
              </a:rPr>
              <a:t>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Magnetic stripe/smart card/electronic key/bar code system/ID card/Dongle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Prevents people without cards accessing </a:t>
            </a:r>
            <a:r>
              <a:rPr lang="en-US" sz="1600" b="1" dirty="0" smtClean="0">
                <a:solidFill>
                  <a:srgbClr val="FF0000"/>
                </a:solidFill>
              </a:rPr>
              <a:t>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Biometric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Fingerprint/retina/iris/face/voice recognition used as input/biometric data is difficult </a:t>
            </a:r>
            <a:r>
              <a:rPr lang="en-US" sz="1600" b="1" dirty="0" smtClean="0">
                <a:solidFill>
                  <a:srgbClr val="FF0000"/>
                </a:solidFill>
              </a:rPr>
              <a:t>to replicate/is </a:t>
            </a:r>
            <a:r>
              <a:rPr lang="en-US" sz="1600" b="1" dirty="0" smtClean="0">
                <a:solidFill>
                  <a:srgbClr val="FF0000"/>
                </a:solidFill>
              </a:rPr>
              <a:t>unique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data </a:t>
            </a:r>
            <a:r>
              <a:rPr lang="en-US" sz="1600" b="1" dirty="0" smtClean="0"/>
              <a:t>encryption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0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Key needed to </a:t>
            </a:r>
            <a:r>
              <a:rPr lang="en-US" sz="1600" b="1" dirty="0" smtClean="0">
                <a:solidFill>
                  <a:srgbClr val="FF0000"/>
                </a:solidFill>
              </a:rPr>
              <a:t>encrypt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Data </a:t>
            </a:r>
            <a:r>
              <a:rPr lang="en-US" sz="1600" b="1" dirty="0">
                <a:solidFill>
                  <a:srgbClr val="FF0000"/>
                </a:solidFill>
              </a:rPr>
              <a:t>is jumbled </a:t>
            </a:r>
            <a:r>
              <a:rPr lang="en-US" sz="1600" b="1" dirty="0" smtClean="0">
                <a:solidFill>
                  <a:srgbClr val="FF0000"/>
                </a:solidFill>
              </a:rPr>
              <a:t>up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Key </a:t>
            </a:r>
            <a:r>
              <a:rPr lang="en-US" sz="1600" b="1" dirty="0">
                <a:solidFill>
                  <a:srgbClr val="FF0000"/>
                </a:solidFill>
              </a:rPr>
              <a:t>must be known to decrypt </a:t>
            </a:r>
            <a:r>
              <a:rPr lang="en-US" sz="1600" b="1" dirty="0" smtClean="0">
                <a:solidFill>
                  <a:srgbClr val="FF0000"/>
                </a:solidFill>
              </a:rPr>
              <a:t>it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Prevents </a:t>
            </a:r>
            <a:r>
              <a:rPr lang="en-US" sz="1600" b="1" dirty="0">
                <a:solidFill>
                  <a:srgbClr val="FF0000"/>
                </a:solidFill>
              </a:rPr>
              <a:t>people from understanding data/reading </a:t>
            </a:r>
            <a:r>
              <a:rPr lang="en-US" sz="1600" b="1" dirty="0" smtClean="0">
                <a:solidFill>
                  <a:srgbClr val="FF0000"/>
                </a:solidFill>
              </a:rPr>
              <a:t>data</a:t>
            </a:r>
            <a:endParaRPr lang="en-US" sz="1600" b="1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1436"/>
            <a:ext cx="2304256" cy="15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765517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12/M/J/10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/>
              <a:t>Aftab</a:t>
            </a:r>
            <a:r>
              <a:rPr lang="en-US" sz="1600" b="1" dirty="0"/>
              <a:t> and his family have three computers in their home. He wants to connect </a:t>
            </a:r>
            <a:r>
              <a:rPr lang="en-US" sz="1600" b="1" dirty="0" smtClean="0"/>
              <a:t>the computers </a:t>
            </a:r>
            <a:r>
              <a:rPr lang="en-US" sz="1600" b="1" dirty="0"/>
              <a:t>into a network. Explain why he would need</a:t>
            </a:r>
            <a:r>
              <a:rPr lang="en-US" sz="1600" b="1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 router – so that data can be transferred from one network to another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 browser – to access the (world wide) web /view web pages/surf the net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Email – so that he can send messages to people outside the network/home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An ISP – in order that he can access the internet/email/to provide internet service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27" y="5737430"/>
            <a:ext cx="3096344" cy="4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0" b="34755"/>
          <a:stretch/>
        </p:blipFill>
        <p:spPr bwMode="auto">
          <a:xfrm>
            <a:off x="4405529" y="4690566"/>
            <a:ext cx="2857500" cy="55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79" y="3356992"/>
            <a:ext cx="2530401" cy="9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678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6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4342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11/O/N/13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550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As well as PCs, mobile phones (cellphones) can be used to </a:t>
            </a:r>
            <a:r>
              <a:rPr lang="en-US" sz="1600" b="1" u="sng" dirty="0"/>
              <a:t>access the Internet</a:t>
            </a:r>
            <a:r>
              <a:rPr lang="en-US" sz="1600" b="1" u="sng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Give </a:t>
            </a:r>
            <a:r>
              <a:rPr lang="en-US" sz="1600" b="1" u="sng" dirty="0"/>
              <a:t>two advantages </a:t>
            </a:r>
            <a:r>
              <a:rPr lang="en-US" sz="1600" b="1" dirty="0"/>
              <a:t>of using a </a:t>
            </a:r>
            <a:r>
              <a:rPr lang="en-US" sz="1600" b="1" u="sng" dirty="0"/>
              <a:t>PC rather than a mobile phone </a:t>
            </a:r>
            <a:r>
              <a:rPr lang="en-US" sz="1600" b="1" dirty="0"/>
              <a:t>for this purpose</a:t>
            </a:r>
            <a:r>
              <a:rPr lang="en-US" sz="1600" b="1" dirty="0" smtClean="0"/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Less likely to lose it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May have stronger signal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Display is larger/keyboard is larger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Content is not as limited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Can be faster to access internet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No problem with batteries running out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Has a mouse so is easier to </a:t>
            </a:r>
            <a:r>
              <a:rPr lang="en-US" sz="1600" b="1" dirty="0" smtClean="0">
                <a:solidFill>
                  <a:srgbClr val="FF0000"/>
                </a:solidFill>
              </a:rPr>
              <a:t>navigate/use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Give </a:t>
            </a:r>
            <a:r>
              <a:rPr lang="en-US" sz="1600" b="1" u="sng" dirty="0"/>
              <a:t>two disadvantages </a:t>
            </a:r>
            <a:r>
              <a:rPr lang="en-US" sz="1600" b="1" dirty="0"/>
              <a:t>of using a </a:t>
            </a:r>
            <a:r>
              <a:rPr lang="en-US" sz="1600" b="1" u="sng" dirty="0"/>
              <a:t>PC rather than a mobile phone </a:t>
            </a:r>
            <a:r>
              <a:rPr lang="en-US" sz="1600" b="1" dirty="0"/>
              <a:t>for this purpose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Don’t always have access to PC/there may be a power </a:t>
            </a:r>
            <a:r>
              <a:rPr lang="en-US" sz="1600" b="1" dirty="0" smtClean="0">
                <a:solidFill>
                  <a:srgbClr val="FF0000"/>
                </a:solidFill>
              </a:rPr>
              <a:t>cut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Difficult </a:t>
            </a:r>
            <a:r>
              <a:rPr lang="en-US" sz="1600" b="1" dirty="0">
                <a:solidFill>
                  <a:srgbClr val="FF0000"/>
                </a:solidFill>
              </a:rPr>
              <a:t>to carry/not very portable/mobile phone is portable/Cannot access internet except in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rgbClr val="FF0000"/>
                </a:solidFill>
              </a:rPr>
              <a:t>the </a:t>
            </a:r>
            <a:r>
              <a:rPr lang="en-US" sz="1600" b="1" dirty="0" smtClean="0">
                <a:solidFill>
                  <a:srgbClr val="FF0000"/>
                </a:solidFill>
              </a:rPr>
              <a:t>house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You </a:t>
            </a:r>
            <a:r>
              <a:rPr lang="en-US" sz="1600" b="1" dirty="0">
                <a:solidFill>
                  <a:srgbClr val="FF0000"/>
                </a:solidFill>
              </a:rPr>
              <a:t>have to buy extra hardware/router</a:t>
            </a:r>
            <a:br>
              <a:rPr lang="en-US" sz="1600" b="1" dirty="0">
                <a:solidFill>
                  <a:srgbClr val="FF0000"/>
                </a:solidFill>
              </a:rPr>
            </a:b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/>
            </a:r>
            <a:br>
              <a:rPr lang="en-US" sz="1600" b="1" dirty="0">
                <a:solidFill>
                  <a:srgbClr val="FF0000"/>
                </a:solidFill>
              </a:rPr>
            </a:b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343153" cy="134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5133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11/O/N/14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7200924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what is meant by a LAN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LAN is a Local Area </a:t>
            </a:r>
            <a:r>
              <a:rPr lang="en-US" sz="1600" b="1" dirty="0" smtClean="0">
                <a:solidFill>
                  <a:srgbClr val="FF0000"/>
                </a:solidFill>
              </a:rPr>
              <a:t>Network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LAN </a:t>
            </a:r>
            <a:r>
              <a:rPr lang="en-US" sz="1600" b="1" dirty="0">
                <a:solidFill>
                  <a:srgbClr val="FF0000"/>
                </a:solidFill>
              </a:rPr>
              <a:t>covers a small area/one </a:t>
            </a:r>
            <a:r>
              <a:rPr lang="en-US" sz="1600" b="1" dirty="0" smtClean="0">
                <a:solidFill>
                  <a:srgbClr val="FF0000"/>
                </a:solidFill>
              </a:rPr>
              <a:t>building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A </a:t>
            </a:r>
            <a:r>
              <a:rPr lang="en-US" sz="1600" b="1" dirty="0">
                <a:solidFill>
                  <a:srgbClr val="FF0000"/>
                </a:solidFill>
              </a:rPr>
              <a:t>school network is a LAN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what is meant by a </a:t>
            </a:r>
            <a:r>
              <a:rPr lang="en-US" sz="1600" b="1" dirty="0" smtClean="0"/>
              <a:t>WAN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WAN is a wide area network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WAN </a:t>
            </a:r>
            <a:r>
              <a:rPr lang="en-US" sz="1600" b="1" dirty="0">
                <a:solidFill>
                  <a:srgbClr val="FF0000"/>
                </a:solidFill>
              </a:rPr>
              <a:t>covers a large geographical area/worldwide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Internet is a WAN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A </a:t>
            </a:r>
            <a:r>
              <a:rPr lang="en-US" sz="1600" b="1" dirty="0">
                <a:solidFill>
                  <a:srgbClr val="FF0000"/>
                </a:solidFill>
              </a:rPr>
              <a:t>WAN consists of connected LANs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Name an item of hardware that would be used to connect a LAN to a WAN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FF0000"/>
                </a:solidFill>
              </a:rPr>
              <a:t>Router/modem/cable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70" y="1417265"/>
            <a:ext cx="1813715" cy="1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80" y="3212976"/>
            <a:ext cx="1741894" cy="155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70" y="5152924"/>
            <a:ext cx="166250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28848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11/O/N/13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/>
              <a:t>Describe encryption </a:t>
            </a:r>
            <a:r>
              <a:rPr lang="en-US" sz="1600" b="1" dirty="0"/>
              <a:t>and discuss the </a:t>
            </a:r>
            <a:r>
              <a:rPr lang="en-US" sz="1600" b="1" u="sng" dirty="0"/>
              <a:t>benefits and drawbacks </a:t>
            </a:r>
            <a:r>
              <a:rPr lang="en-US" sz="1600" b="1" dirty="0"/>
              <a:t>of using it to make </a:t>
            </a:r>
            <a:r>
              <a:rPr lang="en-US" sz="1600" b="1" dirty="0" smtClean="0"/>
              <a:t>data secure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Causes data to be </a:t>
            </a:r>
            <a:r>
              <a:rPr lang="en-US" sz="1600" b="1" dirty="0" smtClean="0">
                <a:solidFill>
                  <a:srgbClr val="FF0000"/>
                </a:solidFill>
              </a:rPr>
              <a:t>scrambled/encoded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Requires </a:t>
            </a:r>
            <a:r>
              <a:rPr lang="en-US" sz="1600" b="1" dirty="0">
                <a:solidFill>
                  <a:srgbClr val="FF0000"/>
                </a:solidFill>
              </a:rPr>
              <a:t>an encryption key/software to </a:t>
            </a:r>
            <a:r>
              <a:rPr lang="en-US" sz="1600" b="1" dirty="0" smtClean="0">
                <a:solidFill>
                  <a:srgbClr val="FF0000"/>
                </a:solidFill>
              </a:rPr>
              <a:t>encrypt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Requires </a:t>
            </a:r>
            <a:r>
              <a:rPr lang="en-US" sz="1600" b="1" dirty="0">
                <a:solidFill>
                  <a:srgbClr val="FF0000"/>
                </a:solidFill>
              </a:rPr>
              <a:t>a decryption key/encryption software to </a:t>
            </a:r>
            <a:r>
              <a:rPr lang="en-US" sz="1600" b="1" dirty="0" smtClean="0">
                <a:solidFill>
                  <a:srgbClr val="FF0000"/>
                </a:solidFill>
              </a:rPr>
              <a:t>decrypt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Results </a:t>
            </a:r>
            <a:r>
              <a:rPr lang="en-US" sz="1600" b="1" dirty="0">
                <a:solidFill>
                  <a:srgbClr val="FF0000"/>
                </a:solidFill>
              </a:rPr>
              <a:t>in data which is not understandable/readable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Benefits</a:t>
            </a:r>
            <a:r>
              <a:rPr lang="en-US" sz="1600" b="1" dirty="0"/>
              <a:t>:</a:t>
            </a:r>
            <a:br>
              <a:rPr lang="en-US" sz="1600" b="1" dirty="0"/>
            </a:b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Protects </a:t>
            </a:r>
            <a:r>
              <a:rPr lang="en-US" sz="1600" b="1" dirty="0">
                <a:solidFill>
                  <a:srgbClr val="FF0000"/>
                </a:solidFill>
              </a:rPr>
              <a:t>sensitive data</a:t>
            </a:r>
            <a:r>
              <a:rPr lang="en-US" sz="1600" b="1" dirty="0" smtClean="0">
                <a:solidFill>
                  <a:srgbClr val="FF0000"/>
                </a:solidFill>
              </a:rPr>
              <a:t>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…</a:t>
            </a:r>
            <a:r>
              <a:rPr lang="en-US" sz="1600" b="1" dirty="0">
                <a:solidFill>
                  <a:srgbClr val="FF0000"/>
                </a:solidFill>
              </a:rPr>
              <a:t>from being understood if it falls in to the wrong </a:t>
            </a:r>
            <a:r>
              <a:rPr lang="en-US" sz="1600" b="1" dirty="0" smtClean="0">
                <a:solidFill>
                  <a:srgbClr val="FF0000"/>
                </a:solidFill>
              </a:rPr>
              <a:t>hands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Only </a:t>
            </a:r>
            <a:r>
              <a:rPr lang="en-US" sz="1600" b="1" dirty="0">
                <a:solidFill>
                  <a:srgbClr val="FF0000"/>
                </a:solidFill>
              </a:rPr>
              <a:t>user/computer with key can understand data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Drawbacks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Data </a:t>
            </a:r>
            <a:r>
              <a:rPr lang="en-US" sz="1600" b="1" dirty="0">
                <a:solidFill>
                  <a:srgbClr val="FF0000"/>
                </a:solidFill>
              </a:rPr>
              <a:t>can still be deleted from </a:t>
            </a:r>
            <a:r>
              <a:rPr lang="en-US" sz="1600" b="1" dirty="0" smtClean="0">
                <a:solidFill>
                  <a:srgbClr val="FF0000"/>
                </a:solidFill>
              </a:rPr>
              <a:t>system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Criminals </a:t>
            </a:r>
            <a:r>
              <a:rPr lang="en-US" sz="1600" b="1" dirty="0">
                <a:solidFill>
                  <a:srgbClr val="FF0000"/>
                </a:solidFill>
              </a:rPr>
              <a:t>can use encryption to keep incriminating material secure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 bwMode="auto">
          <a:xfrm>
            <a:off x="5954199" y="1916832"/>
            <a:ext cx="269752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70" y="3861048"/>
            <a:ext cx="2695456" cy="10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1253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11/O/N/10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517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large company has two separate sites both of which have a LAN. The manager of </a:t>
            </a:r>
            <a:r>
              <a:rPr lang="en-US" sz="1600" b="1" dirty="0" smtClean="0"/>
              <a:t>the company </a:t>
            </a:r>
            <a:r>
              <a:rPr lang="en-US" sz="1600" b="1" dirty="0"/>
              <a:t>wants to connect the LANs to form a WAN.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Name </a:t>
            </a:r>
            <a:r>
              <a:rPr lang="en-US" sz="1600" b="1" dirty="0"/>
              <a:t>three network devices which could be found in </a:t>
            </a:r>
            <a:r>
              <a:rPr lang="en-US" sz="1600" b="1" u="sng" dirty="0"/>
              <a:t>a LAN that is not connected to </a:t>
            </a:r>
            <a:r>
              <a:rPr lang="en-US" sz="1600" b="1" u="sng" dirty="0" smtClean="0"/>
              <a:t>a WAN</a:t>
            </a:r>
            <a:endParaRPr lang="en-US" sz="1600" b="1" u="sng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Hub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Switch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Bridge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The </a:t>
            </a:r>
            <a:r>
              <a:rPr lang="en-US" sz="1600" b="1" dirty="0"/>
              <a:t>manager wants to buy a router to connect the LANs. Describe the function of </a:t>
            </a:r>
            <a:r>
              <a:rPr lang="en-US" sz="1600" b="1" dirty="0" smtClean="0"/>
              <a:t>a router</a:t>
            </a:r>
            <a:r>
              <a:rPr lang="en-US" sz="1600" b="1" dirty="0"/>
              <a:t>.</a:t>
            </a:r>
            <a:br>
              <a:rPr lang="en-US" sz="1600" b="1" dirty="0"/>
            </a:br>
            <a:endParaRPr lang="en-US" sz="10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It </a:t>
            </a:r>
            <a:r>
              <a:rPr lang="en-US" sz="1600" b="1" dirty="0">
                <a:solidFill>
                  <a:srgbClr val="FF0000"/>
                </a:solidFill>
              </a:rPr>
              <a:t>stores information about which computer is connected to which network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It </a:t>
            </a:r>
            <a:r>
              <a:rPr lang="en-US" sz="1600" b="1" dirty="0">
                <a:solidFill>
                  <a:srgbClr val="FF0000"/>
                </a:solidFill>
              </a:rPr>
              <a:t>receives data packets from an individual 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It </a:t>
            </a:r>
            <a:r>
              <a:rPr lang="en-US" sz="1600" b="1" dirty="0">
                <a:solidFill>
                  <a:srgbClr val="FF0000"/>
                </a:solidFill>
              </a:rPr>
              <a:t>passes the data packets to the appropriate switch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To </a:t>
            </a:r>
            <a:r>
              <a:rPr lang="en-US" sz="1600" b="1" dirty="0">
                <a:solidFill>
                  <a:srgbClr val="FF0000"/>
                </a:solidFill>
              </a:rPr>
              <a:t>reduce data collisions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It </a:t>
            </a:r>
            <a:r>
              <a:rPr lang="en-US" sz="1600" b="1" dirty="0">
                <a:solidFill>
                  <a:srgbClr val="FF0000"/>
                </a:solidFill>
              </a:rPr>
              <a:t>can connect the LANs to the </a:t>
            </a:r>
            <a:r>
              <a:rPr lang="en-US" sz="1600" b="1" dirty="0" smtClean="0">
                <a:solidFill>
                  <a:srgbClr val="FF0000"/>
                </a:solidFill>
              </a:rPr>
              <a:t>internet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84523"/>
            <a:ext cx="1336219" cy="13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84523"/>
            <a:ext cx="2284484" cy="127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5208" r="5902" b="11708"/>
          <a:stretch/>
        </p:blipFill>
        <p:spPr bwMode="auto">
          <a:xfrm>
            <a:off x="5724128" y="2445565"/>
            <a:ext cx="2660957" cy="12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87" y="4797152"/>
            <a:ext cx="2220838" cy="124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9963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11/O/N/10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550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The </a:t>
            </a:r>
            <a:r>
              <a:rPr lang="en-US" sz="1600" b="1" dirty="0"/>
              <a:t>company’s workers are concerned that their data may not be secure.</a:t>
            </a:r>
            <a:br>
              <a:rPr lang="en-US" sz="1600" b="1" dirty="0"/>
            </a:b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Name </a:t>
            </a:r>
            <a:r>
              <a:rPr lang="en-US" sz="1600" b="1" u="sng" dirty="0"/>
              <a:t>three authentication techniques </a:t>
            </a:r>
            <a:r>
              <a:rPr lang="en-US" sz="1600" b="1" dirty="0"/>
              <a:t>and for </a:t>
            </a:r>
            <a:r>
              <a:rPr lang="en-US" sz="1600" b="1" u="sng" dirty="0"/>
              <a:t>each one explain how it will help </a:t>
            </a:r>
            <a:r>
              <a:rPr lang="en-US" sz="1600" b="1" u="sng" dirty="0" smtClean="0"/>
              <a:t>to prevent </a:t>
            </a:r>
            <a:r>
              <a:rPr lang="en-US" sz="1600" b="1" u="sng" dirty="0"/>
              <a:t>illegal access to the data</a:t>
            </a:r>
            <a:r>
              <a:rPr lang="en-US" sz="1600" b="1" dirty="0"/>
              <a:t>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User name and password </a:t>
            </a: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It </a:t>
            </a:r>
            <a:r>
              <a:rPr lang="en-US" sz="1600" b="1" dirty="0">
                <a:solidFill>
                  <a:srgbClr val="FF0000"/>
                </a:solidFill>
              </a:rPr>
              <a:t>is very difficult for hackers to guess passwords/if you don’t know password cannot gain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Access </a:t>
            </a:r>
            <a:r>
              <a:rPr lang="en-US" sz="1600" b="1" dirty="0">
                <a:solidFill>
                  <a:srgbClr val="FF0000"/>
                </a:solidFill>
              </a:rPr>
              <a:t>to system/data/need to know both username and password to gain </a:t>
            </a:r>
            <a:r>
              <a:rPr lang="en-US" sz="1600" b="1" dirty="0" smtClean="0">
                <a:solidFill>
                  <a:srgbClr val="FF0000"/>
                </a:solidFill>
              </a:rPr>
              <a:t>access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Biometric </a:t>
            </a:r>
            <a:r>
              <a:rPr lang="en-US" sz="1600" b="1" dirty="0"/>
              <a:t>data – </a:t>
            </a: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Retina </a:t>
            </a:r>
            <a:r>
              <a:rPr lang="en-US" sz="1600" b="1" dirty="0">
                <a:solidFill>
                  <a:srgbClr val="FF0000"/>
                </a:solidFill>
              </a:rPr>
              <a:t>scan, fingerprints/handprints, voice recognition etc.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Each </a:t>
            </a:r>
            <a:r>
              <a:rPr lang="en-US" sz="1600" b="1" dirty="0">
                <a:solidFill>
                  <a:srgbClr val="FF0000"/>
                </a:solidFill>
              </a:rPr>
              <a:t>of these is unique/very difficult to </a:t>
            </a:r>
            <a:r>
              <a:rPr lang="en-US" sz="1600" b="1" dirty="0" smtClean="0">
                <a:solidFill>
                  <a:srgbClr val="FF0000"/>
                </a:solidFill>
              </a:rPr>
              <a:t>replicate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 </a:t>
            </a:r>
            <a:r>
              <a:rPr lang="en-US" sz="1600" b="1" dirty="0"/>
              <a:t>Magnetic stripe </a:t>
            </a:r>
            <a:r>
              <a:rPr lang="en-US" sz="1600" b="1" dirty="0" smtClean="0"/>
              <a:t>card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F</a:t>
            </a:r>
            <a:r>
              <a:rPr lang="en-US" sz="1600" b="1" dirty="0" smtClean="0">
                <a:solidFill>
                  <a:srgbClr val="FF0000"/>
                </a:solidFill>
              </a:rPr>
              <a:t>or </a:t>
            </a:r>
            <a:r>
              <a:rPr lang="en-US" sz="1600" b="1" dirty="0">
                <a:solidFill>
                  <a:srgbClr val="FF0000"/>
                </a:solidFill>
              </a:rPr>
              <a:t>entry into company premises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Difficult </a:t>
            </a:r>
            <a:r>
              <a:rPr lang="en-US" sz="1600" b="1" dirty="0">
                <a:solidFill>
                  <a:srgbClr val="FF0000"/>
                </a:solidFill>
              </a:rPr>
              <a:t>to replicate security information on </a:t>
            </a:r>
            <a:r>
              <a:rPr lang="en-US" sz="1600" b="1" dirty="0" smtClean="0">
                <a:solidFill>
                  <a:srgbClr val="FF0000"/>
                </a:solidFill>
              </a:rPr>
              <a:t>stripe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 </a:t>
            </a:r>
            <a:r>
              <a:rPr lang="en-US" sz="1600" b="1" dirty="0"/>
              <a:t>PIN </a:t>
            </a: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For </a:t>
            </a:r>
            <a:r>
              <a:rPr lang="en-US" sz="1600" b="1" dirty="0">
                <a:solidFill>
                  <a:srgbClr val="FF0000"/>
                </a:solidFill>
              </a:rPr>
              <a:t>entry to company premises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It </a:t>
            </a:r>
            <a:r>
              <a:rPr lang="en-US" sz="1600" b="1" dirty="0">
                <a:solidFill>
                  <a:srgbClr val="FF0000"/>
                </a:solidFill>
              </a:rPr>
              <a:t>is very difficult for hacker to guess </a:t>
            </a:r>
            <a:r>
              <a:rPr lang="en-US" sz="1600" b="1" dirty="0" smtClean="0">
                <a:solidFill>
                  <a:srgbClr val="FF0000"/>
                </a:solidFill>
              </a:rPr>
              <a:t>PIN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52" y="4835795"/>
            <a:ext cx="2290411" cy="15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52" y="3501007"/>
            <a:ext cx="2265456" cy="124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9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90160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11/O/N/10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small office consists of three rooms each of which has a PC with devices connected to </a:t>
            </a:r>
            <a:r>
              <a:rPr lang="en-US" sz="1600" b="1" dirty="0" smtClean="0"/>
              <a:t>it using </a:t>
            </a:r>
            <a:r>
              <a:rPr lang="en-US" sz="1600" b="1" dirty="0"/>
              <a:t>cables. The office manager thinks the cables are a safety hazard and wants </a:t>
            </a:r>
            <a:r>
              <a:rPr lang="en-US" sz="1600" b="1" dirty="0" smtClean="0"/>
              <a:t>to remove </a:t>
            </a:r>
            <a:r>
              <a:rPr lang="en-US" sz="1600" b="1" dirty="0"/>
              <a:t>them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Name </a:t>
            </a:r>
            <a:r>
              <a:rPr lang="en-US" sz="1600" b="1" dirty="0"/>
              <a:t>three devices which could be connected to a </a:t>
            </a:r>
            <a:r>
              <a:rPr lang="en-US" sz="1600" b="1" u="sng" dirty="0"/>
              <a:t>PC using Bluetooth</a:t>
            </a:r>
            <a:r>
              <a:rPr lang="en-US" sz="1600" b="1" dirty="0" smtClean="0"/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Mouse, Keyboard. Printer, Mobile phone, PDA, Headphones, Webcam, Camera,  Microphone, Laptop, Scanner, Graphics tablet, </a:t>
            </a:r>
            <a:r>
              <a:rPr lang="en-US" sz="1600" b="1" dirty="0" smtClean="0">
                <a:solidFill>
                  <a:srgbClr val="FF0000"/>
                </a:solidFill>
              </a:rPr>
              <a:t>Modem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The manager wants to connect the PCs to form a </a:t>
            </a:r>
            <a:r>
              <a:rPr lang="en-US" sz="1600" b="1" dirty="0" err="1"/>
              <a:t>WLAN</a:t>
            </a:r>
            <a:r>
              <a:rPr lang="en-US" sz="1600" b="1" dirty="0"/>
              <a:t>. Give </a:t>
            </a:r>
            <a:r>
              <a:rPr lang="en-US" sz="1600" b="1" u="sng" dirty="0"/>
              <a:t>two disadvantages </a:t>
            </a:r>
            <a:r>
              <a:rPr lang="en-US" sz="1600" b="1" dirty="0" smtClean="0"/>
              <a:t>of this </a:t>
            </a:r>
            <a:r>
              <a:rPr lang="en-US" sz="1600" b="1" dirty="0"/>
              <a:t>compared to using cabling</a:t>
            </a:r>
            <a:br>
              <a:rPr lang="en-US" sz="1600" b="1" dirty="0"/>
            </a:br>
            <a:endParaRPr lang="en-US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Increased </a:t>
            </a:r>
            <a:r>
              <a:rPr lang="en-US" sz="1600" b="1" dirty="0">
                <a:solidFill>
                  <a:srgbClr val="FF0000"/>
                </a:solidFill>
              </a:rPr>
              <a:t>risk of </a:t>
            </a:r>
            <a:r>
              <a:rPr lang="en-US" sz="1600" b="1" dirty="0" smtClean="0">
                <a:solidFill>
                  <a:srgbClr val="FF0000"/>
                </a:solidFill>
              </a:rPr>
              <a:t>hacking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Limited </a:t>
            </a:r>
            <a:r>
              <a:rPr lang="en-US" sz="1600" b="1" dirty="0">
                <a:solidFill>
                  <a:srgbClr val="FF0000"/>
                </a:solidFill>
              </a:rPr>
              <a:t>range of </a:t>
            </a:r>
            <a:r>
              <a:rPr lang="en-US" sz="1600" b="1" dirty="0" smtClean="0">
                <a:solidFill>
                  <a:srgbClr val="FF0000"/>
                </a:solidFill>
              </a:rPr>
              <a:t>connection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Likelihood </a:t>
            </a:r>
            <a:r>
              <a:rPr lang="en-US" sz="1600" b="1" dirty="0">
                <a:solidFill>
                  <a:srgbClr val="FF0000"/>
                </a:solidFill>
              </a:rPr>
              <a:t>of </a:t>
            </a:r>
            <a:r>
              <a:rPr lang="en-US" sz="1600" b="1" dirty="0" smtClean="0">
                <a:solidFill>
                  <a:srgbClr val="FF0000"/>
                </a:solidFill>
              </a:rPr>
              <a:t>interference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Reduced </a:t>
            </a:r>
            <a:r>
              <a:rPr lang="en-US" sz="1600" b="1" dirty="0">
                <a:solidFill>
                  <a:srgbClr val="FF0000"/>
                </a:solidFill>
              </a:rPr>
              <a:t>speed of connection (compared to cabled networks)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212976"/>
            <a:ext cx="1800200" cy="94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38" y="3191181"/>
            <a:ext cx="1063289" cy="96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79902"/>
            <a:ext cx="226444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79902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5991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11/O/N/10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5400724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The company’s workers are concerned that their </a:t>
            </a:r>
            <a:r>
              <a:rPr lang="en-US" sz="1600" b="1" u="sng" dirty="0"/>
              <a:t>data may not be secure</a:t>
            </a:r>
            <a:r>
              <a:rPr lang="en-US" sz="1600" b="1" dirty="0"/>
              <a:t>. Name </a:t>
            </a:r>
            <a:r>
              <a:rPr lang="en-US" sz="1600" b="1" dirty="0" smtClean="0"/>
              <a:t>and </a:t>
            </a:r>
            <a:r>
              <a:rPr lang="en-US" sz="1600" b="1" u="sng" dirty="0" smtClean="0">
                <a:solidFill>
                  <a:srgbClr val="FF0000"/>
                </a:solidFill>
              </a:rPr>
              <a:t>describe </a:t>
            </a:r>
            <a:r>
              <a:rPr lang="en-US" sz="1600" b="1" u="sng" dirty="0">
                <a:solidFill>
                  <a:srgbClr val="FF0000"/>
                </a:solidFill>
              </a:rPr>
              <a:t>three methods, other than authentication technique</a:t>
            </a: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en-US" sz="1600" b="1" dirty="0"/>
              <a:t>, which would help </a:t>
            </a:r>
            <a:r>
              <a:rPr lang="en-US" sz="1600" b="1" dirty="0" smtClean="0"/>
              <a:t>to keep </a:t>
            </a:r>
            <a:r>
              <a:rPr lang="en-US" sz="1600" b="1" dirty="0"/>
              <a:t>the data more secure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Encryption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Data </a:t>
            </a:r>
            <a:r>
              <a:rPr lang="en-US" sz="1600" b="1" dirty="0">
                <a:solidFill>
                  <a:srgbClr val="FF0000"/>
                </a:solidFill>
              </a:rPr>
              <a:t>becomes indecipherable to </a:t>
            </a:r>
            <a:r>
              <a:rPr lang="en-US" sz="1600" b="1" dirty="0" err="1">
                <a:solidFill>
                  <a:srgbClr val="FF0000"/>
                </a:solidFill>
              </a:rPr>
              <a:t>unauthorised</a:t>
            </a:r>
            <a:r>
              <a:rPr lang="en-US" sz="1600" b="1" dirty="0">
                <a:solidFill>
                  <a:srgbClr val="FF0000"/>
                </a:solidFill>
              </a:rPr>
              <a:t> users 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Firewall </a:t>
            </a: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Prevents </a:t>
            </a:r>
            <a:r>
              <a:rPr lang="en-US" sz="1600" b="1" dirty="0" err="1">
                <a:solidFill>
                  <a:srgbClr val="FF0000"/>
                </a:solidFill>
              </a:rPr>
              <a:t>unauthorised</a:t>
            </a:r>
            <a:r>
              <a:rPr lang="en-US" sz="1600" b="1" dirty="0">
                <a:solidFill>
                  <a:srgbClr val="FF0000"/>
                </a:solidFill>
              </a:rPr>
              <a:t> computers having access to the </a:t>
            </a:r>
            <a:r>
              <a:rPr lang="en-US" sz="1600" b="1" dirty="0" smtClean="0">
                <a:solidFill>
                  <a:srgbClr val="FF0000"/>
                </a:solidFill>
              </a:rPr>
              <a:t>network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Anti </a:t>
            </a:r>
            <a:r>
              <a:rPr lang="en-US" sz="1600" b="1" dirty="0"/>
              <a:t>spyware </a:t>
            </a: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Removes </a:t>
            </a:r>
            <a:r>
              <a:rPr lang="en-US" sz="1600" b="1" dirty="0">
                <a:solidFill>
                  <a:srgbClr val="FF0000"/>
                </a:solidFill>
              </a:rPr>
              <a:t>spyware from </a:t>
            </a:r>
            <a:r>
              <a:rPr lang="en-US" sz="1600" b="1" dirty="0" smtClean="0">
                <a:solidFill>
                  <a:srgbClr val="FF0000"/>
                </a:solidFill>
              </a:rPr>
              <a:t>computers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Keylogging detection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Enables </a:t>
            </a:r>
            <a:r>
              <a:rPr lang="en-US" sz="1600" b="1" dirty="0">
                <a:solidFill>
                  <a:srgbClr val="FF0000"/>
                </a:solidFill>
              </a:rPr>
              <a:t>user to delete software which hacker has planted 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Antivirus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Removes </a:t>
            </a:r>
            <a:r>
              <a:rPr lang="en-US" sz="1600" b="1" dirty="0">
                <a:solidFill>
                  <a:srgbClr val="FF0000"/>
                </a:solidFill>
              </a:rPr>
              <a:t>viruses from storage media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6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09242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0417/13/O/N/10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5201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small office has four standalone computers. The office manager wants to connect </a:t>
            </a:r>
            <a:r>
              <a:rPr lang="en-US" sz="1600" b="1" dirty="0" smtClean="0"/>
              <a:t>the computers </a:t>
            </a:r>
            <a:r>
              <a:rPr lang="en-US" sz="1600" b="1" dirty="0"/>
              <a:t>together to form a LAN.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(</a:t>
            </a:r>
            <a:r>
              <a:rPr lang="en-US" sz="1600" b="1" dirty="0"/>
              <a:t>a) Name a network device which would have to be present in each computer before </a:t>
            </a:r>
            <a:r>
              <a:rPr lang="en-US" sz="1600" b="1" dirty="0" smtClean="0"/>
              <a:t>they could </a:t>
            </a:r>
            <a:r>
              <a:rPr lang="en-US" sz="1600" b="1" dirty="0"/>
              <a:t>be </a:t>
            </a:r>
            <a:r>
              <a:rPr lang="en-US" sz="1600" b="1" dirty="0" smtClean="0"/>
              <a:t>networked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Network Card</a:t>
            </a: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Give two reasons why a </a:t>
            </a:r>
            <a:r>
              <a:rPr lang="en-US" sz="1600" b="1" u="sng" dirty="0" err="1"/>
              <a:t>WLAN</a:t>
            </a:r>
            <a:r>
              <a:rPr lang="en-US" sz="1600" b="1" u="sng" dirty="0"/>
              <a:t> would be preferable to a cabled LAN</a:t>
            </a:r>
            <a:r>
              <a:rPr lang="en-US" sz="1600" b="1" dirty="0"/>
              <a:t>.</a:t>
            </a:r>
            <a:br>
              <a:rPr lang="en-US" sz="1600" b="1" dirty="0"/>
            </a:br>
            <a:endParaRPr lang="en-US" sz="10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Reduced </a:t>
            </a:r>
            <a:r>
              <a:rPr lang="en-US" sz="1600" b="1" dirty="0">
                <a:solidFill>
                  <a:srgbClr val="FF0000"/>
                </a:solidFill>
              </a:rPr>
              <a:t>cost of cabling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Safer </a:t>
            </a:r>
            <a:r>
              <a:rPr lang="en-US" sz="1600" b="1" dirty="0">
                <a:solidFill>
                  <a:srgbClr val="FF0000"/>
                </a:solidFill>
              </a:rPr>
              <a:t>– won’t trip over wires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Easier </a:t>
            </a:r>
            <a:r>
              <a:rPr lang="en-US" sz="1600" b="1" dirty="0">
                <a:solidFill>
                  <a:srgbClr val="FF0000"/>
                </a:solidFill>
              </a:rPr>
              <a:t>to connect other devices to the network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Some </a:t>
            </a:r>
            <a:r>
              <a:rPr lang="en-US" sz="1600" b="1" dirty="0">
                <a:solidFill>
                  <a:srgbClr val="FF0000"/>
                </a:solidFill>
              </a:rPr>
              <a:t>situations make it impossible to use wired networks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Makes </a:t>
            </a:r>
            <a:r>
              <a:rPr lang="en-US" sz="1600" b="1" dirty="0">
                <a:solidFill>
                  <a:srgbClr val="FF0000"/>
                </a:solidFill>
              </a:rPr>
              <a:t>the computer portable as long as it’s within range of the wireless access point/use 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Give </a:t>
            </a:r>
            <a:r>
              <a:rPr lang="en-US" sz="1600" b="1" u="sng" dirty="0"/>
              <a:t>two reasons </a:t>
            </a:r>
            <a:r>
              <a:rPr lang="en-US" sz="1600" b="1" dirty="0"/>
              <a:t>why the manager </a:t>
            </a:r>
            <a:r>
              <a:rPr lang="en-US" sz="1600" b="1" u="sng" dirty="0"/>
              <a:t>should not use Bluetooth technology </a:t>
            </a:r>
            <a:r>
              <a:rPr lang="en-US" sz="1600" b="1" dirty="0"/>
              <a:t>to create the</a:t>
            </a:r>
            <a:br>
              <a:rPr lang="en-US" sz="1600" b="1" dirty="0"/>
            </a:br>
            <a:r>
              <a:rPr lang="en-US" sz="1600" b="1" dirty="0"/>
              <a:t>network.</a:t>
            </a:r>
            <a:br>
              <a:rPr lang="en-US" sz="1600" b="1" dirty="0"/>
            </a:br>
            <a:endParaRPr lang="en-US" sz="10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Very slow data transfer </a:t>
            </a:r>
            <a:r>
              <a:rPr lang="en-US" sz="1600" b="1" dirty="0" smtClean="0">
                <a:solidFill>
                  <a:srgbClr val="FF0000"/>
                </a:solidFill>
              </a:rPr>
              <a:t>speeds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Short </a:t>
            </a:r>
            <a:r>
              <a:rPr lang="en-US" sz="1600" b="1" dirty="0">
                <a:solidFill>
                  <a:srgbClr val="FF0000"/>
                </a:solidFill>
              </a:rPr>
              <a:t>distance of coverage/limited signal </a:t>
            </a:r>
            <a:r>
              <a:rPr lang="en-US" sz="1600" b="1" dirty="0" smtClean="0">
                <a:solidFill>
                  <a:srgbClr val="FF0000"/>
                </a:solidFill>
              </a:rPr>
              <a:t>strength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Greater </a:t>
            </a:r>
            <a:r>
              <a:rPr lang="en-US" sz="1600" b="1" dirty="0">
                <a:solidFill>
                  <a:srgbClr val="FF0000"/>
                </a:solidFill>
              </a:rPr>
              <a:t>risk of interception of data/less </a:t>
            </a:r>
            <a:r>
              <a:rPr lang="en-US" sz="1600" b="1" dirty="0" smtClean="0">
                <a:solidFill>
                  <a:srgbClr val="FF0000"/>
                </a:solidFill>
              </a:rPr>
              <a:t>secure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Supports </a:t>
            </a:r>
            <a:r>
              <a:rPr lang="en-US" sz="1600" b="1" dirty="0">
                <a:solidFill>
                  <a:srgbClr val="FF0000"/>
                </a:solidFill>
              </a:rPr>
              <a:t>a limited number of devices in a </a:t>
            </a:r>
            <a:r>
              <a:rPr lang="en-US" sz="1600" b="1" dirty="0" smtClean="0">
                <a:solidFill>
                  <a:srgbClr val="FF0000"/>
                </a:solidFill>
              </a:rPr>
              <a:t>network</a:t>
            </a:r>
            <a:endParaRPr lang="en-US" sz="16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44"/>
          <a:stretch/>
        </p:blipFill>
        <p:spPr bwMode="auto">
          <a:xfrm>
            <a:off x="5292080" y="5229200"/>
            <a:ext cx="3495675" cy="9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41713"/>
            <a:ext cx="1810294" cy="135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18294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0417/13/O/N/10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1196974"/>
            <a:ext cx="8784976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The company’s workers are concerned that their payroll data may not be secure as </a:t>
            </a:r>
            <a:r>
              <a:rPr lang="en-US" sz="1600" b="1" dirty="0" smtClean="0"/>
              <a:t>a result </a:t>
            </a:r>
            <a:r>
              <a:rPr lang="en-US" sz="1600" b="1" dirty="0"/>
              <a:t>of the computers being networked. Explain why the workers are concerned</a:t>
            </a:r>
            <a:r>
              <a:rPr lang="en-US" sz="1600" b="1" dirty="0" smtClean="0"/>
              <a:t>.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They </a:t>
            </a:r>
            <a:r>
              <a:rPr lang="en-US" sz="1600" b="1" dirty="0">
                <a:solidFill>
                  <a:srgbClr val="FF0000"/>
                </a:solidFill>
              </a:rPr>
              <a:t>are worried that </a:t>
            </a:r>
            <a:r>
              <a:rPr lang="en-US" sz="1600" b="1" dirty="0" err="1">
                <a:solidFill>
                  <a:srgbClr val="FF0000"/>
                </a:solidFill>
              </a:rPr>
              <a:t>unauthorised</a:t>
            </a:r>
            <a:r>
              <a:rPr lang="en-US" sz="1600" b="1" dirty="0">
                <a:solidFill>
                  <a:srgbClr val="FF0000"/>
                </a:solidFill>
              </a:rPr>
              <a:t> users may get into the network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Introduction </a:t>
            </a:r>
            <a:r>
              <a:rPr lang="en-US" sz="1600" b="1" dirty="0">
                <a:solidFill>
                  <a:srgbClr val="FF0000"/>
                </a:solidFill>
              </a:rPr>
              <a:t>of </a:t>
            </a:r>
            <a:r>
              <a:rPr lang="en-US" sz="1600" b="1" dirty="0" smtClean="0">
                <a:solidFill>
                  <a:srgbClr val="FF0000"/>
                </a:solidFill>
              </a:rPr>
              <a:t>viruses/malware … </a:t>
            </a:r>
            <a:r>
              <a:rPr lang="en-US" sz="1600" b="1" dirty="0">
                <a:solidFill>
                  <a:srgbClr val="FF0000"/>
                </a:solidFill>
              </a:rPr>
              <a:t>which could result in data being deleted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Spyware </a:t>
            </a:r>
            <a:r>
              <a:rPr lang="en-US" sz="1600" b="1" dirty="0">
                <a:solidFill>
                  <a:srgbClr val="FF0000"/>
                </a:solidFill>
              </a:rPr>
              <a:t>could be </a:t>
            </a:r>
            <a:r>
              <a:rPr lang="en-US" sz="1600" b="1" dirty="0" smtClean="0">
                <a:solidFill>
                  <a:srgbClr val="FF0000"/>
                </a:solidFill>
              </a:rPr>
              <a:t>used to logs </a:t>
            </a:r>
            <a:r>
              <a:rPr lang="en-US" sz="1600" b="1" dirty="0">
                <a:solidFill>
                  <a:srgbClr val="FF0000"/>
                </a:solidFill>
              </a:rPr>
              <a:t>key presses to get passwords to access the system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Personal </a:t>
            </a:r>
            <a:r>
              <a:rPr lang="en-US" sz="1600" b="1" dirty="0">
                <a:solidFill>
                  <a:srgbClr val="FF0000"/>
                </a:solidFill>
              </a:rPr>
              <a:t>data could be deleted by hackers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Accidental </a:t>
            </a:r>
            <a:r>
              <a:rPr lang="en-US" sz="1600" b="1" dirty="0">
                <a:solidFill>
                  <a:srgbClr val="FF0000"/>
                </a:solidFill>
              </a:rPr>
              <a:t>deletion/corruption of </a:t>
            </a:r>
            <a:r>
              <a:rPr lang="en-US" sz="1600" b="1" dirty="0" smtClean="0">
                <a:solidFill>
                  <a:srgbClr val="FF0000"/>
                </a:solidFill>
              </a:rPr>
              <a:t>data - loss </a:t>
            </a:r>
            <a:r>
              <a:rPr lang="en-US" sz="1600" b="1" dirty="0">
                <a:solidFill>
                  <a:srgbClr val="FF0000"/>
                </a:solidFill>
              </a:rPr>
              <a:t>of payroll data would mean workers would not be paid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Data could be amended by </a:t>
            </a:r>
            <a:r>
              <a:rPr lang="en-US" sz="1600" b="1" dirty="0" smtClean="0">
                <a:solidFill>
                  <a:srgbClr val="FF0000"/>
                </a:solidFill>
              </a:rPr>
              <a:t>hackers - changing </a:t>
            </a:r>
            <a:r>
              <a:rPr lang="en-US" sz="1600" b="1" dirty="0">
                <a:solidFill>
                  <a:srgbClr val="FF0000"/>
                </a:solidFill>
              </a:rPr>
              <a:t>payroll data might result in lower wages being paid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Data could be copied by hackers and passed on to other people/workers…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… worker could be embarrassed about other workers knowing their pay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Give </a:t>
            </a:r>
            <a:r>
              <a:rPr lang="en-US" sz="1600" b="1" dirty="0"/>
              <a:t>three actions that the office manager could take to </a:t>
            </a:r>
            <a:r>
              <a:rPr lang="en-US" sz="1600" b="1" u="sng" dirty="0"/>
              <a:t>ensure data security</a:t>
            </a:r>
            <a:r>
              <a:rPr lang="en-US" sz="1600" b="1" dirty="0" smtClean="0"/>
              <a:t>.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Use </a:t>
            </a:r>
            <a:r>
              <a:rPr lang="en-US" sz="1600" b="1" dirty="0">
                <a:solidFill>
                  <a:srgbClr val="FF0000"/>
                </a:solidFill>
              </a:rPr>
              <a:t>Biometrics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Have </a:t>
            </a:r>
            <a:r>
              <a:rPr lang="en-US" sz="1600" b="1" dirty="0">
                <a:solidFill>
                  <a:srgbClr val="FF0000"/>
                </a:solidFill>
              </a:rPr>
              <a:t>usernames and passwords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Encrypt </a:t>
            </a:r>
            <a:r>
              <a:rPr lang="en-US" sz="1600" b="1" dirty="0">
                <a:solidFill>
                  <a:srgbClr val="FF0000"/>
                </a:solidFill>
              </a:rPr>
              <a:t>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Install </a:t>
            </a:r>
            <a:r>
              <a:rPr lang="en-US" sz="1600" b="1" dirty="0">
                <a:solidFill>
                  <a:srgbClr val="FF0000"/>
                </a:solidFill>
              </a:rPr>
              <a:t>a virus checker/anti </a:t>
            </a:r>
            <a:r>
              <a:rPr lang="en-US" sz="1600" b="1" dirty="0" smtClean="0">
                <a:solidFill>
                  <a:srgbClr val="FF0000"/>
                </a:solidFill>
              </a:rPr>
              <a:t>virus/anti spyware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Introduce </a:t>
            </a:r>
            <a:r>
              <a:rPr lang="en-US" sz="1600" b="1" dirty="0">
                <a:solidFill>
                  <a:srgbClr val="FF0000"/>
                </a:solidFill>
              </a:rPr>
              <a:t>firewall(s)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Use </a:t>
            </a:r>
            <a:r>
              <a:rPr lang="en-US" sz="1600" b="1" dirty="0">
                <a:solidFill>
                  <a:srgbClr val="FF0000"/>
                </a:solidFill>
              </a:rPr>
              <a:t>an intranet/don’t connect network to </a:t>
            </a:r>
            <a:r>
              <a:rPr lang="en-US" sz="1600" b="1" dirty="0" smtClean="0">
                <a:solidFill>
                  <a:srgbClr val="FF0000"/>
                </a:solidFill>
              </a:rPr>
              <a:t>internet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4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2876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11/O/N/14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4752652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To prevent the customers’ bank details being read by hackers, the bank </a:t>
            </a:r>
            <a:r>
              <a:rPr lang="en-US" sz="1600" b="1" dirty="0" smtClean="0"/>
              <a:t>uses encryption</a:t>
            </a:r>
            <a:r>
              <a:rPr lang="en-US" sz="1600" b="1" dirty="0"/>
              <a:t>.</a:t>
            </a:r>
            <a:br>
              <a:rPr lang="en-US" sz="1600" b="1" dirty="0"/>
            </a:b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 smtClean="0"/>
              <a:t>Explain </a:t>
            </a:r>
            <a:r>
              <a:rPr lang="en-US" sz="1600" b="1" u="sng" dirty="0"/>
              <a:t>what is meant by encryption</a:t>
            </a:r>
            <a:r>
              <a:rPr lang="en-US" sz="1600" b="1" dirty="0"/>
              <a:t>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Causes </a:t>
            </a:r>
            <a:r>
              <a:rPr lang="en-US" sz="1600" b="1" dirty="0">
                <a:solidFill>
                  <a:srgbClr val="FF0000"/>
                </a:solidFill>
              </a:rPr>
              <a:t>data to be scrambled/encoded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Requires </a:t>
            </a:r>
            <a:r>
              <a:rPr lang="en-US" sz="1600" b="1" dirty="0">
                <a:solidFill>
                  <a:srgbClr val="FF0000"/>
                </a:solidFill>
              </a:rPr>
              <a:t>an encryption key/software to encrypt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Requires </a:t>
            </a:r>
            <a:r>
              <a:rPr lang="en-US" sz="1600" b="1" dirty="0">
                <a:solidFill>
                  <a:srgbClr val="FF0000"/>
                </a:solidFill>
              </a:rPr>
              <a:t>a decryption key/encryption/key/software to decrypt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Results </a:t>
            </a:r>
            <a:r>
              <a:rPr lang="en-US" sz="1600" b="1" dirty="0">
                <a:solidFill>
                  <a:srgbClr val="FF0000"/>
                </a:solidFill>
              </a:rPr>
              <a:t>in data which is not understandable/readable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Protects </a:t>
            </a:r>
            <a:r>
              <a:rPr lang="en-US" sz="1600" b="1" dirty="0">
                <a:solidFill>
                  <a:srgbClr val="FF0000"/>
                </a:solidFill>
              </a:rPr>
              <a:t>sensitive </a:t>
            </a:r>
            <a:r>
              <a:rPr lang="en-US" sz="1600" b="1" dirty="0" smtClean="0">
                <a:solidFill>
                  <a:srgbClr val="FF0000"/>
                </a:solidFill>
              </a:rPr>
              <a:t>data… </a:t>
            </a:r>
            <a:r>
              <a:rPr lang="en-US" sz="1600" b="1" dirty="0">
                <a:solidFill>
                  <a:srgbClr val="FF0000"/>
                </a:solidFill>
              </a:rPr>
              <a:t>from being understood if it falls in to the wrong hands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6"/>
          <a:stretch/>
        </p:blipFill>
        <p:spPr bwMode="auto">
          <a:xfrm>
            <a:off x="5220072" y="3573016"/>
            <a:ext cx="3522756" cy="229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7681"/>
            <a:ext cx="3522756" cy="21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0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56864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12/O/N/14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6912892" cy="54014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 number of schools have Local Area Networks (LANs) in their buildings. The LANs are used </a:t>
            </a:r>
            <a:r>
              <a:rPr lang="en-US" sz="1600" b="1" dirty="0" smtClean="0"/>
              <a:t>to share </a:t>
            </a:r>
            <a:r>
              <a:rPr lang="en-US" sz="1600" b="1" dirty="0"/>
              <a:t>software and for students to save their work.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two ways that students can </a:t>
            </a:r>
            <a:r>
              <a:rPr lang="en-US" sz="1600" b="1" u="sng" dirty="0"/>
              <a:t>prevent the work they save from being edited by others</a:t>
            </a:r>
            <a:r>
              <a:rPr lang="en-US" sz="1600" b="1" dirty="0" smtClean="0"/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6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Make their file/work read only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Password </a:t>
            </a:r>
            <a:r>
              <a:rPr lang="en-US" sz="1600" b="1" dirty="0">
                <a:solidFill>
                  <a:srgbClr val="FF0000"/>
                </a:solidFill>
              </a:rPr>
              <a:t>encrypt their file/work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Grant </a:t>
            </a:r>
            <a:r>
              <a:rPr lang="en-US" sz="1600" b="1" dirty="0">
                <a:solidFill>
                  <a:srgbClr val="FF0000"/>
                </a:solidFill>
              </a:rPr>
              <a:t>people access to their file/work without permission to edit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Make </a:t>
            </a:r>
            <a:r>
              <a:rPr lang="en-US" sz="1600" b="1" dirty="0">
                <a:solidFill>
                  <a:srgbClr val="FF0000"/>
                </a:solidFill>
              </a:rPr>
              <a:t>their file/work </a:t>
            </a:r>
            <a:r>
              <a:rPr lang="en-US" sz="1600" b="1" dirty="0" smtClean="0">
                <a:solidFill>
                  <a:srgbClr val="FF0000"/>
                </a:solidFill>
              </a:rPr>
              <a:t>hidden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The schools want to connect their LANs to the </a:t>
            </a:r>
            <a:r>
              <a:rPr lang="en-US" sz="1600" b="1" dirty="0" smtClean="0"/>
              <a:t>Internet. Name </a:t>
            </a:r>
            <a:r>
              <a:rPr lang="en-US" sz="1600" b="1" dirty="0"/>
              <a:t>the device they will need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Modem/router</a:t>
            </a:r>
            <a:endParaRPr lang="en-GB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As </a:t>
            </a:r>
            <a:r>
              <a:rPr lang="en-US" sz="1600" b="1" dirty="0"/>
              <a:t>a result of all the schools having access to the Internet, students will be able to </a:t>
            </a:r>
            <a:r>
              <a:rPr lang="en-US" sz="1600" b="1" dirty="0" smtClean="0"/>
              <a:t>communicate with </a:t>
            </a:r>
            <a:r>
              <a:rPr lang="en-US" sz="1600" b="1" dirty="0"/>
              <a:t>students at other schools in a number of </a:t>
            </a:r>
            <a:r>
              <a:rPr lang="en-US" sz="1600" b="1" dirty="0" smtClean="0"/>
              <a:t>ways. </a:t>
            </a:r>
            <a:r>
              <a:rPr lang="en-US" sz="1600" b="1" u="sng" dirty="0" smtClean="0"/>
              <a:t>Give </a:t>
            </a:r>
            <a:r>
              <a:rPr lang="en-US" sz="1600" b="1" u="sng" dirty="0"/>
              <a:t>two examples </a:t>
            </a:r>
            <a:r>
              <a:rPr lang="en-US" sz="1600" b="1" dirty="0"/>
              <a:t>of these </a:t>
            </a:r>
            <a:r>
              <a:rPr lang="en-US" sz="1600" b="1" dirty="0" smtClean="0"/>
              <a:t>ways: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Email, Instant messaging, VOIP, Video conferencing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96974"/>
            <a:ext cx="1334641" cy="107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590796"/>
            <a:ext cx="13477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94" y="3645025"/>
            <a:ext cx="133801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8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43995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12/O/N/14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6768876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The head teachers </a:t>
            </a:r>
            <a:r>
              <a:rPr lang="en-US" sz="1600" b="1" dirty="0"/>
              <a:t>of the schools will want to send confidential data to each other.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Give </a:t>
            </a:r>
            <a:r>
              <a:rPr lang="en-US" sz="1600" b="1" u="sng" dirty="0"/>
              <a:t>one advantage </a:t>
            </a:r>
            <a:r>
              <a:rPr lang="en-US" sz="1600" b="1" dirty="0"/>
              <a:t>and </a:t>
            </a:r>
            <a:r>
              <a:rPr lang="en-US" sz="1600" b="1" u="sng" dirty="0"/>
              <a:t>one disadvantage </a:t>
            </a:r>
            <a:r>
              <a:rPr lang="en-US" sz="1600" b="1" dirty="0"/>
              <a:t>of </a:t>
            </a:r>
            <a:r>
              <a:rPr lang="en-US" sz="1600" b="1" dirty="0" smtClean="0"/>
              <a:t>encryption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Advantage: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err="1" smtClean="0">
                <a:solidFill>
                  <a:srgbClr val="FF0000"/>
                </a:solidFill>
              </a:rPr>
              <a:t>Unauthorised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users won’t be able to understand data/only person/computer with key </a:t>
            </a:r>
            <a:r>
              <a:rPr lang="en-US" sz="1600" b="1" dirty="0" smtClean="0">
                <a:solidFill>
                  <a:srgbClr val="FF0000"/>
                </a:solidFill>
              </a:rPr>
              <a:t>can understand 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Disadvantage: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data can still be deleted/if the person encrypting the data accidentally deletes </a:t>
            </a:r>
            <a:r>
              <a:rPr lang="en-US" sz="1600" b="1" dirty="0" smtClean="0">
                <a:solidFill>
                  <a:srgbClr val="FF0000"/>
                </a:solidFill>
              </a:rPr>
              <a:t>the encryption </a:t>
            </a:r>
            <a:r>
              <a:rPr lang="en-US" sz="1600" b="1" dirty="0">
                <a:solidFill>
                  <a:srgbClr val="FF0000"/>
                </a:solidFill>
              </a:rPr>
              <a:t>key the data will be </a:t>
            </a:r>
            <a:r>
              <a:rPr lang="en-US" sz="1600" b="1" dirty="0" smtClean="0">
                <a:solidFill>
                  <a:srgbClr val="FF0000"/>
                </a:solidFill>
              </a:rPr>
              <a:t>unreadable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If hackers get into the system, they may plant spyware. Describe what is meant by spyware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Software that gathers data from computers without the user </a:t>
            </a:r>
            <a:r>
              <a:rPr lang="en-US" sz="1600" b="1" dirty="0" err="1">
                <a:solidFill>
                  <a:srgbClr val="FF0000"/>
                </a:solidFill>
              </a:rPr>
              <a:t>realising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It </a:t>
            </a:r>
            <a:r>
              <a:rPr lang="en-US" sz="1600" b="1" dirty="0">
                <a:solidFill>
                  <a:srgbClr val="FF0000"/>
                </a:solidFill>
              </a:rPr>
              <a:t>monitors and records all key presses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It </a:t>
            </a:r>
            <a:r>
              <a:rPr lang="en-US" sz="1600" b="1" dirty="0">
                <a:solidFill>
                  <a:srgbClr val="FF0000"/>
                </a:solidFill>
              </a:rPr>
              <a:t>sends this information back to the hacker who sent it out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Used </a:t>
            </a:r>
            <a:r>
              <a:rPr lang="en-US" sz="1600" b="1" dirty="0">
                <a:solidFill>
                  <a:srgbClr val="FF0000"/>
                </a:solidFill>
              </a:rPr>
              <a:t>to gain personal details of users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2" y="3356992"/>
            <a:ext cx="182655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43" y="1312813"/>
            <a:ext cx="1828155" cy="182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141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11/O/J/14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4752652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Most school computer networks have a router and switches.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(</a:t>
            </a:r>
            <a:r>
              <a:rPr lang="en-US" sz="1600" b="1" dirty="0"/>
              <a:t>a) Explain what is meant by a </a:t>
            </a:r>
            <a:r>
              <a:rPr lang="en-US" sz="1600" b="1" dirty="0" smtClean="0"/>
              <a:t>switch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Switched </a:t>
            </a:r>
            <a:r>
              <a:rPr lang="en-US" sz="1600" b="1" dirty="0" smtClean="0">
                <a:solidFill>
                  <a:srgbClr val="FF0000"/>
                </a:solidFill>
              </a:rPr>
              <a:t>hub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Has </a:t>
            </a:r>
            <a:r>
              <a:rPr lang="en-US" sz="1600" b="1" dirty="0">
                <a:solidFill>
                  <a:srgbClr val="FF0000"/>
                </a:solidFill>
              </a:rPr>
              <a:t>many computers connected to </a:t>
            </a:r>
            <a:r>
              <a:rPr lang="en-US" sz="1600" b="1" dirty="0" smtClean="0">
                <a:solidFill>
                  <a:srgbClr val="FF0000"/>
                </a:solidFill>
              </a:rPr>
              <a:t>it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Can </a:t>
            </a:r>
            <a:r>
              <a:rPr lang="en-US" sz="1600" b="1" dirty="0">
                <a:solidFill>
                  <a:srgbClr val="FF0000"/>
                </a:solidFill>
              </a:rPr>
              <a:t>learn/store addresses of each computer in that part of the </a:t>
            </a:r>
            <a:r>
              <a:rPr lang="en-US" sz="1600" b="1" dirty="0" smtClean="0">
                <a:solidFill>
                  <a:srgbClr val="FF0000"/>
                </a:solidFill>
              </a:rPr>
              <a:t>network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Can </a:t>
            </a:r>
            <a:r>
              <a:rPr lang="en-US" sz="1600" b="1" dirty="0">
                <a:solidFill>
                  <a:srgbClr val="FF0000"/>
                </a:solidFill>
              </a:rPr>
              <a:t>direct data to specific computers/devices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(b) Describe the purpose of a router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Connects </a:t>
            </a:r>
            <a:r>
              <a:rPr lang="en-US" sz="1600" b="1" dirty="0">
                <a:solidFill>
                  <a:srgbClr val="FF0000"/>
                </a:solidFill>
              </a:rPr>
              <a:t>network/computers to the internet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Uses </a:t>
            </a:r>
            <a:r>
              <a:rPr lang="en-US" sz="1600" b="1" dirty="0">
                <a:solidFill>
                  <a:srgbClr val="FF0000"/>
                </a:solidFill>
              </a:rPr>
              <a:t>IP addresses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Transfers </a:t>
            </a:r>
            <a:r>
              <a:rPr lang="en-US" sz="1600" b="1" dirty="0">
                <a:solidFill>
                  <a:srgbClr val="FF0000"/>
                </a:solidFill>
              </a:rPr>
              <a:t>data between networks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Connects </a:t>
            </a:r>
            <a:r>
              <a:rPr lang="en-US" sz="1600" b="1" dirty="0">
                <a:solidFill>
                  <a:srgbClr val="FF0000"/>
                </a:solidFill>
              </a:rPr>
              <a:t>LANs/networks together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211835" cy="123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905073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11/O/J/14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8785100" cy="53860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Banks </a:t>
            </a:r>
            <a:r>
              <a:rPr lang="en-US" sz="1600" b="1" dirty="0"/>
              <a:t>keep their customer account records on their file </a:t>
            </a:r>
            <a:r>
              <a:rPr lang="en-US" sz="1600" b="1" dirty="0" smtClean="0"/>
              <a:t>servers.</a:t>
            </a:r>
            <a:r>
              <a:rPr lang="en-US" sz="1600" b="1" dirty="0"/>
              <a:t> </a:t>
            </a:r>
            <a:r>
              <a:rPr lang="en-US" sz="1600" b="1" dirty="0" smtClean="0"/>
              <a:t>Describe </a:t>
            </a:r>
            <a:r>
              <a:rPr lang="en-US" sz="1600" b="1" dirty="0"/>
              <a:t>three ways in which hackers could misuse this data.</a:t>
            </a:r>
            <a:r>
              <a:rPr lang="en-US" sz="1600" dirty="0"/>
              <a:t/>
            </a:r>
            <a:br>
              <a:rPr lang="en-US" sz="1600" dirty="0"/>
            </a:br>
            <a:endParaRPr lang="en-US" sz="8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Hackers may read the data and pass it on/find out embarrassing details and pass it </a:t>
            </a:r>
            <a:r>
              <a:rPr lang="en-US" sz="1600" b="1" dirty="0" smtClean="0">
                <a:solidFill>
                  <a:srgbClr val="FF0000"/>
                </a:solidFill>
              </a:rPr>
              <a:t>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Hackers </a:t>
            </a:r>
            <a:r>
              <a:rPr lang="en-US" sz="1600" b="1" dirty="0">
                <a:solidFill>
                  <a:srgbClr val="FF0000"/>
                </a:solidFill>
              </a:rPr>
              <a:t>may delete the data/remove </a:t>
            </a:r>
            <a:r>
              <a:rPr lang="en-US" sz="1600" b="1" dirty="0" smtClean="0">
                <a:solidFill>
                  <a:srgbClr val="FF0000"/>
                </a:solidFill>
              </a:rPr>
              <a:t>accounts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Hackers </a:t>
            </a:r>
            <a:r>
              <a:rPr lang="en-US" sz="1600" b="1" dirty="0">
                <a:solidFill>
                  <a:srgbClr val="FF0000"/>
                </a:solidFill>
              </a:rPr>
              <a:t>may amend the data/change how much money they have in their </a:t>
            </a:r>
            <a:r>
              <a:rPr lang="en-US" sz="1600" b="1" dirty="0" smtClean="0">
                <a:solidFill>
                  <a:srgbClr val="FF0000"/>
                </a:solidFill>
              </a:rPr>
              <a:t>account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Hackers </a:t>
            </a:r>
            <a:r>
              <a:rPr lang="en-US" sz="1600" b="1" dirty="0">
                <a:solidFill>
                  <a:srgbClr val="FF0000"/>
                </a:solidFill>
              </a:rPr>
              <a:t>may create new accounts to defraud the </a:t>
            </a:r>
            <a:r>
              <a:rPr lang="en-US" sz="1600" b="1" dirty="0" smtClean="0">
                <a:solidFill>
                  <a:srgbClr val="FF0000"/>
                </a:solidFill>
              </a:rPr>
              <a:t>bank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Transfer </a:t>
            </a:r>
            <a:r>
              <a:rPr lang="en-US" sz="1600" b="1" dirty="0">
                <a:solidFill>
                  <a:srgbClr val="FF0000"/>
                </a:solidFill>
              </a:rPr>
              <a:t>money from customer’s accounts to hacker’s own account</a:t>
            </a:r>
            <a:r>
              <a:rPr lang="en-US" sz="1600" dirty="0"/>
              <a:t/>
            </a:r>
            <a:br>
              <a:rPr lang="en-US" sz="1600" dirty="0"/>
            </a:br>
            <a:endParaRPr lang="en-US" sz="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dirty="0"/>
              <a:t>the </a:t>
            </a:r>
            <a:r>
              <a:rPr lang="en-US" sz="1600" b="1" u="sng" dirty="0"/>
              <a:t>purpose of three different authentication techniques</a:t>
            </a:r>
            <a:r>
              <a:rPr lang="en-US" sz="1600" b="1" dirty="0"/>
              <a:t>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Usernames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identify the customer to the system/Passwords – customers can’t access </a:t>
            </a:r>
            <a:r>
              <a:rPr lang="en-US" sz="1600" b="1" dirty="0" smtClean="0">
                <a:solidFill>
                  <a:srgbClr val="FF0000"/>
                </a:solidFill>
              </a:rPr>
              <a:t>the system </a:t>
            </a:r>
            <a:r>
              <a:rPr lang="en-US" sz="1600" b="1" dirty="0">
                <a:solidFill>
                  <a:srgbClr val="FF0000"/>
                </a:solidFill>
              </a:rPr>
              <a:t>if they don’t know the password/</a:t>
            </a:r>
            <a:r>
              <a:rPr lang="en-US" sz="1600" b="1" dirty="0" err="1">
                <a:solidFill>
                  <a:srgbClr val="FF0000"/>
                </a:solidFill>
              </a:rPr>
              <a:t>unauthorised</a:t>
            </a:r>
            <a:r>
              <a:rPr lang="en-US" sz="1600" b="1" dirty="0">
                <a:solidFill>
                  <a:srgbClr val="FF0000"/>
                </a:solidFill>
              </a:rPr>
              <a:t> users will not know </a:t>
            </a:r>
            <a:r>
              <a:rPr lang="en-US" sz="1600" b="1" dirty="0" smtClean="0">
                <a:solidFill>
                  <a:srgbClr val="FF0000"/>
                </a:solidFill>
              </a:rPr>
              <a:t>the password/memorable 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Biometric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methods are used because they are unique to each customer so only </a:t>
            </a:r>
            <a:r>
              <a:rPr lang="en-US" sz="1600" b="1" dirty="0" smtClean="0">
                <a:solidFill>
                  <a:srgbClr val="FF0000"/>
                </a:solidFill>
              </a:rPr>
              <a:t>customer with </a:t>
            </a:r>
            <a:r>
              <a:rPr lang="en-US" sz="1600" b="1" dirty="0">
                <a:solidFill>
                  <a:srgbClr val="FF0000"/>
                </a:solidFill>
              </a:rPr>
              <a:t>specific biometric features can access that </a:t>
            </a:r>
            <a:r>
              <a:rPr lang="en-US" sz="1600" b="1" dirty="0" smtClean="0">
                <a:solidFill>
                  <a:srgbClr val="FF0000"/>
                </a:solidFill>
              </a:rPr>
              <a:t>account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TAN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– only customers with the phone that the TAN has been sent to and know the </a:t>
            </a:r>
            <a:r>
              <a:rPr lang="en-US" sz="1600" b="1" dirty="0" smtClean="0">
                <a:solidFill>
                  <a:srgbClr val="FF0000"/>
                </a:solidFill>
              </a:rPr>
              <a:t>password can </a:t>
            </a:r>
            <a:r>
              <a:rPr lang="en-US" sz="1600" b="1" dirty="0">
                <a:solidFill>
                  <a:srgbClr val="FF0000"/>
                </a:solidFill>
              </a:rPr>
              <a:t>access the </a:t>
            </a:r>
            <a:r>
              <a:rPr lang="en-US" sz="1600" b="1" dirty="0" smtClean="0">
                <a:solidFill>
                  <a:srgbClr val="FF0000"/>
                </a:solidFill>
              </a:rPr>
              <a:t>account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Two </a:t>
            </a:r>
            <a:r>
              <a:rPr lang="en-US" sz="1600" b="1" dirty="0"/>
              <a:t>factor authentication </a:t>
            </a:r>
            <a:r>
              <a:rPr lang="en-US" sz="1600" b="1" dirty="0">
                <a:solidFill>
                  <a:srgbClr val="FF0000"/>
                </a:solidFill>
              </a:rPr>
              <a:t>– only people with device, card and PIN can access the </a:t>
            </a:r>
            <a:r>
              <a:rPr lang="en-US" sz="1600" b="1" dirty="0" smtClean="0">
                <a:solidFill>
                  <a:srgbClr val="FF0000"/>
                </a:solidFill>
              </a:rPr>
              <a:t>account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00" b="1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Magnetic </a:t>
            </a:r>
            <a:r>
              <a:rPr lang="en-US" sz="1600" b="1" dirty="0"/>
              <a:t>stripe/smart card/Dongle/card with chip </a:t>
            </a:r>
            <a:r>
              <a:rPr lang="en-US" sz="1600" b="1" dirty="0">
                <a:solidFill>
                  <a:srgbClr val="FF0000"/>
                </a:solidFill>
              </a:rPr>
              <a:t>– prevents people </a:t>
            </a:r>
            <a:r>
              <a:rPr lang="en-US" sz="1600" b="1" dirty="0" smtClean="0">
                <a:solidFill>
                  <a:srgbClr val="FF0000"/>
                </a:solidFill>
              </a:rPr>
              <a:t>without cards/readers/dongle </a:t>
            </a:r>
            <a:r>
              <a:rPr lang="en-US" sz="1600" b="1" dirty="0">
                <a:solidFill>
                  <a:srgbClr val="FF0000"/>
                </a:solidFill>
              </a:rPr>
              <a:t>accessing system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798" y="2276872"/>
            <a:ext cx="108912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73361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11/O/J/14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6552852" cy="550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A </a:t>
            </a:r>
            <a:r>
              <a:rPr lang="en-US" sz="1600" b="1" dirty="0"/>
              <a:t>school wants to buy some new computers. Some of the computers they buy will be </a:t>
            </a:r>
            <a:r>
              <a:rPr lang="en-US" sz="1600" b="1" dirty="0" smtClean="0"/>
              <a:t>networked and </a:t>
            </a:r>
            <a:r>
              <a:rPr lang="en-US" sz="1600" b="1" dirty="0"/>
              <a:t>others will be standalone computers which will not be networked.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 </a:t>
            </a: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u="sng" dirty="0"/>
              <a:t>two advantages</a:t>
            </a:r>
            <a:r>
              <a:rPr lang="en-US" sz="1600" b="1" dirty="0"/>
              <a:t> of using networked computers</a:t>
            </a:r>
            <a:r>
              <a:rPr lang="en-US" sz="1600" b="1" dirty="0" smtClean="0"/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600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Fewer printers are needed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Fewer </a:t>
            </a:r>
            <a:r>
              <a:rPr lang="en-US" sz="1600" b="1" dirty="0">
                <a:solidFill>
                  <a:srgbClr val="FF0000"/>
                </a:solidFill>
              </a:rPr>
              <a:t>scanners are needed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Can </a:t>
            </a:r>
            <a:r>
              <a:rPr lang="en-US" sz="1600" b="1" dirty="0">
                <a:solidFill>
                  <a:srgbClr val="FF0000"/>
                </a:solidFill>
              </a:rPr>
              <a:t>access work from any computer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Data </a:t>
            </a:r>
            <a:r>
              <a:rPr lang="en-US" sz="1600" b="1" dirty="0">
                <a:solidFill>
                  <a:srgbClr val="FF0000"/>
                </a:solidFill>
              </a:rPr>
              <a:t>can be shared between computers/data can be accessed by one computer </a:t>
            </a:r>
            <a:r>
              <a:rPr lang="en-US" sz="1600" b="1" dirty="0" smtClean="0">
                <a:solidFill>
                  <a:srgbClr val="FF0000"/>
                </a:solidFill>
              </a:rPr>
              <a:t>from another </a:t>
            </a:r>
            <a:r>
              <a:rPr lang="en-US" sz="1600" b="1" dirty="0">
                <a:solidFill>
                  <a:srgbClr val="FF0000"/>
                </a:solidFill>
              </a:rPr>
              <a:t>more easily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Software </a:t>
            </a:r>
            <a:r>
              <a:rPr lang="en-US" sz="1600" b="1" dirty="0">
                <a:solidFill>
                  <a:srgbClr val="FF0000"/>
                </a:solidFill>
              </a:rPr>
              <a:t>can be shared/updated more easily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All </a:t>
            </a:r>
            <a:r>
              <a:rPr lang="en-US" sz="1600" b="1" dirty="0">
                <a:solidFill>
                  <a:srgbClr val="FF0000"/>
                </a:solidFill>
              </a:rPr>
              <a:t>computers can access the internet /through one connection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lphaLcParenBoth"/>
              <a:defRPr/>
            </a:pP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Describe </a:t>
            </a:r>
            <a:r>
              <a:rPr lang="en-US" sz="1600" b="1" u="sng" dirty="0"/>
              <a:t>three disadvantages </a:t>
            </a:r>
            <a:r>
              <a:rPr lang="en-US" sz="1600" b="1" dirty="0"/>
              <a:t>of using networked computers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Greater risk of </a:t>
            </a:r>
            <a:r>
              <a:rPr lang="en-US" sz="1600" b="1" dirty="0" smtClean="0">
                <a:solidFill>
                  <a:srgbClr val="FF0000"/>
                </a:solidFill>
              </a:rPr>
              <a:t>hackers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Greater </a:t>
            </a:r>
            <a:r>
              <a:rPr lang="en-US" sz="1600" b="1" dirty="0">
                <a:solidFill>
                  <a:srgbClr val="FF0000"/>
                </a:solidFill>
              </a:rPr>
              <a:t>risk of </a:t>
            </a:r>
            <a:r>
              <a:rPr lang="en-US" sz="1600" b="1" dirty="0" smtClean="0">
                <a:solidFill>
                  <a:srgbClr val="FF0000"/>
                </a:solidFill>
              </a:rPr>
              <a:t>viruses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significant cost of extra </a:t>
            </a:r>
            <a:r>
              <a:rPr lang="en-US" sz="1600" b="1" dirty="0" smtClean="0">
                <a:solidFill>
                  <a:srgbClr val="FF0000"/>
                </a:solidFill>
              </a:rPr>
              <a:t>equipment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When </a:t>
            </a:r>
            <a:r>
              <a:rPr lang="en-US" sz="1600" b="1" dirty="0">
                <a:solidFill>
                  <a:srgbClr val="FF0000"/>
                </a:solidFill>
              </a:rPr>
              <a:t>the network is down, cannot use network computers/can still use </a:t>
            </a:r>
            <a:r>
              <a:rPr lang="en-US" sz="1600" b="1" dirty="0" smtClean="0">
                <a:solidFill>
                  <a:srgbClr val="FF0000"/>
                </a:solidFill>
              </a:rPr>
              <a:t>standalones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Print </a:t>
            </a:r>
            <a:r>
              <a:rPr lang="en-US" sz="1600" b="1" dirty="0">
                <a:solidFill>
                  <a:srgbClr val="FF0000"/>
                </a:solidFill>
              </a:rPr>
              <a:t>queues can be </a:t>
            </a:r>
            <a:r>
              <a:rPr lang="en-US" sz="1600" b="1" dirty="0" smtClean="0">
                <a:solidFill>
                  <a:srgbClr val="FF0000"/>
                </a:solidFill>
              </a:rPr>
              <a:t>long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974"/>
            <a:ext cx="1922391" cy="14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2924945"/>
            <a:ext cx="197106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43" y="429309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42167"/>
              </p:ext>
            </p:extLst>
          </p:nvPr>
        </p:nvGraphicFramePr>
        <p:xfrm>
          <a:off x="34925" y="169863"/>
          <a:ext cx="8929688" cy="882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9688"/>
              </a:tblGrid>
              <a:tr h="39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Paper</a:t>
                      </a:r>
                      <a:r>
                        <a:rPr lang="en-US" sz="2000" baseline="0" dirty="0" smtClean="0">
                          <a:latin typeface="+mn-lt"/>
                        </a:rPr>
                        <a:t> 1 - Theory 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marL="91443" marR="91443" marT="45738" marB="45738"/>
                </a:tc>
              </a:tr>
              <a:tr h="48625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11/O/J/14</a:t>
                      </a:r>
                      <a:endParaRPr lang="en-GB" sz="2000" b="1" dirty="0"/>
                    </a:p>
                  </a:txBody>
                  <a:tcPr marL="91443" marR="91443" marT="45738" marB="4573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388" y="1196974"/>
            <a:ext cx="5976788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Eventually the school will use sets of networked </a:t>
            </a:r>
            <a:r>
              <a:rPr lang="en-US" sz="1600" b="1" dirty="0" err="1"/>
              <a:t>Wifi</a:t>
            </a:r>
            <a:r>
              <a:rPr lang="en-US" sz="1600" b="1" dirty="0"/>
              <a:t> laptops and cabled desktop </a:t>
            </a:r>
            <a:r>
              <a:rPr lang="en-US" sz="1600" b="1" dirty="0" smtClean="0"/>
              <a:t>computers which </a:t>
            </a:r>
            <a:r>
              <a:rPr lang="en-US" sz="1600" b="1" dirty="0"/>
              <a:t>will also be networked</a:t>
            </a:r>
            <a:r>
              <a:rPr lang="en-US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Discuss </a:t>
            </a:r>
            <a:r>
              <a:rPr lang="en-US" sz="1600" b="1" dirty="0"/>
              <a:t>the advantages and disadvantages of using these laptop computers </a:t>
            </a:r>
            <a:r>
              <a:rPr lang="en-US" sz="1600" b="1" u="sng" dirty="0"/>
              <a:t>compared </a:t>
            </a:r>
            <a:r>
              <a:rPr lang="en-US" sz="1600" b="1" u="sng" dirty="0" smtClean="0"/>
              <a:t>with using </a:t>
            </a:r>
            <a:r>
              <a:rPr lang="en-US" sz="1600" b="1" u="sng" dirty="0"/>
              <a:t>cabled desktop </a:t>
            </a:r>
            <a:r>
              <a:rPr lang="en-US" sz="1600" b="1" dirty="0"/>
              <a:t>computers.</a:t>
            </a:r>
            <a:br>
              <a:rPr lang="en-US" sz="1600" b="1" dirty="0"/>
            </a:br>
            <a:endParaRPr lang="en-US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Advantages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Laptops can be transported from room to room more easily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Safer – won’t trip over loose cables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Can use laptops outside the classroom if required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Can be used even if there’s a power cut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Disadvantages</a:t>
            </a:r>
            <a:endParaRPr lang="en-US" sz="16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Laptops may be more expensive than network PCs.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Display is smaller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Laptops will need recharging periodically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Have to be in range of a network point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One mark available for reasoned conclusion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FF0000"/>
                </a:solidFill>
              </a:rPr>
              <a:t> Must have at least one advantage and disadvantage to gain full marks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b="1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70459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29" y="4005064"/>
            <a:ext cx="2247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2048</Words>
  <Application>Microsoft Office PowerPoint</Application>
  <PresentationFormat>On-screen Show (4:3)</PresentationFormat>
  <Paragraphs>463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Yasar Ahmad</cp:lastModifiedBy>
  <cp:revision>256</cp:revision>
  <cp:lastPrinted>2015-05-03T06:34:28Z</cp:lastPrinted>
  <dcterms:created xsi:type="dcterms:W3CDTF">2012-07-13T15:47:49Z</dcterms:created>
  <dcterms:modified xsi:type="dcterms:W3CDTF">2015-05-03T09:59:20Z</dcterms:modified>
</cp:coreProperties>
</file>