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85" autoAdjust="0"/>
    <p:restoredTop sz="93606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EB8E75-B9B6-4DBF-A830-B11A779E2017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20207D-ACA3-4593-9A1A-0C5159054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96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B66E0F-0819-42AF-9113-8EA66BEDDF43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7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F2BB31-BD87-4D17-B33E-086AEAEC2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10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66E1-22D8-4B4C-895E-99B12BEF16E7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FC6-85D6-4C66-86C8-59A4C13BDB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7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BD19-87DD-477D-B16E-178A24F50968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61AD-3BBC-4CBD-8683-04CB683157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225A-B917-42E3-A270-504F3247FB05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207C-ABA9-48BA-AD9D-1D3BC76F5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4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B00C-E21F-494F-B89E-3AFF08DBF186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F76F-1A8D-4CA7-BDD4-CB55C8510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3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1A92-8759-46D8-B804-D70A66127910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3EF0-A19A-476D-A9DB-ED0E3212D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8E57-F09A-4131-A33E-C72D4F8E2A7A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E6DE-190F-440A-9258-163E671A58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0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4943-BF60-411F-930F-81CB8D4F6D47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5F53-C286-4919-8E7D-CAE89196CC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DB08-971E-4C9A-BCC0-41D1E7BC6E38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B12C1-512C-4EC8-9AA6-BB4F862D3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1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45B3-D44A-47B5-B369-F1AE51134AFB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2125-1522-4CF8-94B7-80BB5438BA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8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0C57C-D574-4B6E-BEED-BCA13D20A937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BF7D-225C-443A-BA09-E3E7989B45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0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0930-E5B2-41EE-93C8-FAA29D9EE4C1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F47C-7A6F-44E0-B6C8-5D0C99370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0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7C9BB2-BC14-489D-B8E0-AFE11CB9A80E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060BE9-7ABA-4459-B055-EB17FE388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318608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2014</a:t>
                      </a:r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007" y="1196974"/>
            <a:ext cx="6516217" cy="56630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A car company has decided to develop an expert system to help mechanics with their </a:t>
            </a:r>
            <a:r>
              <a:rPr lang="en-US" b="1" dirty="0" smtClean="0"/>
              <a:t>diagnoses of </a:t>
            </a:r>
            <a:r>
              <a:rPr lang="en-US" b="1" dirty="0"/>
              <a:t>car faults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(a) Describe steps required in the analysis and design of such a system</a:t>
            </a:r>
            <a:r>
              <a:rPr lang="en-US" b="1" dirty="0" smtClean="0"/>
              <a:t>.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Current system is </a:t>
            </a:r>
            <a:r>
              <a:rPr lang="en-US" sz="1600" dirty="0" smtClean="0">
                <a:solidFill>
                  <a:srgbClr val="FF0000"/>
                </a:solidFill>
              </a:rPr>
              <a:t>observed: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Mechanics/potential </a:t>
            </a:r>
            <a:r>
              <a:rPr lang="en-US" sz="1600" dirty="0">
                <a:solidFill>
                  <a:srgbClr val="FF0000"/>
                </a:solidFill>
              </a:rPr>
              <a:t>users </a:t>
            </a:r>
            <a:r>
              <a:rPr lang="en-US" sz="1600" dirty="0" smtClean="0">
                <a:solidFill>
                  <a:srgbClr val="FF0000"/>
                </a:solidFill>
              </a:rPr>
              <a:t>interviewed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Mechanics/potential </a:t>
            </a:r>
            <a:r>
              <a:rPr lang="en-US" sz="1600" dirty="0">
                <a:solidFill>
                  <a:srgbClr val="FF0000"/>
                </a:solidFill>
              </a:rPr>
              <a:t>users given </a:t>
            </a:r>
            <a:r>
              <a:rPr lang="en-US" sz="1600" dirty="0" smtClean="0">
                <a:solidFill>
                  <a:srgbClr val="FF0000"/>
                </a:solidFill>
              </a:rPr>
              <a:t>questionnaires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Gather </a:t>
            </a:r>
            <a:r>
              <a:rPr lang="en-US" sz="1600" dirty="0">
                <a:solidFill>
                  <a:srgbClr val="FF0000"/>
                </a:solidFill>
              </a:rPr>
              <a:t>information from manufacturers/about current system/from </a:t>
            </a:r>
            <a:r>
              <a:rPr lang="en-US" sz="1600" dirty="0" smtClean="0">
                <a:solidFill>
                  <a:srgbClr val="FF0000"/>
                </a:solidFill>
              </a:rPr>
              <a:t>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Existing </a:t>
            </a:r>
            <a:r>
              <a:rPr lang="en-US" sz="1600" dirty="0">
                <a:solidFill>
                  <a:srgbClr val="FF0000"/>
                </a:solidFill>
              </a:rPr>
              <a:t>documents </a:t>
            </a:r>
            <a:r>
              <a:rPr lang="en-US" sz="1600" dirty="0" smtClean="0">
                <a:solidFill>
                  <a:srgbClr val="FF0000"/>
                </a:solidFill>
              </a:rPr>
              <a:t>examined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Inputs</a:t>
            </a:r>
            <a:r>
              <a:rPr lang="en-US" sz="1600" dirty="0">
                <a:solidFill>
                  <a:srgbClr val="FF0000"/>
                </a:solidFill>
              </a:rPr>
              <a:t>, outputs and processing of the current system </a:t>
            </a:r>
            <a:r>
              <a:rPr lang="en-US" sz="1600" dirty="0" smtClean="0">
                <a:solidFill>
                  <a:srgbClr val="FF0000"/>
                </a:solidFill>
              </a:rPr>
              <a:t>determined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Problems </a:t>
            </a:r>
            <a:r>
              <a:rPr lang="en-US" sz="1600" dirty="0">
                <a:solidFill>
                  <a:srgbClr val="FF0000"/>
                </a:solidFill>
              </a:rPr>
              <a:t>with current system </a:t>
            </a:r>
            <a:r>
              <a:rPr lang="en-US" sz="1600" dirty="0" smtClean="0">
                <a:solidFill>
                  <a:srgbClr val="FF0000"/>
                </a:solidFill>
              </a:rPr>
              <a:t>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User </a:t>
            </a:r>
            <a:r>
              <a:rPr lang="en-US" sz="1600" dirty="0">
                <a:solidFill>
                  <a:srgbClr val="FF0000"/>
                </a:solidFill>
              </a:rPr>
              <a:t>and information requirements </a:t>
            </a:r>
            <a:r>
              <a:rPr lang="en-US" sz="1600" dirty="0" smtClean="0">
                <a:solidFill>
                  <a:srgbClr val="FF0000"/>
                </a:solidFill>
              </a:rPr>
              <a:t>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System </a:t>
            </a:r>
            <a:r>
              <a:rPr lang="en-US" sz="1600" dirty="0">
                <a:solidFill>
                  <a:srgbClr val="FF0000"/>
                </a:solidFill>
              </a:rPr>
              <a:t>specification </a:t>
            </a:r>
            <a:r>
              <a:rPr lang="en-US" sz="1600" dirty="0" smtClean="0">
                <a:solidFill>
                  <a:srgbClr val="FF0000"/>
                </a:solidFill>
              </a:rPr>
              <a:t>decided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Knowledge </a:t>
            </a:r>
            <a:r>
              <a:rPr lang="en-US" sz="1600" dirty="0">
                <a:solidFill>
                  <a:srgbClr val="FF0000"/>
                </a:solidFill>
              </a:rPr>
              <a:t>base </a:t>
            </a:r>
            <a:r>
              <a:rPr lang="en-US" sz="1600" dirty="0" smtClean="0">
                <a:solidFill>
                  <a:srgbClr val="FF0000"/>
                </a:solidFill>
              </a:rPr>
              <a:t>designed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Inference </a:t>
            </a:r>
            <a:r>
              <a:rPr lang="en-US" sz="1600" dirty="0">
                <a:solidFill>
                  <a:srgbClr val="FF0000"/>
                </a:solidFill>
              </a:rPr>
              <a:t>engine </a:t>
            </a:r>
            <a:r>
              <a:rPr lang="en-US" sz="1600" dirty="0" smtClean="0">
                <a:solidFill>
                  <a:srgbClr val="FF0000"/>
                </a:solidFill>
              </a:rPr>
              <a:t>designed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Rules </a:t>
            </a:r>
            <a:r>
              <a:rPr lang="en-US" sz="1600" dirty="0">
                <a:solidFill>
                  <a:srgbClr val="FF0000"/>
                </a:solidFill>
              </a:rPr>
              <a:t>base </a:t>
            </a:r>
            <a:r>
              <a:rPr lang="en-US" sz="1600" dirty="0" smtClean="0">
                <a:solidFill>
                  <a:srgbClr val="FF0000"/>
                </a:solidFill>
              </a:rPr>
              <a:t>designed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User </a:t>
            </a:r>
            <a:r>
              <a:rPr lang="en-US" sz="1600" dirty="0">
                <a:solidFill>
                  <a:srgbClr val="FF0000"/>
                </a:solidFill>
              </a:rPr>
              <a:t>interface </a:t>
            </a:r>
            <a:r>
              <a:rPr lang="en-US" sz="1600" dirty="0" smtClean="0">
                <a:solidFill>
                  <a:srgbClr val="FF0000"/>
                </a:solidFill>
              </a:rPr>
              <a:t>designed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Hardware </a:t>
            </a:r>
            <a:r>
              <a:rPr lang="en-US" sz="1600" dirty="0">
                <a:solidFill>
                  <a:srgbClr val="FF0000"/>
                </a:solidFill>
              </a:rPr>
              <a:t>chosen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53" y="2873825"/>
            <a:ext cx="2133414" cy="166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10" y="4782965"/>
            <a:ext cx="2146151" cy="143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10" y="1196975"/>
            <a:ext cx="2163841" cy="14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118143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2014</a:t>
                      </a:r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008" y="1196974"/>
            <a:ext cx="8532440" cy="51398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The systems analyst produces documentation for the system.</a:t>
            </a:r>
          </a:p>
          <a:p>
            <a:pPr marL="0" indent="0">
              <a:buNone/>
            </a:pPr>
            <a:r>
              <a:rPr lang="en-US" b="1" dirty="0"/>
              <a:t>Give four reasons why both user and technical documentation are needed.</a:t>
            </a:r>
          </a:p>
          <a:p>
            <a:pPr marL="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Technical documentation has to be produced for systems analysts/programmers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Technical documentation to know how to improve/update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Technical documentation to know how to repair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Technical documentation to know how to maintain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User documentation so that the user can understand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User documentation so that the user can learn/knows how to operate/use/access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User documentation so that the user can overcome problems/errors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3" y="436510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5"/>
            <a:ext cx="245776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00" y="4352727"/>
            <a:ext cx="2169400" cy="1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3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997783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2014</a:t>
                      </a:r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008" y="1196974"/>
            <a:ext cx="8892480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Here is part of a database of students born </a:t>
            </a:r>
            <a:r>
              <a:rPr lang="en-US" b="1" u="sng" dirty="0"/>
              <a:t>between 1st January 1999 and 31st December </a:t>
            </a:r>
            <a:r>
              <a:rPr lang="en-US" b="1" u="sng" dirty="0" smtClean="0"/>
              <a:t>1999</a:t>
            </a:r>
            <a:r>
              <a:rPr lang="en-US" b="1" dirty="0" smtClean="0"/>
              <a:t>. It </a:t>
            </a:r>
            <a:r>
              <a:rPr lang="en-US" b="1" dirty="0"/>
              <a:t>shows the </a:t>
            </a:r>
            <a:r>
              <a:rPr lang="en-US" b="1" u="sng" dirty="0"/>
              <a:t>number of </a:t>
            </a:r>
            <a:r>
              <a:rPr lang="en-US" b="1" u="sng" dirty="0" err="1"/>
              <a:t>IGCSEs</a:t>
            </a:r>
            <a:r>
              <a:rPr lang="en-US" b="1" u="sng" dirty="0"/>
              <a:t> each student is taking next </a:t>
            </a:r>
            <a:r>
              <a:rPr lang="en-US" b="1" u="sng" dirty="0" smtClean="0"/>
              <a:t>year</a:t>
            </a:r>
            <a:r>
              <a:rPr lang="en-US" b="1" dirty="0" smtClean="0"/>
              <a:t>. No </a:t>
            </a:r>
            <a:r>
              <a:rPr lang="en-US" b="1" dirty="0"/>
              <a:t>student is allowed to take </a:t>
            </a:r>
            <a:r>
              <a:rPr lang="en-US" b="1" u="sng" dirty="0"/>
              <a:t>more than 10 </a:t>
            </a:r>
            <a:r>
              <a:rPr lang="en-US" b="1" u="sng" dirty="0" err="1" smtClean="0"/>
              <a:t>IGCSEs</a:t>
            </a:r>
            <a:r>
              <a:rPr lang="en-US" b="1" dirty="0" smtClean="0"/>
              <a:t>. Each </a:t>
            </a:r>
            <a:r>
              <a:rPr lang="en-US" b="1" dirty="0"/>
              <a:t>student has a </a:t>
            </a:r>
            <a:r>
              <a:rPr lang="en-US" b="1" u="sng" dirty="0"/>
              <a:t>seven digit </a:t>
            </a:r>
            <a:r>
              <a:rPr lang="en-US" b="1" u="sng" dirty="0" err="1"/>
              <a:t>Student_number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Some of the data has been entered incorrectly.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b="1" dirty="0"/>
              <a:t>The school secretaries who typed in the original data, verified the data to make sure they</a:t>
            </a:r>
          </a:p>
          <a:p>
            <a:pPr marL="0" indent="0">
              <a:buNone/>
            </a:pPr>
            <a:r>
              <a:rPr lang="en-US" sz="1600" b="1" dirty="0"/>
              <a:t>typed it in correctly. Identify two methods of verification.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Visual verification/visually comparing data entered with original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Double data entry/entering data twice and the computer compares them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For each field, name a different validation check which would have prevented the errors in </a:t>
            </a:r>
            <a:r>
              <a:rPr lang="en-US" sz="1600" b="1" dirty="0" smtClean="0"/>
              <a:t>the following </a:t>
            </a:r>
            <a:r>
              <a:rPr lang="en-US" sz="1600" b="1" dirty="0"/>
              <a:t>fields.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Range </a:t>
            </a:r>
            <a:r>
              <a:rPr lang="en-US" sz="1600" dirty="0">
                <a:solidFill>
                  <a:srgbClr val="FF0000"/>
                </a:solidFill>
              </a:rPr>
              <a:t>(check)/lookup (check) 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Invalid</a:t>
            </a:r>
            <a:r>
              <a:rPr lang="en-US" sz="1600" dirty="0">
                <a:solidFill>
                  <a:srgbClr val="FF0000"/>
                </a:solidFill>
              </a:rPr>
              <a:t>) character (check)/type (check)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Length </a:t>
            </a:r>
            <a:r>
              <a:rPr lang="en-US" sz="1600" dirty="0">
                <a:solidFill>
                  <a:srgbClr val="FF0000"/>
                </a:solidFill>
              </a:rPr>
              <a:t>(check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8" t="34282" r="14366" b="41231"/>
          <a:stretch/>
        </p:blipFill>
        <p:spPr bwMode="auto">
          <a:xfrm>
            <a:off x="251520" y="2452786"/>
            <a:ext cx="4600456" cy="161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6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139668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2014</a:t>
                      </a:r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008" y="1196974"/>
            <a:ext cx="8820472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b="1" dirty="0"/>
              <a:t>Johann Schmidt owns several book shops. He wants to keep details of each book on a computer database. 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US" b="1" dirty="0" smtClean="0"/>
              <a:t>He </a:t>
            </a:r>
            <a:r>
              <a:rPr lang="en-US" b="1" dirty="0"/>
              <a:t>needs to collect data about each of his books on paper</a:t>
            </a:r>
            <a:r>
              <a:rPr lang="en-US" b="1" dirty="0" smtClean="0"/>
              <a:t>.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Describe five features of a well-designed </a:t>
            </a:r>
            <a:r>
              <a:rPr lang="en-US" b="1" dirty="0">
                <a:solidFill>
                  <a:srgbClr val="FF0000"/>
                </a:solidFill>
              </a:rPr>
              <a:t>paper based </a:t>
            </a:r>
            <a:r>
              <a:rPr lang="en-US" b="1" dirty="0"/>
              <a:t>data capture form.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Adequate space for response/individual character boxes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Fonts/font size should be easy to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Instructions how to complete form/clearly labelled field 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Logical order of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Questions spaced out/group relevant fields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Not too much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Sensible </a:t>
            </a:r>
            <a:r>
              <a:rPr lang="en-US" dirty="0" err="1">
                <a:solidFill>
                  <a:srgbClr val="FF0000"/>
                </a:solidFill>
              </a:rPr>
              <a:t>colour</a:t>
            </a:r>
            <a:r>
              <a:rPr lang="en-US" dirty="0">
                <a:solidFill>
                  <a:srgbClr val="FF0000"/>
                </a:solidFill>
              </a:rPr>
              <a:t>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Use of tick boxes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Strikethroughs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Appropriate white space/fills the page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59656"/>
            <a:ext cx="2088233" cy="138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3047489"/>
            <a:ext cx="2088232" cy="138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4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95410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2014</a:t>
                      </a:r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008" y="1196974"/>
            <a:ext cx="8820472" cy="5432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b="1" dirty="0" smtClean="0"/>
              <a:t>The </a:t>
            </a:r>
            <a:r>
              <a:rPr lang="en-US" b="1" dirty="0"/>
              <a:t>owner of a shop wants a new computer system to store the records of all the stock and customers. The systems analyst will need to find out how the existing system works</a:t>
            </a:r>
            <a:r>
              <a:rPr lang="en-US" b="1" dirty="0" smtClean="0"/>
              <a:t>.</a:t>
            </a:r>
          </a:p>
          <a:p>
            <a:pPr marL="0" indent="0" algn="just">
              <a:buNone/>
            </a:pPr>
            <a:endParaRPr lang="en-US" b="1" dirty="0"/>
          </a:p>
          <a:p>
            <a:pPr algn="just">
              <a:buAutoNum type="alphaLcParenBoth"/>
            </a:pPr>
            <a:r>
              <a:rPr lang="en-US" sz="1600" b="1" dirty="0"/>
              <a:t>Describe, in detail, two out of the four possible ways she could find out this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Interview users of the existing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Asking questions about the system face to face/in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Distribute questionnaires to users of the existing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Asking questions about the system in hard copy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Observation of the existing system/workers in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To see all aspects of the system/whole overview to see how system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Examining documents about the current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To see inputs and outputs to the </a:t>
            </a:r>
            <a:r>
              <a:rPr lang="en-US" sz="1600" dirty="0" smtClean="0">
                <a:solidFill>
                  <a:srgbClr val="FF0000"/>
                </a:solidFill>
              </a:rPr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/>
              <a:t>B) After </a:t>
            </a:r>
            <a:r>
              <a:rPr lang="en-US" sz="1600" b="1" dirty="0" err="1"/>
              <a:t>analysing</a:t>
            </a:r>
            <a:r>
              <a:rPr lang="en-US" sz="1600" b="1" dirty="0"/>
              <a:t> the existing system, the systems analyst will design a database.</a:t>
            </a:r>
          </a:p>
          <a:p>
            <a:r>
              <a:rPr lang="en-US" sz="1600" b="1" dirty="0"/>
              <a:t>Identify four items that the systems analyst will need to design for the database.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Data capture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Screen layouts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Report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Screen displays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Validation routines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Data/file structures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92896"/>
            <a:ext cx="950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9246"/>
            <a:ext cx="9509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59748"/>
            <a:ext cx="9509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429000"/>
            <a:ext cx="956629" cy="7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88" y="5085184"/>
            <a:ext cx="2149401" cy="133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5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55178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2014</a:t>
                      </a:r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008" y="1196974"/>
            <a:ext cx="8532440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b="1" dirty="0"/>
              <a:t>After the system is designed, it will be developed, then implemented.</a:t>
            </a:r>
          </a:p>
          <a:p>
            <a:pPr marL="0" indent="0" algn="just">
              <a:buNone/>
            </a:pPr>
            <a:r>
              <a:rPr lang="en-US" b="1" dirty="0"/>
              <a:t>Name two methods, other than </a:t>
            </a:r>
            <a:r>
              <a:rPr lang="en-US" b="1" dirty="0">
                <a:solidFill>
                  <a:srgbClr val="FF0000"/>
                </a:solidFill>
              </a:rPr>
              <a:t>direct changeover</a:t>
            </a:r>
            <a:r>
              <a:rPr lang="en-US" b="1" dirty="0"/>
              <a:t>, that could be used to implement the</a:t>
            </a:r>
          </a:p>
          <a:p>
            <a:pPr marL="0" indent="0" algn="just">
              <a:buNone/>
            </a:pPr>
            <a:r>
              <a:rPr lang="en-US" b="1" dirty="0"/>
              <a:t>system and give an advantage for each method compared to direct changeover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Parallel 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There is always the old system to fall back on in the event of the new system </a:t>
            </a:r>
            <a:r>
              <a:rPr lang="en-US" dirty="0" smtClean="0">
                <a:solidFill>
                  <a:srgbClr val="FF0000"/>
                </a:solidFill>
              </a:rPr>
              <a:t>failing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Training can </a:t>
            </a:r>
            <a:r>
              <a:rPr lang="en-US" dirty="0">
                <a:solidFill>
                  <a:srgbClr val="FF0000"/>
                </a:solidFill>
              </a:rPr>
              <a:t>be gradual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Phased </a:t>
            </a:r>
            <a:r>
              <a:rPr lang="en-US" b="1" dirty="0">
                <a:solidFill>
                  <a:srgbClr val="FF0000"/>
                </a:solidFill>
              </a:rPr>
              <a:t>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You still have most of old system to fall back on/training can be gradual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Pilot </a:t>
            </a:r>
            <a:r>
              <a:rPr lang="en-US" b="1" dirty="0">
                <a:solidFill>
                  <a:srgbClr val="FF0000"/>
                </a:solidFill>
              </a:rPr>
              <a:t>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Only one branch is affected if new system fails/other branches can learn from the </a:t>
            </a:r>
            <a:r>
              <a:rPr lang="en-US" dirty="0" smtClean="0">
                <a:solidFill>
                  <a:srgbClr val="FF0000"/>
                </a:solidFill>
              </a:rPr>
              <a:t>branch’s experiences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24622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21" y="5538663"/>
            <a:ext cx="246221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94" y="5517232"/>
            <a:ext cx="24384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9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498072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2014</a:t>
                      </a:r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008" y="1196974"/>
            <a:ext cx="8532440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The English teacher stores details of her students’ exam scores in a spreadsheet. The exam is marked out of 80 and the results are typed into the Exam result column.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AutoNum type="alphaLcParenBoth"/>
            </a:pPr>
            <a:r>
              <a:rPr lang="en-US" dirty="0"/>
              <a:t>The teacher wants to use a validation check which only allows numbers </a:t>
            </a:r>
            <a:r>
              <a:rPr lang="en-US" b="1" dirty="0">
                <a:solidFill>
                  <a:srgbClr val="FF0000"/>
                </a:solidFill>
              </a:rPr>
              <a:t>between 0 and 80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be typed in. What is the name of this type of validation check? </a:t>
            </a:r>
            <a:r>
              <a:rPr lang="en-US" b="1" dirty="0">
                <a:solidFill>
                  <a:srgbClr val="FF0000"/>
                </a:solidFill>
              </a:rPr>
              <a:t>Range check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She types in the following exam results to test that the validation works: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25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80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87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the data above write down one example of: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normal data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0, 25 or 80.</a:t>
            </a:r>
          </a:p>
          <a:p>
            <a:pPr marL="0" indent="0">
              <a:buNone/>
            </a:pPr>
            <a:r>
              <a:rPr lang="en-US" dirty="0"/>
              <a:t>(ii) extreme data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0 or 80</a:t>
            </a:r>
          </a:p>
          <a:p>
            <a:pPr marL="0" indent="0">
              <a:buNone/>
            </a:pPr>
            <a:r>
              <a:rPr lang="en-US" dirty="0"/>
              <a:t>(iii) abnormal data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87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672408" cy="91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8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714240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2014</a:t>
                      </a:r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008" y="1196974"/>
            <a:ext cx="8892480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When the system was implemented the systems analyst gave some documentation to the sports club owner.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926774"/>
              </p:ext>
            </p:extLst>
          </p:nvPr>
        </p:nvGraphicFramePr>
        <p:xfrm>
          <a:off x="323528" y="1988840"/>
          <a:ext cx="828092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46449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Name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three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different items found in the user documentation.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Name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three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different items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 the technical documentation which are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not present in the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user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documentation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How to load software/ run software/install software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How to save a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How to search, sort, print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How to add records/edit/delete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Purpose of the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Input format or example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Output format or example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Hardware requirements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Software requirements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Sample runs/test runs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Limitations of the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Troubleshooting guide/contact details/help line/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FAQs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Error messages/handling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Tutorials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Program coding/listing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Name of program language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System flowchart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Program flowchart/algorithm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List of variables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File structure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Known bugs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Validation routines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Purpose of the program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90313"/>
            <a:ext cx="1148436" cy="147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90313"/>
            <a:ext cx="1974605" cy="147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188105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2014</a:t>
                      </a:r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008" y="1196974"/>
            <a:ext cx="8532440" cy="5607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just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19 Paula, a systems analyst, has created a computer system to keep records in a small pharmacy.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AutoNum type="alphaLcParenBoth"/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Identify three types of test data she could use to test the system.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Calibri"/>
                <a:cs typeface="+mn-cs"/>
              </a:rPr>
              <a:t>Normal </a:t>
            </a:r>
            <a:r>
              <a:rPr lang="en-US" sz="1600" dirty="0" smtClean="0">
                <a:solidFill>
                  <a:srgbClr val="FF0000"/>
                </a:solidFill>
                <a:latin typeface="Calibri"/>
                <a:cs typeface="+mn-cs"/>
              </a:rPr>
              <a:t>data, Abnormal data, Extreme data &amp; Live data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1600" dirty="0">
              <a:solidFill>
                <a:srgbClr val="FF0000"/>
              </a:solidFill>
              <a:latin typeface="Calibri"/>
              <a:cs typeface="+mn-cs"/>
            </a:endParaRPr>
          </a:p>
          <a:p>
            <a:pPr lvl="0" algn="just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b) The system will now be implemented.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Apart from speed of implementation, describe </a:t>
            </a:r>
            <a:r>
              <a:rPr lang="en-US" sz="1600" b="1" u="sng" dirty="0">
                <a:solidFill>
                  <a:prstClr val="black"/>
                </a:solidFill>
                <a:latin typeface="Calibri"/>
                <a:cs typeface="+mn-cs"/>
              </a:rPr>
              <a:t>one benefit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and </a:t>
            </a:r>
            <a:r>
              <a:rPr lang="en-US" sz="1600" b="1" u="sng" dirty="0">
                <a:solidFill>
                  <a:prstClr val="black"/>
                </a:solidFill>
                <a:latin typeface="Calibri"/>
                <a:cs typeface="+mn-cs"/>
              </a:rPr>
              <a:t>one drawback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of using the </a:t>
            </a:r>
            <a:r>
              <a:rPr lang="en-US" sz="1600" b="1" u="sng" dirty="0">
                <a:solidFill>
                  <a:prstClr val="black"/>
                </a:solidFill>
                <a:latin typeface="Calibri"/>
                <a:cs typeface="+mn-cs"/>
              </a:rPr>
              <a:t>direct changeover method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for the pharmacy.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/>
                <a:cs typeface="+mn-cs"/>
              </a:rPr>
              <a:t>Benefit – cheaper as only one set of workers needed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/>
                <a:cs typeface="+mn-cs"/>
              </a:rPr>
              <a:t>Drawback – have no backup system to fall back on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The pharmacist will be able to search for details of medicines using the database software.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/>
                <a:cs typeface="+mn-cs"/>
              </a:rPr>
              <a:t>Describe four other database features which will help the pharmacist.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/>
                <a:cs typeface="+mn-cs"/>
              </a:rPr>
              <a:t>Pharmacist can save queries about details of medicines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/>
                <a:cs typeface="+mn-cs"/>
              </a:rPr>
              <a:t>Pharmacist can create reports of stock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/>
                <a:cs typeface="+mn-cs"/>
              </a:rPr>
              <a:t>Pharmacist can create charts of sales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/>
                <a:cs typeface="+mn-cs"/>
              </a:rPr>
              <a:t>Pharmacist can sort medicine records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/>
                <a:cs typeface="+mn-cs"/>
              </a:rPr>
              <a:t>Pharmacist can enter data using Input forms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/>
                <a:cs typeface="+mn-cs"/>
              </a:rPr>
              <a:t>Pharmacist can derive costs of re-ordering medicines using calculated fields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/>
                <a:cs typeface="+mn-cs"/>
              </a:rPr>
              <a:t>Description of how two tables could be linked by the pharmacist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7"/>
            <a:ext cx="1906073" cy="131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7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724091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2014</a:t>
                      </a:r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008" y="1196974"/>
            <a:ext cx="6732240" cy="5219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b="1" dirty="0"/>
              <a:t>A car company has decided to develop an expert system to help mechanics with their diagnoses of car faults</a:t>
            </a:r>
            <a:r>
              <a:rPr lang="en-US" b="1" dirty="0" smtClean="0"/>
              <a:t>.</a:t>
            </a:r>
          </a:p>
          <a:p>
            <a:pPr marL="0" indent="0" algn="just">
              <a:buNone/>
            </a:pPr>
            <a:endParaRPr lang="en-US" b="1" dirty="0"/>
          </a:p>
          <a:p>
            <a:pPr algn="just">
              <a:buAutoNum type="alphaLcParenBoth"/>
            </a:pPr>
            <a:r>
              <a:rPr lang="en-US" b="1" dirty="0"/>
              <a:t>Describe steps required in the analysis and design of such a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Current system is observed: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Mechanics/potential users interviewed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Mechanics/potential users given questionnaires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Gather information from manufacturers/about current system/from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Existing documents examined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Inputs, outputs and processing of the current system determined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Problems with current system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User and information requirements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System specification decided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Knowledge base designed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Inference engine designed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Rules base designed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User interface designed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Hardware chosen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1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96974"/>
            <a:ext cx="201882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12" y="285293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998686"/>
            <a:ext cx="2018822" cy="176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4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70111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2014</a:t>
                      </a:r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008" y="1196974"/>
            <a:ext cx="8820472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b="1" dirty="0"/>
              <a:t>Students are using questionnaires to find information about workers at a company. They are going to construct a database to store the results</a:t>
            </a:r>
            <a:r>
              <a:rPr lang="en-US" b="1" dirty="0" smtClean="0"/>
              <a:t>.</a:t>
            </a:r>
            <a:endParaRPr lang="en-US" b="1" dirty="0"/>
          </a:p>
          <a:p>
            <a:pPr marL="0" indent="0" algn="just">
              <a:buNone/>
            </a:pPr>
            <a:r>
              <a:rPr lang="en-US" sz="1600" b="1" dirty="0"/>
              <a:t>Each worker at the company has an individual works number which starts with a letter and has 6 digits e.g. A123456.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Below is part of a questionnaire which some students have created to collect the results</a:t>
            </a:r>
            <a:r>
              <a:rPr lang="en-US" sz="1600" b="1" dirty="0" smtClean="0"/>
              <a:t>.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marL="0" indent="0">
              <a:buNone/>
            </a:pPr>
            <a:r>
              <a:rPr lang="en-US" sz="1600" b="1" dirty="0"/>
              <a:t>(a) Name a suitable data type for the answer to:</a:t>
            </a:r>
          </a:p>
          <a:p>
            <a:pPr marL="0" indent="0">
              <a:buNone/>
            </a:pPr>
            <a:r>
              <a:rPr lang="en-US" sz="1600" dirty="0"/>
              <a:t>Question 1: </a:t>
            </a:r>
            <a:r>
              <a:rPr lang="en-US" sz="1600" dirty="0">
                <a:solidFill>
                  <a:srgbClr val="FF0000"/>
                </a:solidFill>
              </a:rPr>
              <a:t>Alphanumeric/text</a:t>
            </a:r>
          </a:p>
          <a:p>
            <a:pPr marL="0" indent="0">
              <a:buNone/>
            </a:pPr>
            <a:r>
              <a:rPr lang="en-US" sz="1600" dirty="0"/>
              <a:t>Question 2: </a:t>
            </a:r>
            <a:r>
              <a:rPr lang="en-US" sz="1600" dirty="0">
                <a:solidFill>
                  <a:srgbClr val="FF0000"/>
                </a:solidFill>
              </a:rPr>
              <a:t>Boolean/logical</a:t>
            </a:r>
          </a:p>
          <a:p>
            <a:pPr marL="0" indent="0">
              <a:buNone/>
            </a:pPr>
            <a:r>
              <a:rPr lang="en-US" sz="1600" dirty="0"/>
              <a:t>Question 3: </a:t>
            </a:r>
            <a:r>
              <a:rPr lang="en-US" sz="1600" dirty="0">
                <a:solidFill>
                  <a:srgbClr val="FF0000"/>
                </a:solidFill>
              </a:rPr>
              <a:t>Numeric/integer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/>
              <a:t>(b)Name the validation check which would be most suitable to ensure that data entered for question 1 of the questionnaire is acceptable.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Format/length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8" t="27931" r="36181" b="54585"/>
          <a:stretch/>
        </p:blipFill>
        <p:spPr bwMode="auto">
          <a:xfrm>
            <a:off x="179512" y="2806323"/>
            <a:ext cx="4801323" cy="17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4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728778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2014</a:t>
                      </a:r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008" y="1196974"/>
            <a:ext cx="8892480" cy="55707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The chemistry department in a school keeps its stock records on computer. The stock for </a:t>
            </a:r>
            <a:r>
              <a:rPr lang="en-US" b="1" dirty="0" smtClean="0"/>
              <a:t>any item </a:t>
            </a:r>
            <a:r>
              <a:rPr lang="en-US" b="1" dirty="0"/>
              <a:t>is not allowed to fall below 10 or go above 100.</a:t>
            </a:r>
          </a:p>
          <a:p>
            <a:pPr marL="0" indent="0">
              <a:buNone/>
            </a:pPr>
            <a:r>
              <a:rPr lang="en-US" sz="1600" b="1" dirty="0"/>
              <a:t>Here are examples of records from the suggested database.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marL="0" indent="0">
              <a:buNone/>
            </a:pPr>
            <a:r>
              <a:rPr lang="en-US" sz="1600" b="1" dirty="0"/>
              <a:t>Name two ways in which the data could be verified.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Visual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Double data entry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1600" b="1" dirty="0"/>
              <a:t>For each of these validation checks write down the field that would be best suited to it. </a:t>
            </a:r>
            <a:endParaRPr lang="en-US" sz="1600" b="1" dirty="0" smtClean="0"/>
          </a:p>
          <a:p>
            <a:pPr marL="0" indent="0" algn="just">
              <a:buNone/>
            </a:pPr>
            <a:r>
              <a:rPr lang="en-US" sz="1600" b="1" dirty="0" smtClean="0"/>
              <a:t>You</a:t>
            </a:r>
            <a:r>
              <a:rPr lang="en-US" sz="1600" b="1" dirty="0"/>
              <a:t> </a:t>
            </a:r>
            <a:r>
              <a:rPr lang="en-US" sz="1600" b="1" dirty="0" smtClean="0"/>
              <a:t>must </a:t>
            </a:r>
            <a:r>
              <a:rPr lang="en-US" sz="1600" b="1" dirty="0"/>
              <a:t>name three different fields.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Range: </a:t>
            </a:r>
            <a:r>
              <a:rPr lang="en-US" sz="1600" dirty="0" err="1">
                <a:solidFill>
                  <a:srgbClr val="FF0000"/>
                </a:solidFill>
              </a:rPr>
              <a:t>Number_in_Stock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Length: </a:t>
            </a:r>
            <a:r>
              <a:rPr lang="en-US" sz="1600" dirty="0" err="1">
                <a:solidFill>
                  <a:srgbClr val="FF0000"/>
                </a:solidFill>
              </a:rPr>
              <a:t>Area_code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Check digit: </a:t>
            </a:r>
            <a:r>
              <a:rPr lang="en-US" sz="1600" dirty="0" err="1" smtClean="0">
                <a:solidFill>
                  <a:srgbClr val="FF0000"/>
                </a:solidFill>
              </a:rPr>
              <a:t>Serial_number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" y="2204864"/>
            <a:ext cx="58769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89" y="3010891"/>
            <a:ext cx="2676128" cy="120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45" y="4869160"/>
            <a:ext cx="1944216" cy="157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2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17215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2014</a:t>
                      </a:r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008" y="1196974"/>
            <a:ext cx="8820472" cy="56015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A library has decided to update its computer system. The details of each book are typed into </a:t>
            </a:r>
            <a:r>
              <a:rPr lang="en-US" b="1" dirty="0" smtClean="0"/>
              <a:t>a screen </a:t>
            </a:r>
            <a:r>
              <a:rPr lang="en-US" b="1" dirty="0"/>
              <a:t>input form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1600" b="1" dirty="0"/>
              <a:t>(a) Design a suitable screen input form for inputting the details of one book. The form must have</a:t>
            </a:r>
          </a:p>
          <a:p>
            <a:pPr marL="0" indent="0">
              <a:buNone/>
            </a:pPr>
            <a:r>
              <a:rPr lang="en-US" sz="1600" b="1" dirty="0"/>
              <a:t>appropriate spacing for each field, and navigation aids.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31063" r="26225" b="12370"/>
          <a:stretch/>
        </p:blipFill>
        <p:spPr bwMode="auto">
          <a:xfrm>
            <a:off x="323528" y="2718754"/>
            <a:ext cx="4955187" cy="395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816" y="5304145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&lt;Back</a:t>
            </a:r>
            <a:endParaRPr lang="en-GB" sz="800" dirty="0"/>
          </a:p>
        </p:txBody>
      </p:sp>
      <p:sp>
        <p:nvSpPr>
          <p:cNvPr id="6" name="Rectangle 5"/>
          <p:cNvSpPr/>
          <p:nvPr/>
        </p:nvSpPr>
        <p:spPr>
          <a:xfrm>
            <a:off x="3856863" y="5301208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&gt;FW</a:t>
            </a:r>
            <a:endParaRPr lang="en-GB" sz="800" dirty="0"/>
          </a:p>
        </p:txBody>
      </p:sp>
      <p:sp>
        <p:nvSpPr>
          <p:cNvPr id="7" name="Rectangle 6"/>
          <p:cNvSpPr/>
          <p:nvPr/>
        </p:nvSpPr>
        <p:spPr>
          <a:xfrm>
            <a:off x="606617" y="2924944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Book Name</a:t>
            </a:r>
            <a:endParaRPr lang="en-GB" sz="800" dirty="0"/>
          </a:p>
        </p:txBody>
      </p:sp>
      <p:sp>
        <p:nvSpPr>
          <p:cNvPr id="8" name="Rectangle 7"/>
          <p:cNvSpPr/>
          <p:nvPr/>
        </p:nvSpPr>
        <p:spPr>
          <a:xfrm>
            <a:off x="2190792" y="2924944"/>
            <a:ext cx="2525223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9" name="Rectangle 8"/>
          <p:cNvSpPr/>
          <p:nvPr/>
        </p:nvSpPr>
        <p:spPr>
          <a:xfrm>
            <a:off x="638468" y="3483657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Author</a:t>
            </a:r>
            <a:endParaRPr lang="en-GB" sz="800" dirty="0"/>
          </a:p>
        </p:txBody>
      </p:sp>
      <p:sp>
        <p:nvSpPr>
          <p:cNvPr id="10" name="Rectangle 9"/>
          <p:cNvSpPr/>
          <p:nvPr/>
        </p:nvSpPr>
        <p:spPr>
          <a:xfrm>
            <a:off x="2190793" y="3483657"/>
            <a:ext cx="1805143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11" name="Rectangle 10"/>
          <p:cNvSpPr/>
          <p:nvPr/>
        </p:nvSpPr>
        <p:spPr>
          <a:xfrm>
            <a:off x="638468" y="4068105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Genre</a:t>
            </a:r>
            <a:endParaRPr lang="en-GB" sz="800" dirty="0"/>
          </a:p>
        </p:txBody>
      </p:sp>
      <p:sp>
        <p:nvSpPr>
          <p:cNvPr id="12" name="Rectangle 11"/>
          <p:cNvSpPr/>
          <p:nvPr/>
        </p:nvSpPr>
        <p:spPr>
          <a:xfrm>
            <a:off x="2190793" y="4068105"/>
            <a:ext cx="1805143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613206" y="4092208"/>
            <a:ext cx="382730" cy="4079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38468" y="4652553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Fiction</a:t>
            </a:r>
            <a:endParaRPr lang="en-GB" sz="800" dirty="0"/>
          </a:p>
        </p:txBody>
      </p:sp>
      <p:sp>
        <p:nvSpPr>
          <p:cNvPr id="15" name="Rectangle 14"/>
          <p:cNvSpPr/>
          <p:nvPr/>
        </p:nvSpPr>
        <p:spPr>
          <a:xfrm>
            <a:off x="2229788" y="4652553"/>
            <a:ext cx="212583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16" name="Rectangle 15"/>
          <p:cNvSpPr/>
          <p:nvPr/>
        </p:nvSpPr>
        <p:spPr>
          <a:xfrm>
            <a:off x="3405714" y="5805264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</a:t>
            </a:r>
            <a:endParaRPr lang="en-GB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5278715" y="4074685"/>
            <a:ext cx="274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Dropdown Menu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5434664"/>
            <a:ext cx="274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Navigation Aids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2080" y="4608731"/>
            <a:ext cx="274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Check Box (Boolean)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>
            <a:off x="2627784" y="4793397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837762" y="4284130"/>
            <a:ext cx="1440953" cy="12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1"/>
          </p:cNvCxnSpPr>
          <p:nvPr/>
        </p:nvCxnSpPr>
        <p:spPr>
          <a:xfrm flipH="1">
            <a:off x="4338229" y="5619330"/>
            <a:ext cx="1025859" cy="389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8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315702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2014</a:t>
                      </a:r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008" y="1196974"/>
            <a:ext cx="8532440" cy="5170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b="1" dirty="0"/>
              <a:t>The library wants to include the new </a:t>
            </a:r>
            <a:r>
              <a:rPr lang="en-US" b="1" dirty="0" err="1"/>
              <a:t>computerised</a:t>
            </a:r>
            <a:r>
              <a:rPr lang="en-US" b="1" dirty="0"/>
              <a:t> borrowing system on its website.</a:t>
            </a:r>
          </a:p>
          <a:p>
            <a:pPr marL="0" indent="0" algn="just">
              <a:buNone/>
            </a:pPr>
            <a:r>
              <a:rPr lang="en-US" b="1" dirty="0"/>
              <a:t>Borrowers will be able to reserve or renew books using the Internet.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b="1" dirty="0" smtClean="0"/>
              <a:t>The </a:t>
            </a:r>
            <a:r>
              <a:rPr lang="en-US" b="1" dirty="0"/>
              <a:t>new system will be implemented.</a:t>
            </a:r>
          </a:p>
          <a:p>
            <a:pPr marL="0" indent="0" algn="just">
              <a:buNone/>
            </a:pPr>
            <a:r>
              <a:rPr lang="en-US" b="1" dirty="0"/>
              <a:t>Describe three different ways in which the system could be implemented.</a:t>
            </a:r>
          </a:p>
          <a:p>
            <a:pPr marL="0" indent="0">
              <a:buNone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Parallel running is running the old and new system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Direct changeover is stopping the old system and starting the new one 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Phased implementation – new system is implemented part by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Pilot running – system is implemented in one branch/office (at a time)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AutoShape 4" descr="Image result for direct change ov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24622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57192"/>
            <a:ext cx="24622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09392"/>
            <a:ext cx="246221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06405"/>
            <a:ext cx="24384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26189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2014</a:t>
                      </a:r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008" y="1196974"/>
            <a:ext cx="8532440" cy="53245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Tick whether the following tasks are carried out in the Evaluation or Analysis phase of the systems life cycle. 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t="25886" r="33508" b="51586"/>
          <a:stretch/>
        </p:blipFill>
        <p:spPr bwMode="auto">
          <a:xfrm>
            <a:off x="72008" y="1988840"/>
            <a:ext cx="6154912" cy="263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40" y="464340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70" y="4872376"/>
            <a:ext cx="1788235" cy="150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7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16411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2014</a:t>
                      </a:r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008" y="1196974"/>
            <a:ext cx="8532440" cy="5416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b="1" dirty="0"/>
              <a:t>A systems analyst has designed a new computer system for the payroll of a large </a:t>
            </a:r>
            <a:r>
              <a:rPr lang="en-US" b="1" dirty="0" err="1"/>
              <a:t>organisation</a:t>
            </a:r>
            <a:r>
              <a:rPr lang="en-US" b="1" dirty="0" smtClean="0"/>
              <a:t>.</a:t>
            </a:r>
          </a:p>
          <a:p>
            <a:pPr marL="0" indent="0" algn="just">
              <a:buNone/>
            </a:pPr>
            <a:endParaRPr lang="en-US" b="1" dirty="0"/>
          </a:p>
          <a:p>
            <a:pPr marL="342900" indent="-342900" algn="just">
              <a:buAutoNum type="alphaLcParenBoth"/>
            </a:pPr>
            <a:r>
              <a:rPr lang="en-US" sz="1600" b="1" dirty="0" smtClean="0"/>
              <a:t>The </a:t>
            </a:r>
            <a:r>
              <a:rPr lang="en-US" sz="1600" b="1" dirty="0"/>
              <a:t>system needs to be tested</a:t>
            </a:r>
            <a:r>
              <a:rPr lang="en-US" sz="1600" b="1" dirty="0" smtClean="0"/>
              <a:t>.</a:t>
            </a:r>
          </a:p>
          <a:p>
            <a:pPr algn="just"/>
            <a:endParaRPr lang="en-US" sz="1600" b="1" dirty="0"/>
          </a:p>
          <a:p>
            <a:pPr marL="0" indent="0" algn="just">
              <a:buNone/>
            </a:pPr>
            <a:r>
              <a:rPr lang="en-US" sz="1600" b="1" dirty="0"/>
              <a:t>Using examples of workers pay, which </a:t>
            </a:r>
            <a:r>
              <a:rPr lang="en-US" sz="1600" b="1" u="sng" dirty="0">
                <a:solidFill>
                  <a:srgbClr val="FF0000"/>
                </a:solidFill>
              </a:rPr>
              <a:t>must not be lower than $200 and no more than $800</a:t>
            </a:r>
            <a:r>
              <a:rPr lang="en-US" sz="1600" b="1" dirty="0"/>
              <a:t>, explain what is meant by </a:t>
            </a:r>
            <a:r>
              <a:rPr lang="en-US" sz="1600" b="1" u="sng" dirty="0"/>
              <a:t>normal</a:t>
            </a:r>
            <a:r>
              <a:rPr lang="en-US" sz="1600" b="1" dirty="0"/>
              <a:t> test data, </a:t>
            </a:r>
            <a:r>
              <a:rPr lang="en-US" sz="1600" b="1" u="sng" dirty="0"/>
              <a:t>abnormal</a:t>
            </a:r>
            <a:r>
              <a:rPr lang="en-US" sz="1600" b="1" dirty="0"/>
              <a:t> test data and </a:t>
            </a:r>
            <a:r>
              <a:rPr lang="en-US" sz="1600" b="1" u="sng" dirty="0"/>
              <a:t>extreme</a:t>
            </a:r>
            <a:r>
              <a:rPr lang="en-US" sz="1600" b="1" dirty="0"/>
              <a:t> test data.</a:t>
            </a:r>
          </a:p>
          <a:p>
            <a:pPr marL="0" indent="0">
              <a:buNone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Normal data – data within a (given) range/appropriate for that data type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Example – any wage between $200 and $800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Abnormal data – data outside the range/of the wrong data type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Example – any wage less than $200 or greater than $800 or text such as “two hundred”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Extreme data – data on the boundaries of the range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Example – $200 or $800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1746</Words>
  <Application>Microsoft Office PowerPoint</Application>
  <PresentationFormat>On-screen Show (4:3)</PresentationFormat>
  <Paragraphs>344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All Saints Catholic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yahmad</dc:creator>
  <cp:lastModifiedBy>Yasar Ahmad</cp:lastModifiedBy>
  <cp:revision>242</cp:revision>
  <cp:lastPrinted>2014-05-05T05:04:12Z</cp:lastPrinted>
  <dcterms:created xsi:type="dcterms:W3CDTF">2012-07-13T15:47:49Z</dcterms:created>
  <dcterms:modified xsi:type="dcterms:W3CDTF">2015-04-16T06:25:53Z</dcterms:modified>
</cp:coreProperties>
</file>