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4" r:id="rId14"/>
    <p:sldId id="275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85" autoAdjust="0"/>
    <p:restoredTop sz="93606" autoAdjust="0"/>
  </p:normalViewPr>
  <p:slideViewPr>
    <p:cSldViewPr>
      <p:cViewPr>
        <p:scale>
          <a:sx n="70" d="100"/>
          <a:sy n="70" d="100"/>
        </p:scale>
        <p:origin x="-114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EB8E75-B9B6-4DBF-A830-B11A779E2017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20207D-ACA3-4593-9A1A-0C5159054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96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B66E0F-0819-42AF-9113-8EA66BEDDF43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7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F2BB31-BD87-4D17-B33E-086AEAEC2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66E1-22D8-4B4C-895E-99B12BEF16E7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FC6-85D6-4C66-86C8-59A4C13BD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BD19-87DD-477D-B16E-178A24F50968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61AD-3BBC-4CBD-8683-04CB68315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225A-B917-42E3-A270-504F3247FB05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207C-ABA9-48BA-AD9D-1D3BC76F5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B00C-E21F-494F-B89E-3AFF08DBF186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F76F-1A8D-4CA7-BDD4-CB55C8510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3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1A92-8759-46D8-B804-D70A66127910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3EF0-A19A-476D-A9DB-ED0E3212D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8E57-F09A-4131-A33E-C72D4F8E2A7A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E6DE-190F-440A-9258-163E671A5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0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4943-BF60-411F-930F-81CB8D4F6D47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5F53-C286-4919-8E7D-CAE89196CC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DB08-971E-4C9A-BCC0-41D1E7BC6E38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12C1-512C-4EC8-9AA6-BB4F862D3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45B3-D44A-47B5-B369-F1AE51134AFB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2125-1522-4CF8-94B7-80BB5438BA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C57C-D574-4B6E-BEED-BCA13D20A937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BF7D-225C-443A-BA09-E3E7989B4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0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930-E5B2-41EE-93C8-FAA29D9EE4C1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F47C-7A6F-44E0-B6C8-5D0C99370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0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C9BB2-BC14-489D-B8E0-AFE11CB9A80E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60BE9-7ABA-4459-B055-EB17FE388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48808"/>
              </p:ext>
            </p:extLst>
          </p:nvPr>
        </p:nvGraphicFramePr>
        <p:xfrm>
          <a:off x="34925" y="44450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(Chapter 7.1)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000" dirty="0" smtClean="0"/>
                        <a:t>Exam Questions and Answers</a:t>
                      </a:r>
                    </a:p>
                  </a:txBody>
                  <a:tcPr marL="91443" marR="91443" marT="45738" marB="45738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544589"/>
              </p:ext>
            </p:extLst>
          </p:nvPr>
        </p:nvGraphicFramePr>
        <p:xfrm>
          <a:off x="34925" y="981075"/>
          <a:ext cx="8929688" cy="37694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40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Guidance: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2" marB="45712"/>
                </a:tc>
              </a:tr>
              <a:tr h="396817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0417/11 (2013)</a:t>
                      </a:r>
                      <a:endParaRPr lang="en-GB" sz="1800" b="1" dirty="0"/>
                    </a:p>
                  </a:txBody>
                  <a:tcPr marL="91447" marR="91447" marT="45712" marB="45712"/>
                </a:tc>
              </a:tr>
              <a:tr h="396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0417/12 (2013)</a:t>
                      </a:r>
                    </a:p>
                  </a:txBody>
                  <a:tcPr marL="91447" marR="91447" marT="45712" marB="45712"/>
                </a:tc>
              </a:tr>
              <a:tr h="396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0417/13 (2013)</a:t>
                      </a:r>
                    </a:p>
                  </a:txBody>
                  <a:tcPr marL="91447" marR="91447" marT="45712" marB="45712"/>
                </a:tc>
              </a:tr>
              <a:tr h="412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0417/11 (201)2</a:t>
                      </a:r>
                    </a:p>
                  </a:txBody>
                  <a:tcPr marL="91447" marR="91447" marT="45712" marB="45712"/>
                </a:tc>
              </a:tr>
              <a:tr h="340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0417/12 (2012)</a:t>
                      </a:r>
                    </a:p>
                  </a:txBody>
                  <a:tcPr marL="91447" marR="91447" marT="45712" marB="45712"/>
                </a:tc>
              </a:tr>
              <a:tr h="473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0417/13 (2012)</a:t>
                      </a:r>
                    </a:p>
                  </a:txBody>
                  <a:tcPr marL="91447" marR="91447" marT="45712" marB="45712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0417/11 (2011)</a:t>
                      </a:r>
                    </a:p>
                  </a:txBody>
                  <a:tcPr marL="91447" marR="91447" marT="45712" marB="45712"/>
                </a:tc>
              </a:tr>
              <a:tr h="595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0417/11 (2013)</a:t>
                      </a:r>
                    </a:p>
                  </a:txBody>
                  <a:tcPr marL="91447" marR="91447" marT="45712" marB="4571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979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7.2 - 0417/12 (2012)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788024" y="1104718"/>
            <a:ext cx="3985645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13)C</a:t>
            </a:r>
            <a:r>
              <a:rPr lang="en-US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b="1" dirty="0" smtClean="0">
                <a:latin typeface="+mn-lt"/>
                <a:cs typeface="+mn-cs"/>
              </a:rPr>
              <a:t>The </a:t>
            </a:r>
            <a:r>
              <a:rPr lang="en-US" b="1" dirty="0">
                <a:latin typeface="+mn-lt"/>
                <a:cs typeface="+mn-cs"/>
              </a:rPr>
              <a:t>supermarket computer can automatically re-order items when the supermarket is </a:t>
            </a:r>
            <a:r>
              <a:rPr lang="en-US" b="1" dirty="0" smtClean="0">
                <a:latin typeface="+mn-lt"/>
                <a:cs typeface="+mn-cs"/>
              </a:rPr>
              <a:t>running </a:t>
            </a:r>
            <a:r>
              <a:rPr lang="en-US" b="1" dirty="0">
                <a:latin typeface="+mn-lt"/>
                <a:cs typeface="+mn-cs"/>
              </a:rPr>
              <a:t>low on stock.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Describe </a:t>
            </a:r>
            <a:r>
              <a:rPr lang="en-US" b="1" dirty="0">
                <a:latin typeface="+mn-lt"/>
                <a:cs typeface="+mn-cs"/>
              </a:rPr>
              <a:t>this process, using the example databases above when two more packets of </a:t>
            </a:r>
            <a:r>
              <a:rPr lang="en-US" b="1" dirty="0" err="1" smtClean="0">
                <a:latin typeface="+mn-lt"/>
                <a:cs typeface="+mn-cs"/>
              </a:rPr>
              <a:t>Kollege</a:t>
            </a:r>
            <a:r>
              <a:rPr lang="en-US" b="1" dirty="0" smtClean="0">
                <a:latin typeface="+mn-lt"/>
                <a:cs typeface="+mn-cs"/>
              </a:rPr>
              <a:t> </a:t>
            </a:r>
            <a:r>
              <a:rPr lang="en-US" b="1" dirty="0">
                <a:latin typeface="+mn-lt"/>
                <a:cs typeface="+mn-cs"/>
              </a:rPr>
              <a:t>Corn Flakes pass through the checkout.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8" t="16418" r="28149" b="35075"/>
          <a:stretch/>
        </p:blipFill>
        <p:spPr bwMode="auto">
          <a:xfrm>
            <a:off x="179389" y="1104718"/>
            <a:ext cx="4464619" cy="26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5253" y="3804256"/>
            <a:ext cx="6176948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Every time a product is bought, number in stock reduces by 1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Number in stock of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Kollege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Corn Flakes falls to 150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Compare number in stock with Re-order level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Is equal so needs re-ordering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Kollege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Corn Flakes now needs re-ordering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Read off re-order quantity (which is 50)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Read off supplier code L93512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Use suppliers’ database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&amp; Lookup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supplier code (L93512)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Read off supplier’s name, address - Lu Chen, Kinshasa Highway, Box 41324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Print off re-order request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Print off address label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" r="41388" b="-740"/>
          <a:stretch/>
        </p:blipFill>
        <p:spPr bwMode="auto">
          <a:xfrm>
            <a:off x="6430870" y="3826638"/>
            <a:ext cx="2363716" cy="302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43079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7.2 - 0417/13 (2012)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104718"/>
            <a:ext cx="8773669" cy="2369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15. Give </a:t>
            </a:r>
            <a:r>
              <a:rPr lang="en-US" b="1" dirty="0">
                <a:latin typeface="+mn-lt"/>
                <a:cs typeface="+mn-cs"/>
              </a:rPr>
              <a:t>four advantages to bank customers of using ATMs rather than going to the bank to </a:t>
            </a:r>
            <a:r>
              <a:rPr lang="en-US" b="1" dirty="0" smtClean="0">
                <a:latin typeface="+mn-lt"/>
                <a:cs typeface="+mn-cs"/>
              </a:rPr>
              <a:t>withdraw </a:t>
            </a:r>
            <a:r>
              <a:rPr lang="en-US" b="1" dirty="0">
                <a:latin typeface="+mn-lt"/>
                <a:cs typeface="+mn-cs"/>
              </a:rPr>
              <a:t>cash. </a:t>
            </a: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No embarrassment of not having sufficient funds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Less time spent queuing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Can get money any time of day or night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Own bank may be further to travel to than nearest ATM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Can use most ATMs/does not have to be own bank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Have choice of languages so is easier to understand/be understood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80975"/>
            <a:ext cx="3486441" cy="274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915816" y="3674115"/>
            <a:ext cx="2450426" cy="27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/>
        </p:blipFill>
        <p:spPr bwMode="auto">
          <a:xfrm>
            <a:off x="199822" y="3674115"/>
            <a:ext cx="2637352" cy="27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7344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7.2 - 0417/13 (2012)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104718"/>
            <a:ext cx="8773669" cy="5816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14 </a:t>
            </a:r>
            <a:r>
              <a:rPr lang="en-US" b="1" dirty="0" err="1">
                <a:latin typeface="+mn-lt"/>
                <a:cs typeface="+mn-cs"/>
              </a:rPr>
              <a:t>Sarbjit</a:t>
            </a:r>
            <a:r>
              <a:rPr lang="en-US" b="1" dirty="0">
                <a:latin typeface="+mn-lt"/>
                <a:cs typeface="+mn-cs"/>
              </a:rPr>
              <a:t> has a desktop computer at home which he uses for internet banking.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A) </a:t>
            </a:r>
            <a:r>
              <a:rPr lang="en-US" sz="1600" b="1" dirty="0">
                <a:latin typeface="+mn-lt"/>
                <a:cs typeface="+mn-cs"/>
              </a:rPr>
              <a:t>Identify two other computer systems he could use to do internet banking when away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from home</a:t>
            </a:r>
            <a:r>
              <a:rPr lang="en-US" sz="1600" b="1" dirty="0" smtClean="0">
                <a:latin typeface="+mn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Smart phone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Laptop with internet access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Tablet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computer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Discuss the advantages and disadvantages to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banks </a:t>
            </a:r>
            <a:r>
              <a:rPr lang="en-US" sz="1600" b="1" dirty="0">
                <a:latin typeface="+mn-lt"/>
                <a:cs typeface="+mn-cs"/>
              </a:rPr>
              <a:t>of using internet banking.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Advantages: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Fewer bank tellers so less paid out in wages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Less actual cash handled – fewer robberies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Have access to a wider customer base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Fewer branch offices needed – less spent on rates/rent/utilities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Less money spent on security staff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Disadvantages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Initial cost of hardware/software is expensive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Need to retrain staff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Loss of customers/more difficult to sell other services due to lack of personal touch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Costs of system maintenance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2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88118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7.2 - 0417/11 (2011)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" y="1104718"/>
            <a:ext cx="6372199" cy="39395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12)A </a:t>
            </a:r>
            <a:r>
              <a:rPr lang="en-US" b="1" dirty="0">
                <a:latin typeface="+mn-lt"/>
                <a:cs typeface="+mn-cs"/>
              </a:rPr>
              <a:t>supermarket uses POS terminals. The stock levels in the supermarket are updated </a:t>
            </a:r>
            <a:r>
              <a:rPr lang="en-US" b="1" dirty="0" smtClean="0">
                <a:latin typeface="+mn-lt"/>
                <a:cs typeface="+mn-cs"/>
              </a:rPr>
              <a:t>automatically</a:t>
            </a:r>
            <a:r>
              <a:rPr lang="en-US" b="1" dirty="0">
                <a:latin typeface="+mn-lt"/>
                <a:cs typeface="+mn-cs"/>
              </a:rPr>
              <a:t>. </a:t>
            </a: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Describe </a:t>
            </a:r>
            <a:r>
              <a:rPr lang="en-US" b="1" dirty="0">
                <a:latin typeface="+mn-lt"/>
                <a:cs typeface="+mn-cs"/>
              </a:rPr>
              <a:t>the steps involved in updating the stock level of a product when the </a:t>
            </a:r>
            <a:r>
              <a:rPr lang="en-US" b="1" dirty="0" smtClean="0">
                <a:latin typeface="+mn-lt"/>
                <a:cs typeface="+mn-cs"/>
              </a:rPr>
              <a:t>bar </a:t>
            </a:r>
            <a:r>
              <a:rPr lang="en-US" b="1" dirty="0">
                <a:latin typeface="+mn-lt"/>
                <a:cs typeface="+mn-cs"/>
              </a:rPr>
              <a:t>code is read.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stock file is searched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Until a match is found with the entered bar code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number in stock of the matching record is read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One/number purchased is subtracted from the number in stock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number in stock is compared with the re-order number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it is equal to/less than the re-order number then more goods are automatically re-ordered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new value of number in stock is written back to the file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Next bar code is read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343289"/>
            <a:ext cx="2506538" cy="159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56" y="321297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45834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7.2 - 0417/13 (2011)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7505" y="1104718"/>
            <a:ext cx="6912767" cy="53860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17) </a:t>
            </a:r>
            <a:r>
              <a:rPr lang="en-US" b="1" dirty="0">
                <a:latin typeface="+mn-lt"/>
                <a:cs typeface="+mn-cs"/>
              </a:rPr>
              <a:t>Chip and pin systems are used at ATMs. A customer wishing to withdraw cash inserts their </a:t>
            </a:r>
            <a:r>
              <a:rPr lang="en-US" b="1" dirty="0" smtClean="0">
                <a:latin typeface="+mn-lt"/>
                <a:cs typeface="+mn-cs"/>
              </a:rPr>
              <a:t>card</a:t>
            </a:r>
            <a:r>
              <a:rPr lang="en-US" b="1" dirty="0">
                <a:latin typeface="+mn-lt"/>
                <a:cs typeface="+mn-cs"/>
              </a:rPr>
              <a:t>. The ATM checks to see if the card is valid and, if so, asks the customer to type their </a:t>
            </a:r>
            <a:r>
              <a:rPr lang="en-US" b="1" dirty="0" smtClean="0">
                <a:latin typeface="+mn-lt"/>
                <a:cs typeface="+mn-cs"/>
              </a:rPr>
              <a:t>PIN</a:t>
            </a:r>
            <a:r>
              <a:rPr lang="en-US" b="1" dirty="0">
                <a:latin typeface="+mn-lt"/>
                <a:cs typeface="+mn-cs"/>
              </a:rPr>
              <a:t>. Describe the computer processing which takes place from this point. </a:t>
            </a:r>
            <a:r>
              <a:rPr lang="en-US" b="1" dirty="0" smtClean="0">
                <a:latin typeface="+mn-lt"/>
                <a:cs typeface="+mn-cs"/>
              </a:rPr>
              <a:t>(4)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Customer is asked if they want a receipt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PIN number is compared with that stored in the chip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they are the same the transaction proceeds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they are not the same the customer is asked to re-enter PIN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three attempts transaction rejected and card withheld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customer is asked which service is required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customer selects required service (cash)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customer is asked how much money they want to withdraw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customer’s account is checked to see if it has sufficient funds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amount is checked against the card limit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there are sufficient funds (and the amount is within the card limit) the transaction is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authorised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/if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not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transaction is rejected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amount is deducted from the customer account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bank notes are issued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card is returned (by the computer)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required receipt is printed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91" y="2708920"/>
            <a:ext cx="146514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91" y="1340768"/>
            <a:ext cx="1465148" cy="11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92" y="4221088"/>
            <a:ext cx="14651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644129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7.2 - 0417/11 (2013)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13092" cy="53860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10 (a) Describe batch processing of data, using the processing of bank </a:t>
            </a:r>
            <a:r>
              <a:rPr lang="en-US" b="1" dirty="0" err="1">
                <a:latin typeface="+mn-lt"/>
                <a:cs typeface="+mn-cs"/>
              </a:rPr>
              <a:t>cheques</a:t>
            </a:r>
            <a:r>
              <a:rPr lang="en-US" b="1" dirty="0">
                <a:latin typeface="+mn-lt"/>
                <a:cs typeface="+mn-cs"/>
              </a:rPr>
              <a:t> as an </a:t>
            </a:r>
            <a:r>
              <a:rPr lang="en-US" b="1" dirty="0" smtClean="0">
                <a:latin typeface="+mn-lt"/>
                <a:cs typeface="+mn-cs"/>
              </a:rPr>
              <a:t>example</a:t>
            </a:r>
            <a:r>
              <a:rPr lang="en-US" b="1" dirty="0">
                <a:latin typeface="+mn-lt"/>
                <a:cs typeface="+mn-cs"/>
              </a:rPr>
              <a:t>. </a:t>
            </a: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Data/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cheques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are collected together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during the course of the day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Data/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cheques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are then processed all at once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Data/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cheques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are processed overnight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Bank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accounts updated following morning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No human intervention </a:t>
            </a: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(b) Explain why the booking of airline tickets using batch processing would not be a good </a:t>
            </a:r>
            <a:r>
              <a:rPr lang="en-US" b="1" dirty="0" smtClean="0">
                <a:latin typeface="+mn-lt"/>
                <a:cs typeface="+mn-cs"/>
              </a:rPr>
              <a:t>idea</a:t>
            </a:r>
            <a:r>
              <a:rPr lang="en-US" b="1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It might lead to double booking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Customer would not be sure booking has been successful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Would take a long time to receive confirmation/ticket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Processing would take a long time…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… would cost company money</a:t>
            </a:r>
            <a:endParaRPr lang="en-GB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53" y="1859710"/>
            <a:ext cx="13843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56" y="4509120"/>
            <a:ext cx="2403895" cy="159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5981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7.2 - 0417/11 (2013)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752"/>
            <a:ext cx="8497068" cy="3631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8) A </a:t>
            </a:r>
            <a:r>
              <a:rPr lang="en-US" b="1" dirty="0">
                <a:latin typeface="+mn-lt"/>
                <a:cs typeface="+mn-cs"/>
              </a:rPr>
              <a:t>customer uses a bank card to purchase a product at a supermarket checkout. The </a:t>
            </a:r>
            <a:r>
              <a:rPr lang="en-US" b="1" dirty="0" smtClean="0">
                <a:latin typeface="+mn-lt"/>
                <a:cs typeface="+mn-cs"/>
              </a:rPr>
              <a:t>checkout </a:t>
            </a:r>
            <a:r>
              <a:rPr lang="en-US" b="1" dirty="0">
                <a:latin typeface="+mn-lt"/>
                <a:cs typeface="+mn-cs"/>
              </a:rPr>
              <a:t>operator uses a number of devices to input data about </a:t>
            </a:r>
            <a:r>
              <a:rPr lang="en-US" b="1" dirty="0" smtClean="0">
                <a:latin typeface="+mn-lt"/>
                <a:cs typeface="+mn-cs"/>
              </a:rPr>
              <a:t>the customer </a:t>
            </a:r>
            <a:r>
              <a:rPr lang="en-US" b="1" dirty="0">
                <a:latin typeface="+mn-lt"/>
                <a:cs typeface="+mn-cs"/>
              </a:rPr>
              <a:t>and the </a:t>
            </a:r>
            <a:r>
              <a:rPr lang="en-US" b="1" dirty="0" smtClean="0">
                <a:latin typeface="+mn-lt"/>
                <a:cs typeface="+mn-cs"/>
              </a:rPr>
              <a:t>product</a:t>
            </a:r>
            <a:r>
              <a:rPr lang="en-US" b="1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Identify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four</a:t>
            </a:r>
            <a:r>
              <a:rPr lang="en-US" sz="1600" b="1" dirty="0">
                <a:latin typeface="+mn-lt"/>
                <a:cs typeface="+mn-cs"/>
              </a:rPr>
              <a:t> of these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input devices </a:t>
            </a:r>
            <a:r>
              <a:rPr lang="en-US" sz="1600" b="1" dirty="0">
                <a:latin typeface="+mn-lt"/>
                <a:cs typeface="+mn-cs"/>
              </a:rPr>
              <a:t>and for each one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describe a different item of data </a:t>
            </a:r>
            <a:r>
              <a:rPr lang="en-US" sz="1600" b="1" dirty="0">
                <a:latin typeface="+mn-lt"/>
                <a:cs typeface="+mn-cs"/>
              </a:rPr>
              <a:t>that </a:t>
            </a:r>
            <a:r>
              <a:rPr lang="en-US" sz="1600" b="1" dirty="0" smtClean="0">
                <a:latin typeface="+mn-lt"/>
                <a:cs typeface="+mn-cs"/>
              </a:rPr>
              <a:t> will </a:t>
            </a:r>
            <a:r>
              <a:rPr lang="en-US" sz="1600" b="1" dirty="0">
                <a:latin typeface="+mn-lt"/>
                <a:cs typeface="+mn-cs"/>
              </a:rPr>
              <a:t>be input. </a:t>
            </a:r>
            <a:endParaRPr lang="en-US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Chip reader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1600" b="1" dirty="0" smtClean="0">
                <a:latin typeface="+mn-lt"/>
                <a:cs typeface="+mn-cs"/>
              </a:rPr>
              <a:t>Bank/credit </a:t>
            </a:r>
            <a:r>
              <a:rPr lang="en-US" sz="1600" b="1" dirty="0">
                <a:latin typeface="+mn-lt"/>
                <a:cs typeface="+mn-cs"/>
              </a:rPr>
              <a:t>card account information/supermarket code </a:t>
            </a:r>
            <a:endParaRPr lang="en-US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Bar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code reader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1600" b="1" dirty="0" smtClean="0">
                <a:latin typeface="+mn-lt"/>
                <a:cs typeface="+mn-cs"/>
              </a:rPr>
              <a:t>Information </a:t>
            </a:r>
            <a:r>
              <a:rPr lang="en-US" sz="1600" b="1" dirty="0">
                <a:latin typeface="+mn-lt"/>
                <a:cs typeface="+mn-cs"/>
              </a:rPr>
              <a:t>from a product label/product identity number </a:t>
            </a:r>
            <a:endParaRPr lang="en-US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Electronic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scales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1600" b="1" dirty="0" smtClean="0">
                <a:latin typeface="+mn-lt"/>
                <a:cs typeface="+mn-cs"/>
              </a:rPr>
              <a:t>Weight </a:t>
            </a:r>
            <a:r>
              <a:rPr lang="en-US" sz="1600" b="1" dirty="0">
                <a:latin typeface="+mn-lt"/>
                <a:cs typeface="+mn-cs"/>
              </a:rPr>
              <a:t>of an item </a:t>
            </a:r>
            <a:endParaRPr lang="en-US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Touch screen: </a:t>
            </a:r>
            <a:r>
              <a:rPr lang="en-US" sz="1600" b="1" dirty="0" smtClean="0">
                <a:latin typeface="+mn-lt"/>
                <a:cs typeface="+mn-cs"/>
              </a:rPr>
              <a:t>Identification </a:t>
            </a:r>
            <a:r>
              <a:rPr lang="en-US" sz="1600" b="1" dirty="0">
                <a:latin typeface="+mn-lt"/>
                <a:cs typeface="+mn-cs"/>
              </a:rPr>
              <a:t>of product </a:t>
            </a:r>
            <a:endParaRPr lang="en-US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Number pad: </a:t>
            </a:r>
            <a:r>
              <a:rPr lang="en-US" sz="1600" b="1" dirty="0" smtClean="0">
                <a:latin typeface="+mn-lt"/>
                <a:cs typeface="+mn-cs"/>
              </a:rPr>
              <a:t>Bar </a:t>
            </a:r>
            <a:r>
              <a:rPr lang="en-US" sz="1600" b="1" dirty="0">
                <a:latin typeface="+mn-lt"/>
                <a:cs typeface="+mn-cs"/>
              </a:rPr>
              <a:t>code number when bar code reader cannot read bar code/the number of items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endParaRPr lang="en-US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Magnetic stripe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reader: </a:t>
            </a:r>
            <a:r>
              <a:rPr lang="en-US" sz="1600" b="1" dirty="0">
                <a:latin typeface="+mn-lt"/>
                <a:cs typeface="+mn-cs"/>
              </a:rPr>
              <a:t>Information about the customer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5832685"/>
            <a:ext cx="1296144" cy="88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48" y="5346555"/>
            <a:ext cx="794124" cy="89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8" b="29613"/>
          <a:stretch/>
        </p:blipFill>
        <p:spPr bwMode="auto">
          <a:xfrm>
            <a:off x="3497077" y="5328463"/>
            <a:ext cx="1102219" cy="9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83" y="5282451"/>
            <a:ext cx="1026869" cy="102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1947"/>
            <a:ext cx="1442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8" y="4941168"/>
            <a:ext cx="122426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Input Devices at POS</a:t>
            </a:r>
            <a:endParaRPr lang="en-GB" b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09" y="5258567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7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7027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7.2 - 0417/12 (2013)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6768876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18 A supermarket has a number of</a:t>
            </a:r>
            <a:r>
              <a:rPr lang="en-US" b="1" dirty="0">
                <a:solidFill>
                  <a:srgbClr val="FF0000"/>
                </a:solidFill>
                <a:latin typeface="+mn-lt"/>
                <a:cs typeface="+mn-cs"/>
              </a:rPr>
              <a:t> EFTPOS </a:t>
            </a:r>
            <a:r>
              <a:rPr lang="en-US" b="1" dirty="0">
                <a:latin typeface="+mn-lt"/>
                <a:cs typeface="+mn-cs"/>
              </a:rPr>
              <a:t>terminals.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Explain </a:t>
            </a:r>
            <a:r>
              <a:rPr lang="en-US" sz="1600" b="1" dirty="0">
                <a:latin typeface="+mn-lt"/>
                <a:cs typeface="+mn-cs"/>
              </a:rPr>
              <a:t>what is meant by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EFTPOS</a:t>
            </a:r>
            <a:r>
              <a:rPr lang="en-US" sz="1600" b="1" dirty="0">
                <a:latin typeface="+mn-lt"/>
                <a:cs typeface="+mn-cs"/>
              </a:rPr>
              <a:t> and how such a system works</a:t>
            </a:r>
            <a:r>
              <a:rPr lang="en-US" sz="1600" b="1" dirty="0" smtClean="0">
                <a:latin typeface="+mn-lt"/>
                <a:cs typeface="+mn-cs"/>
              </a:rPr>
              <a:t>. (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6</a:t>
            </a:r>
            <a:r>
              <a:rPr lang="en-US" sz="1600" b="1" dirty="0" smtClean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Electronic Funds Transfer at Point of Sale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Enables payment for goods at a checkout using credit/debit cards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Goods are purchased and bill is calculated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Customer inserts card into chip reader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Card is checked for validity/reported stolen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PIN is entered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PIN is compared with that stored on the chip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PIN is OK/verified transaction is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authorised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not, customer is asked to re-enter PIN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Supermarket computer contacts customer’s bank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Checks if sufficient funds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sufficient funds, transaction is completed/if not, transaction is rejected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Amount deducted from customer’s bank account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Amount credited to supermarket’s bank account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The supermarket EFTPOS terminal produces a receipt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40768"/>
            <a:ext cx="14017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20840"/>
            <a:ext cx="1460020" cy="173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26" y="4922491"/>
            <a:ext cx="1674785" cy="125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83339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7.2 - 0417/12 (2013)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7704980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9) </a:t>
            </a:r>
            <a:r>
              <a:rPr lang="en-US" b="1" dirty="0">
                <a:latin typeface="+mn-lt"/>
                <a:cs typeface="+mn-cs"/>
              </a:rPr>
              <a:t>Robots are now used on many car production lines.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Describe </a:t>
            </a:r>
            <a:r>
              <a:rPr lang="en-US" sz="1600" b="1" dirty="0">
                <a:latin typeface="+mn-lt"/>
                <a:cs typeface="+mn-cs"/>
              </a:rPr>
              <a:t>three advantages of this to a car </a:t>
            </a:r>
            <a:r>
              <a:rPr lang="en-US" sz="1600" b="1" dirty="0" smtClean="0">
                <a:latin typeface="+mn-lt"/>
                <a:cs typeface="+mn-cs"/>
              </a:rPr>
              <a:t>company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Car production is more consistent/robots produce the same standard every time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Cost – once bought they do not have to be paid/fewer employees so lower costs/don’t have to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pay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robots wages/lower running costs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No industrial disputes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Greater productivity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Greater accuracy/robots are more accurate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Can work in hazardous/extreme conditions/can lift heavier loads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Robots don’t take breaks/can work 24 hours a day 7 days a week/can work continuously</a:t>
            </a:r>
            <a:endParaRPr lang="en-GB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152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4797153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153"/>
            <a:ext cx="2490551" cy="16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38" y="4797153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5179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7.2 - 0417/13 (2013)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7488956" cy="5570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18 Robots are now used on many car production lines.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Discuss </a:t>
            </a:r>
            <a:r>
              <a:rPr lang="en-US" sz="1600" b="1" dirty="0">
                <a:latin typeface="+mn-lt"/>
                <a:cs typeface="+mn-cs"/>
              </a:rPr>
              <a:t>the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benefits</a:t>
            </a:r>
            <a:r>
              <a:rPr lang="en-US" sz="1600" b="1" dirty="0">
                <a:latin typeface="+mn-lt"/>
                <a:cs typeface="+mn-cs"/>
              </a:rPr>
              <a:t> and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drawbacks</a:t>
            </a:r>
            <a:r>
              <a:rPr lang="en-US" sz="1600" b="1" dirty="0">
                <a:latin typeface="+mn-lt"/>
                <a:cs typeface="+mn-cs"/>
              </a:rPr>
              <a:t> to the car company of using </a:t>
            </a:r>
            <a:r>
              <a:rPr lang="en-US" sz="1600" b="1" dirty="0" smtClean="0">
                <a:latin typeface="+mn-lt"/>
                <a:cs typeface="+mn-cs"/>
              </a:rPr>
              <a:t>robots (7)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Benefits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  <a:latin typeface="+mn-lt"/>
                <a:cs typeface="+mn-cs"/>
              </a:rPr>
              <a:t>Car production is more consistent/robots produce the same standard every time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  <a:latin typeface="+mn-lt"/>
                <a:cs typeface="+mn-cs"/>
              </a:rPr>
              <a:t>Cost </a:t>
            </a: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– once bought they do not have to be paid/fewer employees so lower costs/don’t have to </a:t>
            </a:r>
            <a:r>
              <a:rPr lang="en-US" sz="1600" dirty="0" smtClean="0">
                <a:solidFill>
                  <a:srgbClr val="FF0000"/>
                </a:solidFill>
                <a:latin typeface="+mn-lt"/>
                <a:cs typeface="+mn-cs"/>
              </a:rPr>
              <a:t>pay </a:t>
            </a: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robots wages/lower running costs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No industrial disputes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Greater productivity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Greater accuracy/robots are more accurate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Can work in hazardous/extreme conditions/can lift heavier loads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Robots don’t take breaks/can work 24 hours a day 7 days a week/can work continuously </a:t>
            </a:r>
            <a:endParaRPr lang="en-US" sz="160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7030A0"/>
                </a:solidFill>
                <a:latin typeface="+mn-lt"/>
                <a:cs typeface="+mn-cs"/>
              </a:rPr>
              <a:t>Drawbacks</a:t>
            </a:r>
            <a:endParaRPr lang="en-US" sz="16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7030A0"/>
                </a:solidFill>
                <a:latin typeface="+mn-lt"/>
                <a:cs typeface="+mn-cs"/>
              </a:rPr>
              <a:t>Robots have to be reprogrammed when there is a small change/can’t think for themselves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7030A0"/>
                </a:solidFill>
                <a:latin typeface="+mn-lt"/>
                <a:cs typeface="+mn-cs"/>
              </a:rPr>
              <a:t>Robots need programming in order to be adaptable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7030A0"/>
                </a:solidFill>
                <a:latin typeface="+mn-lt"/>
                <a:cs typeface="+mn-cs"/>
              </a:rPr>
              <a:t>Expensive start up costs – redundancy payments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7030A0"/>
                </a:solidFill>
                <a:latin typeface="+mn-lt"/>
                <a:cs typeface="+mn-cs"/>
              </a:rPr>
              <a:t>Expensive start up costs – have to spend money on training workers to use robots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7030A0"/>
                </a:solidFill>
                <a:latin typeface="+mn-lt"/>
                <a:cs typeface="+mn-cs"/>
              </a:rPr>
              <a:t>Expensive start up costs – buying of robots/programming of robots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7030A0"/>
                </a:solidFill>
                <a:latin typeface="+mn-lt"/>
                <a:cs typeface="+mn-cs"/>
              </a:rPr>
              <a:t>Computer crash would halt production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7030A0"/>
                </a:solidFill>
                <a:latin typeface="+mn-lt"/>
                <a:cs typeface="+mn-cs"/>
              </a:rPr>
              <a:t>Maintenance/repair costs can be expensive </a:t>
            </a:r>
            <a:endParaRPr lang="en-US" sz="1600" dirty="0" smtClean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4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06590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7.2 - 0417/13 (2013)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5472732" cy="53245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11) </a:t>
            </a:r>
            <a:r>
              <a:rPr lang="en-US" b="1" dirty="0">
                <a:latin typeface="+mn-lt"/>
                <a:cs typeface="+mn-cs"/>
              </a:rPr>
              <a:t>Car mechanics often use an expert system to help them with their work in diagnosing car </a:t>
            </a:r>
            <a:r>
              <a:rPr lang="en-US" b="1" dirty="0" smtClean="0">
                <a:latin typeface="+mn-lt"/>
                <a:cs typeface="+mn-cs"/>
              </a:rPr>
              <a:t>engine </a:t>
            </a:r>
            <a:r>
              <a:rPr lang="en-US" b="1" dirty="0">
                <a:latin typeface="+mn-lt"/>
                <a:cs typeface="+mn-cs"/>
              </a:rPr>
              <a:t>faults.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b="1" dirty="0" smtClean="0">
                <a:latin typeface="+mn-lt"/>
                <a:cs typeface="+mn-cs"/>
              </a:rPr>
              <a:t>Describe </a:t>
            </a:r>
            <a:r>
              <a:rPr lang="en-US" sz="1600" b="1" dirty="0">
                <a:latin typeface="+mn-lt"/>
                <a:cs typeface="+mn-cs"/>
              </a:rPr>
              <a:t>how this system would work. </a:t>
            </a:r>
            <a:endParaRPr lang="en-US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Data is read by sensors/downloaded from onboard computer/entered using keyboard/touch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screen/answers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to questions are typed in </a:t>
            </a: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Uses interactive interface/Asks questions...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........based on previous responses </a:t>
            </a: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Expert system analyses data </a:t>
            </a: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Inference engine compares data </a:t>
            </a: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Compares data with that held in the knowledge base.......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........ using rules base </a:t>
            </a: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Matches are found </a:t>
            </a:r>
            <a:endParaRPr lang="en-US" sz="16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System suggests possible faults/solutions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8144" y="1196975"/>
            <a:ext cx="316835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1) </a:t>
            </a:r>
            <a:r>
              <a:rPr lang="en-US" sz="1200" dirty="0" smtClean="0"/>
              <a:t>A</a:t>
            </a:r>
            <a:r>
              <a:rPr lang="en-US" sz="1200" dirty="0"/>
              <a:t> </a:t>
            </a:r>
            <a:r>
              <a:rPr lang="en-US" sz="1200" b="1" dirty="0"/>
              <a:t>user interface</a:t>
            </a:r>
            <a:r>
              <a:rPr lang="en-US" sz="1200" dirty="0"/>
              <a:t> - This is the system that allows a </a:t>
            </a:r>
            <a:r>
              <a:rPr lang="en-US" sz="1200" b="1" dirty="0" smtClean="0"/>
              <a:t>non-expert user</a:t>
            </a:r>
            <a:r>
              <a:rPr lang="en-US" sz="1200" dirty="0"/>
              <a:t> to </a:t>
            </a:r>
            <a:r>
              <a:rPr lang="en-US" sz="1200" b="1" dirty="0"/>
              <a:t>query</a:t>
            </a:r>
            <a:r>
              <a:rPr lang="en-US" sz="1200" dirty="0"/>
              <a:t> (question) the expert system, and to </a:t>
            </a:r>
            <a:r>
              <a:rPr lang="en-US" sz="1200" b="1" dirty="0"/>
              <a:t>receive advice</a:t>
            </a:r>
            <a:r>
              <a:rPr lang="en-US" sz="12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145" y="1916832"/>
            <a:ext cx="316835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2) </a:t>
            </a:r>
            <a:r>
              <a:rPr lang="en-US" sz="1200" dirty="0" smtClean="0"/>
              <a:t>A</a:t>
            </a:r>
            <a:r>
              <a:rPr lang="en-US" sz="1200" dirty="0"/>
              <a:t> </a:t>
            </a:r>
            <a:r>
              <a:rPr lang="en-US" sz="1200" b="1" dirty="0"/>
              <a:t>knowledge base</a:t>
            </a:r>
            <a:r>
              <a:rPr lang="en-US" sz="1200" dirty="0"/>
              <a:t> - This is a</a:t>
            </a:r>
            <a:r>
              <a:rPr lang="en-US" sz="1200" b="1" dirty="0"/>
              <a:t> collection of facts and rules</a:t>
            </a:r>
            <a:r>
              <a:rPr lang="en-US" sz="1200" dirty="0"/>
              <a:t>. The knowledge base is created from </a:t>
            </a:r>
            <a:r>
              <a:rPr lang="en-US" sz="1200" b="1" dirty="0"/>
              <a:t>information</a:t>
            </a:r>
            <a:r>
              <a:rPr lang="en-US" sz="1200" dirty="0"/>
              <a:t> provided by </a:t>
            </a:r>
            <a:r>
              <a:rPr lang="en-US" sz="1200" b="1" dirty="0"/>
              <a:t>human experts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868145" y="2636912"/>
            <a:ext cx="316835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3) </a:t>
            </a:r>
            <a:r>
              <a:rPr lang="en-US" sz="1200" dirty="0" smtClean="0"/>
              <a:t>An </a:t>
            </a:r>
            <a:r>
              <a:rPr lang="en-US" sz="1200" dirty="0"/>
              <a:t>inference engine - This acts rather like a search engine, examining the knowledge base for information that matches the user's query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8144" y="3356992"/>
            <a:ext cx="316835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4) </a:t>
            </a:r>
            <a:r>
              <a:rPr lang="en-US" sz="1200" dirty="0" smtClean="0"/>
              <a:t>The</a:t>
            </a:r>
            <a:r>
              <a:rPr lang="en-US" sz="1200" dirty="0"/>
              <a:t> </a:t>
            </a:r>
            <a:r>
              <a:rPr lang="en-US" sz="1200" b="1" dirty="0"/>
              <a:t>non-expert user</a:t>
            </a:r>
            <a:r>
              <a:rPr lang="en-US" sz="1200" dirty="0"/>
              <a:t> queries the expert system. This is done by </a:t>
            </a:r>
            <a:r>
              <a:rPr lang="en-US" sz="1200" b="1" dirty="0"/>
              <a:t>asking a question</a:t>
            </a:r>
            <a:r>
              <a:rPr lang="en-US" sz="1200" dirty="0"/>
              <a:t>, or by </a:t>
            </a:r>
            <a:r>
              <a:rPr lang="en-US" sz="1200" b="1" dirty="0"/>
              <a:t>answering questions</a:t>
            </a:r>
            <a:r>
              <a:rPr lang="en-US" sz="1200" dirty="0"/>
              <a:t> asked by the expert system.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8144" y="4294837"/>
            <a:ext cx="316835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5) </a:t>
            </a:r>
            <a:r>
              <a:rPr lang="en-US" sz="1200" dirty="0" smtClean="0"/>
              <a:t>The </a:t>
            </a:r>
            <a:r>
              <a:rPr lang="en-US" sz="1200" dirty="0"/>
              <a:t>inference engine uses the query to search the knowledge base and then provides an answer or some advice to the user.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5157192"/>
            <a:ext cx="3461420" cy="14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4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1155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7.2 - 0417/11 (2012)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13092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13) </a:t>
            </a:r>
            <a:r>
              <a:rPr lang="en-US" b="1" dirty="0">
                <a:latin typeface="+mn-lt"/>
                <a:cs typeface="+mn-cs"/>
              </a:rPr>
              <a:t>Computers are used in supermarkets at point of sales terminals. When paying for goods the </a:t>
            </a:r>
            <a:r>
              <a:rPr lang="en-US" b="1" dirty="0" smtClean="0">
                <a:latin typeface="+mn-lt"/>
                <a:cs typeface="+mn-cs"/>
              </a:rPr>
              <a:t>customer </a:t>
            </a:r>
            <a:r>
              <a:rPr lang="en-US" b="1" dirty="0">
                <a:latin typeface="+mn-lt"/>
                <a:cs typeface="+mn-cs"/>
              </a:rPr>
              <a:t>inserts the bank card into the chip reader.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A) </a:t>
            </a:r>
            <a:r>
              <a:rPr lang="en-US" sz="1600" b="1" dirty="0">
                <a:latin typeface="+mn-lt"/>
                <a:cs typeface="+mn-cs"/>
              </a:rPr>
              <a:t>Identify three items of data contained in the chip on a bank card. </a:t>
            </a:r>
            <a:endParaRPr lang="en-US" sz="16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Card number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PIN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Expiry date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Type of card/issuer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Security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number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B) </a:t>
            </a:r>
            <a:r>
              <a:rPr lang="en-US" sz="1600" b="1" dirty="0">
                <a:latin typeface="+mn-lt"/>
                <a:cs typeface="+mn-cs"/>
              </a:rPr>
              <a:t>Describe three checks that would be carried out using information on the card before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the bank is asked to </a:t>
            </a:r>
            <a:r>
              <a:rPr lang="en-US" sz="1600" b="1" dirty="0" err="1">
                <a:latin typeface="+mn-lt"/>
                <a:cs typeface="+mn-cs"/>
              </a:rPr>
              <a:t>authorise</a:t>
            </a:r>
            <a:r>
              <a:rPr lang="en-US" sz="1600" b="1" dirty="0">
                <a:latin typeface="+mn-lt"/>
                <a:cs typeface="+mn-cs"/>
              </a:rPr>
              <a:t> the transaction.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Card is valid/card number exists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Card is in date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PIN entered matches that on card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Checks if card is stolen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6449" r="3846" b="4458"/>
          <a:stretch/>
        </p:blipFill>
        <p:spPr bwMode="auto">
          <a:xfrm>
            <a:off x="2934460" y="2586662"/>
            <a:ext cx="1587701" cy="11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86662"/>
            <a:ext cx="1723959" cy="11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9119"/>
            <a:ext cx="1723959" cy="114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2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5190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Chapter 7.2 - 0417/11 (2012)</a:t>
                      </a:r>
                      <a:endParaRPr lang="en-GB" sz="2000" b="0" dirty="0" smtClean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5"/>
            <a:ext cx="8713092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13)C </a:t>
            </a:r>
            <a:r>
              <a:rPr lang="en-US" b="1" dirty="0">
                <a:latin typeface="+mn-lt"/>
                <a:cs typeface="+mn-cs"/>
              </a:rPr>
              <a:t>Describe five steps which would be carried out by the computers at the supermarket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and at the customer’s bank to complete the transaction. </a:t>
            </a: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Customer bank contacted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Bank looks up customer account number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Checks available balance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Checks daily (card) limit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insufficient funds then transaction is rejected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If sufficient funds then transaction is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cs typeface="+mn-cs"/>
              </a:rPr>
              <a:t>authorised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Money deducted from customer account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Money credited to supermarket account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388" y="4149080"/>
            <a:ext cx="8713092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8) </a:t>
            </a:r>
            <a:r>
              <a:rPr lang="en-US" b="1" dirty="0"/>
              <a:t>Tick whether the following statements apply to online processing or batch processing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43470" r="38533" b="34515"/>
          <a:stretch/>
        </p:blipFill>
        <p:spPr bwMode="auto">
          <a:xfrm>
            <a:off x="323528" y="4621134"/>
            <a:ext cx="5325332" cy="190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74" y="2204864"/>
            <a:ext cx="1804593" cy="141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24305"/>
            <a:ext cx="1739044" cy="139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70" y="4859025"/>
            <a:ext cx="13843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7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1766</Words>
  <Application>Microsoft Office PowerPoint</Application>
  <PresentationFormat>On-screen Show (4:3)</PresentationFormat>
  <Paragraphs>246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yahmad</cp:lastModifiedBy>
  <cp:revision>227</cp:revision>
  <cp:lastPrinted>2014-05-05T06:01:17Z</cp:lastPrinted>
  <dcterms:created xsi:type="dcterms:W3CDTF">2012-07-13T15:47:49Z</dcterms:created>
  <dcterms:modified xsi:type="dcterms:W3CDTF">2016-02-22T04:44:24Z</dcterms:modified>
</cp:coreProperties>
</file>