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85" autoAdjust="0"/>
    <p:restoredTop sz="93606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EB8E75-B9B6-4DBF-A830-B11A779E2017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20207D-ACA3-4593-9A1A-0C5159054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9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B66E0F-0819-42AF-9113-8EA66BEDDF43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7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F2BB31-BD87-4D17-B33E-086AEAEC2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66E1-22D8-4B4C-895E-99B12BEF16E7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FC6-85D6-4C66-86C8-59A4C13BD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BD19-87DD-477D-B16E-178A24F50968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61AD-3BBC-4CBD-8683-04CB68315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225A-B917-42E3-A270-504F3247FB05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207C-ABA9-48BA-AD9D-1D3BC76F5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B00C-E21F-494F-B89E-3AFF08DBF186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F76F-1A8D-4CA7-BDD4-CB55C8510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1A92-8759-46D8-B804-D70A66127910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3EF0-A19A-476D-A9DB-ED0E3212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8E57-F09A-4131-A33E-C72D4F8E2A7A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E6DE-190F-440A-9258-163E671A5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0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4943-BF60-411F-930F-81CB8D4F6D47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5F53-C286-4919-8E7D-CAE89196CC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DB08-971E-4C9A-BCC0-41D1E7BC6E38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12C1-512C-4EC8-9AA6-BB4F862D3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45B3-D44A-47B5-B369-F1AE51134AFB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2125-1522-4CF8-94B7-80BB5438BA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C57C-D574-4B6E-BEED-BCA13D20A937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BF7D-225C-443A-BA09-E3E7989B4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930-E5B2-41EE-93C8-FAA29D9EE4C1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F47C-7A6F-44E0-B6C8-5D0C99370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0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C9BB2-BC14-489D-B8E0-AFE11CB9A80E}" type="datetimeFigureOut">
              <a:rPr lang="en-GB"/>
              <a:pPr>
                <a:defRPr/>
              </a:pPr>
              <a:t>05/05/2014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60BE9-7ABA-4459-B055-EB17FE388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8808"/>
              </p:ext>
            </p:extLst>
          </p:nvPr>
        </p:nvGraphicFramePr>
        <p:xfrm>
          <a:off x="34925" y="44450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(Chapter 7.1)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dirty="0" smtClean="0"/>
                        <a:t>Exam Questions and Answers</a:t>
                      </a:r>
                    </a:p>
                  </a:txBody>
                  <a:tcPr marL="91443" marR="91443" marT="45738" marB="45738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01947"/>
              </p:ext>
            </p:extLst>
          </p:nvPr>
        </p:nvGraphicFramePr>
        <p:xfrm>
          <a:off x="34925" y="981075"/>
          <a:ext cx="8929688" cy="29304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40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Guidance: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2" marB="45712"/>
                </a:tc>
              </a:tr>
              <a:tr h="396817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0417/11 (2013)</a:t>
                      </a:r>
                      <a:endParaRPr lang="en-GB" sz="1800" b="1" dirty="0"/>
                    </a:p>
                  </a:txBody>
                  <a:tcPr marL="91447" marR="91447" marT="45712" marB="45712"/>
                </a:tc>
              </a:tr>
              <a:tr h="396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0417/12 (2013)</a:t>
                      </a:r>
                    </a:p>
                  </a:txBody>
                  <a:tcPr marL="91447" marR="91447" marT="45712" marB="45712"/>
                </a:tc>
              </a:tr>
              <a:tr h="396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0417/13 (2013)</a:t>
                      </a:r>
                    </a:p>
                  </a:txBody>
                  <a:tcPr marL="91447" marR="91447" marT="45712" marB="45712"/>
                </a:tc>
              </a:tr>
              <a:tr h="412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0417/11 (2012)</a:t>
                      </a:r>
                    </a:p>
                  </a:txBody>
                  <a:tcPr marL="91447" marR="91447" marT="45712" marB="45712"/>
                </a:tc>
              </a:tr>
              <a:tr h="340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0417/12 (2012)</a:t>
                      </a:r>
                    </a:p>
                  </a:txBody>
                  <a:tcPr marL="91447" marR="91447" marT="45712" marB="45712"/>
                </a:tc>
              </a:tr>
              <a:tr h="595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0417/13 (2012)</a:t>
                      </a:r>
                    </a:p>
                  </a:txBody>
                  <a:tcPr marL="91447" marR="91447" marT="45712" marB="4571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45405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7 - 0417/12 (2012)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641084" cy="4185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11. The </a:t>
            </a:r>
            <a:r>
              <a:rPr lang="en-US" b="1" dirty="0">
                <a:latin typeface="+mn-lt"/>
                <a:cs typeface="+mn-cs"/>
              </a:rPr>
              <a:t>head teacher wants to replace the </a:t>
            </a: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current printed school magazine </a:t>
            </a:r>
            <a:r>
              <a:rPr lang="en-US" b="1" dirty="0">
                <a:latin typeface="+mn-lt"/>
                <a:cs typeface="+mn-cs"/>
              </a:rPr>
              <a:t>with one </a:t>
            </a: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slide show</a:t>
            </a:r>
            <a:r>
              <a:rPr lang="en-US" b="1" dirty="0">
                <a:latin typeface="+mn-lt"/>
                <a:cs typeface="+mn-cs"/>
              </a:rPr>
              <a:t> </a:t>
            </a:r>
            <a:r>
              <a:rPr lang="en-US" b="1" dirty="0" smtClean="0">
                <a:latin typeface="+mn-lt"/>
                <a:cs typeface="+mn-cs"/>
              </a:rPr>
              <a:t>available </a:t>
            </a:r>
            <a:r>
              <a:rPr lang="en-US" b="1" dirty="0">
                <a:latin typeface="+mn-lt"/>
                <a:cs typeface="+mn-cs"/>
              </a:rPr>
              <a:t>on a number of machines in a computer room at parents’ evenings. </a:t>
            </a: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Name </a:t>
            </a: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three features available in a slideshow </a:t>
            </a:r>
            <a:r>
              <a:rPr lang="en-US" b="1" dirty="0">
                <a:latin typeface="+mn-lt"/>
                <a:cs typeface="+mn-cs"/>
              </a:rPr>
              <a:t>not available in a </a:t>
            </a: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hard copy magazine</a:t>
            </a:r>
            <a:r>
              <a:rPr lang="en-US" b="1" dirty="0">
                <a:latin typeface="+mn-lt"/>
                <a:cs typeface="+mn-cs"/>
              </a:rPr>
              <a:t>. 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each one say how it could be used in the school’s slideshow. </a:t>
            </a: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Sound: Spoken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introduction by head/voiceover the presentation/background music/school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choir/band/orchestra/sound effects when changing/opening a slide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Animation: Text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effects/cartoon representing school activities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Video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: Introduction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by head/school play/choir/band/orchestra/sports activities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Hyperlinks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: Move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to another slide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Slide transitions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: To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keep the viewer’s attention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0" y="5589240"/>
            <a:ext cx="1125750" cy="11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62230"/>
            <a:ext cx="1656184" cy="104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3315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7 - 0417/12 (2012)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641084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8 A geography teacher wants to build a weather station. She wants to use a computer 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collect the results.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A) Describe </a:t>
            </a:r>
            <a:r>
              <a:rPr lang="en-US" sz="1600" b="1" dirty="0">
                <a:latin typeface="+mn-lt"/>
                <a:cs typeface="+mn-cs"/>
              </a:rPr>
              <a:t>three physical variables which would be measured. </a:t>
            </a:r>
            <a:endParaRPr lang="en-US" sz="1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Temperature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Pressure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Sunlight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Humidity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Rainfall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C) </a:t>
            </a:r>
            <a:r>
              <a:rPr lang="en-US" sz="1600" b="1" dirty="0">
                <a:latin typeface="+mn-lt"/>
                <a:cs typeface="+mn-cs"/>
              </a:rPr>
              <a:t>Describe three other uses of modelling. </a:t>
            </a: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Simulations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Mathematical models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Scientific models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Civil engineering models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Financial models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Flight/pilot simulation/training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Large scale chemical experiments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Design of fairground rides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Traffic control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Building fire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simulation</a:t>
            </a: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15" y="2060848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3136"/>
            <a:ext cx="172441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36791"/>
            <a:ext cx="1512168" cy="131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0645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7 - 0417/13 (2012)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641084" cy="55476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8) </a:t>
            </a:r>
            <a:r>
              <a:rPr lang="en-US" b="1" dirty="0">
                <a:latin typeface="+mn-lt"/>
                <a:cs typeface="+mn-cs"/>
              </a:rPr>
              <a:t>A greenhouse is controlled by a microprocessor. 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B) </a:t>
            </a:r>
            <a:r>
              <a:rPr lang="en-US" sz="1600" b="1" dirty="0">
                <a:latin typeface="+mn-lt"/>
                <a:cs typeface="+mn-cs"/>
              </a:rPr>
              <a:t>Explain the difference between measurement and control. </a:t>
            </a:r>
            <a:endParaRPr lang="en-US" sz="1600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Measurement is the monitoring of physical variables without the microprocessor taking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action. </a:t>
            </a: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Control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is when the microprocessor takes action depending on sensor readings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C</a:t>
            </a:r>
            <a:r>
              <a:rPr lang="en-US" sz="1600" dirty="0" smtClean="0">
                <a:latin typeface="+mn-lt"/>
                <a:cs typeface="+mn-cs"/>
              </a:rPr>
              <a:t>) </a:t>
            </a:r>
            <a:r>
              <a:rPr lang="en-US" sz="1600" b="1" dirty="0">
                <a:latin typeface="+mn-lt"/>
                <a:cs typeface="+mn-cs"/>
              </a:rPr>
              <a:t>Give four advantages of using a computer rather than allowing the students to control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the growing conditions.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Computer (readings) are more accurate than students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Students might forget to take readings/readings can be taken at regular intervals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Computer takes more reliable readings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Readings can be taken/control can be carried out more frequently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Readings can be taken/control can be carried out any time of day or night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Computers can respond to changes immediately/quicker than students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Students might be unavailable to take readings during school holidays/computers can work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continuously/without taking a break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2972129" cy="154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978" y="2800674"/>
            <a:ext cx="16561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Measurement - Sensors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2800675"/>
            <a:ext cx="16561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Control - </a:t>
            </a:r>
            <a:r>
              <a:rPr lang="en-GB" b="1" dirty="0" err="1" smtClean="0">
                <a:solidFill>
                  <a:srgbClr val="FF0000"/>
                </a:solidFill>
              </a:rPr>
              <a:t>Actutators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2267744" y="2943819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5868144" y="2943821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6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5609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7 - 0417/11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6769100" cy="3200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+mn-lt"/>
                <a:cs typeface="+mn-cs"/>
              </a:rPr>
              <a:t>5) </a:t>
            </a:r>
            <a:r>
              <a:rPr lang="en-US" b="1" dirty="0" smtClean="0">
                <a:latin typeface="+mn-lt"/>
                <a:cs typeface="+mn-cs"/>
              </a:rPr>
              <a:t>Hospitals </a:t>
            </a:r>
            <a:r>
              <a:rPr lang="en-US" b="1" dirty="0">
                <a:latin typeface="+mn-lt"/>
                <a:cs typeface="+mn-cs"/>
              </a:rPr>
              <a:t>often use computers to continuously monitor patients. The pulse rate of the </a:t>
            </a:r>
            <a:r>
              <a:rPr lang="en-US" b="1" dirty="0" smtClean="0">
                <a:latin typeface="+mn-lt"/>
                <a:cs typeface="+mn-cs"/>
              </a:rPr>
              <a:t> patient </a:t>
            </a:r>
            <a:r>
              <a:rPr lang="en-US" b="1" dirty="0">
                <a:latin typeface="+mn-lt"/>
                <a:cs typeface="+mn-cs"/>
              </a:rPr>
              <a:t>is one measurement that would be monitored.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List three other measurements that would be monitored</a:t>
            </a:r>
            <a:r>
              <a:rPr lang="en-US" b="1" dirty="0" smtClean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Temperature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Blood pressure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Glucose level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Rate of respiration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Level of oxygen in the patient’s blood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2" y="4725144"/>
            <a:ext cx="19685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71" y="4720623"/>
            <a:ext cx="3009901" cy="160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1705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7 - 0417/11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6769100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+mn-lt"/>
                <a:cs typeface="+mn-cs"/>
              </a:rPr>
              <a:t>12) E. </a:t>
            </a:r>
            <a:r>
              <a:rPr lang="en-US" b="1" dirty="0" smtClean="0">
                <a:latin typeface="+mn-lt"/>
                <a:cs typeface="+mn-cs"/>
              </a:rPr>
              <a:t>Spreadsheets </a:t>
            </a:r>
            <a:r>
              <a:rPr lang="en-US" b="1" dirty="0">
                <a:latin typeface="+mn-lt"/>
                <a:cs typeface="+mn-cs"/>
              </a:rPr>
              <a:t>are often used to produce computer models.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Give </a:t>
            </a:r>
            <a:r>
              <a:rPr lang="en-US" b="1" dirty="0">
                <a:latin typeface="+mn-lt"/>
                <a:cs typeface="+mn-cs"/>
              </a:rPr>
              <a:t>three reasons why computer modelling is used instead of the real thing</a:t>
            </a:r>
            <a:r>
              <a:rPr lang="en-US" b="1" dirty="0" smtClean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Some situations are/real thing might be dangerous/ model is less dangerous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Cost of building real thing may be expensive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Real thing may waste raw materials/natural resources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Easier to change/modify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Costs less to change data/variables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real thing may be impossible to access/create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Real thing may be on too vast a scale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It may take a long time to obtain results from the real thing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Extremes which can’t be tested in real life can be tested using models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98047"/>
            <a:ext cx="1575083" cy="122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69" y="2676773"/>
            <a:ext cx="108012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61" y="4077072"/>
            <a:ext cx="1224136" cy="108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60" y="5437749"/>
            <a:ext cx="11890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0163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7 - 0417/12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7776988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15) F. Spreadsheets are often used to produce computer models. There are however, other </a:t>
            </a:r>
            <a:r>
              <a:rPr lang="en-US" b="1" dirty="0" smtClean="0">
                <a:latin typeface="+mn-lt"/>
                <a:cs typeface="+mn-cs"/>
              </a:rPr>
              <a:t>forms </a:t>
            </a:r>
            <a:r>
              <a:rPr lang="en-US" b="1" dirty="0">
                <a:latin typeface="+mn-lt"/>
                <a:cs typeface="+mn-cs"/>
              </a:rPr>
              <a:t>of models such as simulations.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Explain, using </a:t>
            </a:r>
            <a:r>
              <a:rPr lang="en-US" b="1" u="sng" dirty="0">
                <a:solidFill>
                  <a:srgbClr val="FF0000"/>
                </a:solidFill>
                <a:latin typeface="+mn-lt"/>
                <a:cs typeface="+mn-cs"/>
              </a:rPr>
              <a:t>air pilot </a:t>
            </a:r>
            <a:r>
              <a:rPr lang="en-US" b="1" dirty="0">
                <a:latin typeface="+mn-lt"/>
                <a:cs typeface="+mn-cs"/>
              </a:rPr>
              <a:t>training as an example, what is meant by </a:t>
            </a:r>
            <a:r>
              <a:rPr lang="en-US" b="1" dirty="0" smtClean="0">
                <a:latin typeface="+mn-lt"/>
                <a:cs typeface="+mn-cs"/>
              </a:rPr>
              <a:t>simulation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Creating a model of a real system (such as a cockpit)…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…in order to study the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behaviour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of the system/pilot reactions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Is able to predict/react to the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behaviour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of the system or pilot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cockpit simulation has all the controls normally found in an actual cockpit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Creating models of situations that pilots might meet in real life/Creates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whatif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scenarios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9120"/>
            <a:ext cx="2903907" cy="181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400268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380474" cy="17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9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9795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7 - 0417/13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6192812" cy="52322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12 A house has a microprocessor controlled central heating system. </a:t>
            </a: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(</a:t>
            </a:r>
            <a:r>
              <a:rPr lang="en-US" sz="1600" b="1" dirty="0">
                <a:latin typeface="+mn-lt"/>
                <a:cs typeface="+mn-cs"/>
              </a:rPr>
              <a:t>a) Describe the use of the following input devices in such a system.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Keypad: </a:t>
            </a:r>
            <a:r>
              <a:rPr lang="en-GB" sz="1600" b="1" dirty="0" smtClean="0">
                <a:solidFill>
                  <a:srgbClr val="FF0000"/>
                </a:solidFill>
                <a:latin typeface="+mn-lt"/>
                <a:cs typeface="+mn-cs"/>
              </a:rPr>
              <a:t>To 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+mn-cs"/>
              </a:rPr>
              <a:t>input required temperature</a:t>
            </a:r>
            <a:endParaRPr lang="en-GB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+mn-lt"/>
                <a:cs typeface="+mn-cs"/>
              </a:rPr>
              <a:t>Sensor: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To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input current temperature of the room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Describe how the microprocessor would use the data from these devices to control the </a:t>
            </a:r>
            <a:r>
              <a:rPr lang="en-US" sz="1600" b="1" dirty="0" smtClean="0">
                <a:latin typeface="+mn-lt"/>
                <a:cs typeface="+mn-cs"/>
              </a:rPr>
              <a:t>system.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Microprocessor stores required temperature as preset value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Compares temperature from sensor to pre-set temperature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temperature is lower than preset value microprocessor sends a signal to turn heater on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If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higher than preset value microprocessor sends a signal (to the actuator) to turn heater off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values are equal microprocessor does nothing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Wait set period of time before looping</a:t>
            </a: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4158" y="1196975"/>
            <a:ext cx="2160240" cy="11578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u="sng" dirty="0" smtClean="0">
                <a:solidFill>
                  <a:schemeClr val="tx1"/>
                </a:solidFill>
              </a:rPr>
              <a:t>- Input </a:t>
            </a:r>
            <a:r>
              <a:rPr lang="en-US" sz="1600" b="1" u="sng" dirty="0">
                <a:solidFill>
                  <a:schemeClr val="tx1"/>
                </a:solidFill>
              </a:rPr>
              <a:t>devices </a:t>
            </a:r>
            <a:r>
              <a:rPr lang="en-US" sz="1600" dirty="0">
                <a:solidFill>
                  <a:schemeClr val="tx1"/>
                </a:solidFill>
              </a:rPr>
              <a:t>called sensors feed data into the </a:t>
            </a:r>
            <a:r>
              <a:rPr lang="en-US" sz="1600" dirty="0" smtClean="0">
                <a:solidFill>
                  <a:schemeClr val="tx1"/>
                </a:solidFill>
              </a:rPr>
              <a:t>computer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5312" y="2520093"/>
            <a:ext cx="2179086" cy="1224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- The </a:t>
            </a:r>
            <a:r>
              <a:rPr lang="en-US" sz="1600" dirty="0">
                <a:solidFill>
                  <a:schemeClr val="tx1"/>
                </a:solidFill>
              </a:rPr>
              <a:t>computer then </a:t>
            </a:r>
            <a:r>
              <a:rPr lang="en-US" sz="1600" b="1" u="sng" dirty="0">
                <a:solidFill>
                  <a:schemeClr val="tx1"/>
                </a:solidFill>
              </a:rPr>
              <a:t>processes</a:t>
            </a:r>
            <a:r>
              <a:rPr lang="en-US" sz="1600" dirty="0">
                <a:solidFill>
                  <a:schemeClr val="tx1"/>
                </a:solidFill>
              </a:rPr>
              <a:t> the input data (by following a set of instructions)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6076" y="3888245"/>
            <a:ext cx="2188322" cy="14401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- As </a:t>
            </a:r>
            <a:r>
              <a:rPr lang="en-US" sz="1600" dirty="0">
                <a:solidFill>
                  <a:schemeClr val="tx1"/>
                </a:solidFill>
              </a:rPr>
              <a:t>a result of the processing, the computer can turn on or off </a:t>
            </a:r>
            <a:r>
              <a:rPr lang="en-US" sz="1600" b="1" u="sng" dirty="0">
                <a:solidFill>
                  <a:schemeClr val="tx1"/>
                </a:solidFill>
              </a:rPr>
              <a:t>output</a:t>
            </a:r>
            <a:r>
              <a:rPr lang="en-US" sz="1600" dirty="0">
                <a:solidFill>
                  <a:schemeClr val="tx1"/>
                </a:solidFill>
              </a:rPr>
              <a:t> devices called actuators.</a:t>
            </a:r>
          </a:p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8576366" y="2066777"/>
            <a:ext cx="288032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572472" y="3485431"/>
            <a:ext cx="288032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76" y="5445224"/>
            <a:ext cx="94622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22" y="5793099"/>
            <a:ext cx="1027776" cy="7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9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9997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7 - 0417/13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641084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+mn-lt"/>
                <a:cs typeface="+mn-cs"/>
              </a:rPr>
              <a:t>9. </a:t>
            </a:r>
            <a:r>
              <a:rPr lang="en-US" b="1" dirty="0">
                <a:latin typeface="+mn-lt"/>
                <a:cs typeface="+mn-cs"/>
              </a:rPr>
              <a:t>A head teacher has decided that the school magazine will now be included in the school’s </a:t>
            </a:r>
            <a:r>
              <a:rPr lang="en-US" b="1" dirty="0" smtClean="0">
                <a:latin typeface="+mn-lt"/>
                <a:cs typeface="+mn-cs"/>
              </a:rPr>
              <a:t>website</a:t>
            </a:r>
            <a:r>
              <a:rPr lang="en-US" b="1" dirty="0">
                <a:latin typeface="+mn-lt"/>
                <a:cs typeface="+mn-cs"/>
              </a:rPr>
              <a:t>. </a:t>
            </a: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(</a:t>
            </a:r>
            <a:r>
              <a:rPr lang="en-US" sz="1600" b="1" dirty="0">
                <a:latin typeface="+mn-lt"/>
                <a:cs typeface="+mn-cs"/>
              </a:rPr>
              <a:t>a) Tick three features of a website which would not be found in a magazine printed on </a:t>
            </a:r>
            <a:r>
              <a:rPr lang="en-US" sz="1600" b="1" dirty="0" smtClean="0">
                <a:latin typeface="+mn-lt"/>
                <a:cs typeface="+mn-cs"/>
              </a:rPr>
              <a:t>paper</a:t>
            </a:r>
            <a:r>
              <a:rPr lang="en-US" sz="1600" b="1" dirty="0">
                <a:latin typeface="+mn-lt"/>
                <a:cs typeface="+mn-cs"/>
              </a:rPr>
              <a:t>. </a:t>
            </a: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(</a:t>
            </a:r>
            <a:r>
              <a:rPr lang="en-US" sz="1600" b="1" dirty="0">
                <a:latin typeface="+mn-lt"/>
                <a:cs typeface="+mn-cs"/>
              </a:rPr>
              <a:t>b) Give three other reasons why the head teacher thinks it is a good idea to replace the </a:t>
            </a:r>
            <a:r>
              <a:rPr lang="en-US" sz="1600" b="1" dirty="0" smtClean="0">
                <a:latin typeface="+mn-lt"/>
                <a:cs typeface="+mn-cs"/>
              </a:rPr>
              <a:t>paper </a:t>
            </a:r>
            <a:r>
              <a:rPr lang="en-US" sz="1600" b="1" dirty="0">
                <a:latin typeface="+mn-lt"/>
                <a:cs typeface="+mn-cs"/>
              </a:rPr>
              <a:t>version with a website version.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Saves school cost of printing copies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Can include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colour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at no extra cost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Can include animated text effects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Saves cost of delivery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Audience not limited to parents of school children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50000" r="37379" b="25000"/>
          <a:stretch/>
        </p:blipFill>
        <p:spPr bwMode="auto">
          <a:xfrm>
            <a:off x="1114062" y="2464296"/>
            <a:ext cx="436728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03" y="2461599"/>
            <a:ext cx="2833835" cy="160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9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6336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7 - 0417/13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641084" cy="5139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7 A student wishes to use a floor turtle to draw this shape which has no two lines the same </a:t>
            </a:r>
            <a:r>
              <a:rPr lang="en-US" b="1" dirty="0" smtClean="0">
                <a:latin typeface="+mn-lt"/>
                <a:cs typeface="+mn-cs"/>
              </a:rPr>
              <a:t>length</a:t>
            </a:r>
            <a:r>
              <a:rPr lang="en-US" b="1" dirty="0">
                <a:latin typeface="+mn-lt"/>
                <a:cs typeface="+mn-cs"/>
              </a:rPr>
              <a:t>: </a:t>
            </a: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Name four different instructions which the turtle graphics software could use in order 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draw the shape. For each one explain the meaning of the instruction.</a:t>
            </a: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7" t="28171" r="40945" b="53172"/>
          <a:stretch/>
        </p:blipFill>
        <p:spPr bwMode="auto">
          <a:xfrm>
            <a:off x="1835696" y="1593127"/>
            <a:ext cx="311506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30177" r="42657" b="34911"/>
          <a:stretch/>
        </p:blipFill>
        <p:spPr bwMode="auto">
          <a:xfrm>
            <a:off x="323529" y="3928040"/>
            <a:ext cx="3744416" cy="237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3928040"/>
            <a:ext cx="36724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Tip: </a:t>
            </a:r>
            <a:r>
              <a:rPr lang="en-GB" dirty="0" smtClean="0"/>
              <a:t>They may actual ask you to write possible instructions and the meanings to draw the shape shown. </a:t>
            </a:r>
          </a:p>
        </p:txBody>
      </p:sp>
    </p:spTree>
    <p:extLst>
      <p:ext uri="{BB962C8B-B14F-4D97-AF65-F5344CB8AC3E}">
        <p14:creationId xmlns:p14="http://schemas.microsoft.com/office/powerpoint/2010/main" val="3318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62516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7 - 0417/11 (2012)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7504" y="1124744"/>
            <a:ext cx="7056908" cy="5316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12. A </a:t>
            </a:r>
            <a:r>
              <a:rPr lang="en-US" b="1" dirty="0">
                <a:latin typeface="+mn-lt"/>
                <a:cs typeface="+mn-cs"/>
              </a:rPr>
              <a:t>greenhouse is controlled by a microprocessor.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  <a:cs typeface="+mn-cs"/>
              </a:rPr>
              <a:t> </a:t>
            </a:r>
            <a:endParaRPr lang="en-US" sz="6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r>
              <a:rPr lang="en-US" sz="1600" b="1" dirty="0" smtClean="0">
                <a:latin typeface="+mn-lt"/>
                <a:cs typeface="+mn-cs"/>
              </a:rPr>
              <a:t>Other </a:t>
            </a:r>
            <a:r>
              <a:rPr lang="en-US" sz="1600" b="1" dirty="0">
                <a:latin typeface="+mn-lt"/>
                <a:cs typeface="+mn-cs"/>
              </a:rPr>
              <a:t>than a light sensor name two sensors used in the </a:t>
            </a:r>
            <a:r>
              <a:rPr lang="en-US" sz="1600" b="1" dirty="0" smtClean="0">
                <a:latin typeface="+mn-lt"/>
                <a:cs typeface="+mn-cs"/>
              </a:rPr>
              <a:t>greenhouse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Temperature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Humidity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Moisture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pH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Explain why computers are unable to read the data directly from these sensors and </a:t>
            </a:r>
            <a:r>
              <a:rPr lang="en-US" sz="1600" b="1" dirty="0" smtClean="0">
                <a:latin typeface="+mn-lt"/>
                <a:cs typeface="+mn-cs"/>
              </a:rPr>
              <a:t>name </a:t>
            </a:r>
            <a:r>
              <a:rPr lang="en-US" sz="1600" b="1" dirty="0">
                <a:latin typeface="+mn-lt"/>
                <a:cs typeface="+mn-cs"/>
              </a:rPr>
              <a:t>the device which would enable them to do so.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Sensor measures analogue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Computer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works in digital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Analogue to digital converter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Describe how the microprocessor uses data from the light sensor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Microprocessor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compares light reading with preset value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If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lower than pre-set value microprocessor sends signal to switch on light bulb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If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higher than pre-set value microprocessor sends signal to switch off light bulb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process is continuous/ monitoring of sensors is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continuous</a:t>
            </a: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13218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58058"/>
            <a:ext cx="1298575" cy="115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08304" y="4077072"/>
            <a:ext cx="183569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Sensors</a:t>
            </a:r>
            <a:r>
              <a:rPr lang="en-US" sz="1600" dirty="0"/>
              <a:t> cannot control anything - all they can do is pass data to the computer. </a:t>
            </a:r>
          </a:p>
          <a:p>
            <a:endParaRPr lang="en-US" sz="700" dirty="0"/>
          </a:p>
          <a:p>
            <a:r>
              <a:rPr lang="en-US" sz="1600" dirty="0"/>
              <a:t>The computer takes the actions and turns on/off the </a:t>
            </a:r>
            <a:r>
              <a:rPr lang="en-US" sz="1600" b="1" dirty="0"/>
              <a:t>actuators</a:t>
            </a:r>
          </a:p>
        </p:txBody>
      </p:sp>
    </p:spTree>
    <p:extLst>
      <p:ext uri="{BB962C8B-B14F-4D97-AF65-F5344CB8AC3E}">
        <p14:creationId xmlns:p14="http://schemas.microsoft.com/office/powerpoint/2010/main" val="14281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50486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7 - 0417/11 (2012)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18843" r="28568" b="15485"/>
          <a:stretch/>
        </p:blipFill>
        <p:spPr bwMode="auto">
          <a:xfrm>
            <a:off x="179512" y="1196752"/>
            <a:ext cx="48343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 t="28871" r="50000" b="42957"/>
          <a:stretch/>
        </p:blipFill>
        <p:spPr bwMode="auto">
          <a:xfrm>
            <a:off x="5303906" y="3789040"/>
            <a:ext cx="3492916" cy="2408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1196752"/>
            <a:ext cx="374636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Tip: </a:t>
            </a:r>
            <a:r>
              <a:rPr lang="en-GB" dirty="0" smtClean="0"/>
              <a:t>In this question you have to write out the remaining steps.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r>
              <a:rPr lang="en-GB" b="1" baseline="30000" dirty="0" smtClean="0">
                <a:solidFill>
                  <a:srgbClr val="FF0000"/>
                </a:solidFill>
              </a:rPr>
              <a:t>st</a:t>
            </a:r>
            <a:r>
              <a:rPr lang="en-GB" b="1" dirty="0" smtClean="0">
                <a:solidFill>
                  <a:srgbClr val="FF0000"/>
                </a:solidFill>
              </a:rPr>
              <a:t>: </a:t>
            </a:r>
            <a:r>
              <a:rPr lang="en-GB" dirty="0" smtClean="0"/>
              <a:t>Work out how many more steps you have to get around the shape. (</a:t>
            </a:r>
            <a:r>
              <a:rPr lang="en-GB" dirty="0" smtClean="0">
                <a:solidFill>
                  <a:srgbClr val="FF0000"/>
                </a:solidFill>
              </a:rPr>
              <a:t>8</a:t>
            </a:r>
            <a:r>
              <a:rPr lang="en-GB" dirty="0" smtClean="0"/>
              <a:t>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2</a:t>
            </a:r>
            <a:r>
              <a:rPr lang="en-GB" b="1" baseline="30000" dirty="0" smtClean="0">
                <a:solidFill>
                  <a:srgbClr val="FF0000"/>
                </a:solidFill>
              </a:rPr>
              <a:t>nd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: It is possible you may have to use a </a:t>
            </a:r>
            <a:r>
              <a:rPr lang="en-GB" dirty="0" smtClean="0">
                <a:solidFill>
                  <a:srgbClr val="FF0000"/>
                </a:solidFill>
              </a:rPr>
              <a:t>repeat</a:t>
            </a:r>
            <a:r>
              <a:rPr lang="en-GB" dirty="0" smtClean="0"/>
              <a:t> to draw the shape.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r>
              <a:rPr lang="en-GB" b="1" baseline="30000" dirty="0" smtClean="0">
                <a:solidFill>
                  <a:srgbClr val="FF0000"/>
                </a:solidFill>
              </a:rPr>
              <a:t>rd</a:t>
            </a:r>
            <a:r>
              <a:rPr lang="en-GB" dirty="0" smtClean="0"/>
              <a:t>: Remember to end the repeat.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6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1295</Words>
  <Application>Microsoft Office PowerPoint</Application>
  <PresentationFormat>On-screen Show (4:3)</PresentationFormat>
  <Paragraphs>209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Yasar Ahmad</cp:lastModifiedBy>
  <cp:revision>204</cp:revision>
  <cp:lastPrinted>2014-05-05T05:04:12Z</cp:lastPrinted>
  <dcterms:created xsi:type="dcterms:W3CDTF">2012-07-13T15:47:49Z</dcterms:created>
  <dcterms:modified xsi:type="dcterms:W3CDTF">2014-05-05T05:22:11Z</dcterms:modified>
</cp:coreProperties>
</file>