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52747"/>
              </p:ext>
            </p:extLst>
          </p:nvPr>
        </p:nvGraphicFramePr>
        <p:xfrm>
          <a:off x="34925" y="44450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(</a:t>
                      </a:r>
                      <a:r>
                        <a:rPr lang="en-US" sz="2000" baseline="0" smtClean="0">
                          <a:latin typeface="+mn-lt"/>
                        </a:rPr>
                        <a:t>Chapter </a:t>
                      </a:r>
                      <a:r>
                        <a:rPr lang="en-US" sz="2000" baseline="0" smtClean="0">
                          <a:latin typeface="+mn-lt"/>
                        </a:rPr>
                        <a:t>7 </a:t>
                      </a:r>
                      <a:r>
                        <a:rPr lang="en-US" sz="2000" baseline="0" dirty="0" smtClean="0">
                          <a:latin typeface="+mn-lt"/>
                        </a:rPr>
                        <a:t>2014)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Exam Questions and Answers</a:t>
                      </a:r>
                    </a:p>
                  </a:txBody>
                  <a:tcPr marL="91443" marR="91443" marT="45738" marB="45738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2213"/>
              </p:ext>
            </p:extLst>
          </p:nvPr>
        </p:nvGraphicFramePr>
        <p:xfrm>
          <a:off x="34925" y="981075"/>
          <a:ext cx="8929688" cy="2930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Guidance: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0417/11 Summer</a:t>
                      </a:r>
                      <a:endParaRPr lang="en-GB" sz="1800" b="1" dirty="0"/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0417/12 Summer</a:t>
                      </a:r>
                      <a:endParaRPr lang="en-GB" sz="1800" b="1" dirty="0"/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0417/13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dirty="0" smtClean="0"/>
                        <a:t>Summer</a:t>
                      </a:r>
                      <a:endParaRPr lang="en-GB" sz="1800" b="1" dirty="0"/>
                    </a:p>
                  </a:txBody>
                  <a:tcPr marL="91447" marR="91447" marT="45712" marB="45712"/>
                </a:tc>
              </a:tr>
              <a:tr h="41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0417/11 (Winter)</a:t>
                      </a:r>
                    </a:p>
                  </a:txBody>
                  <a:tcPr marL="91447" marR="91447" marT="45712" marB="45712"/>
                </a:tc>
              </a:tr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0417/12 (Winter)</a:t>
                      </a:r>
                    </a:p>
                  </a:txBody>
                  <a:tcPr marL="91447" marR="91447" marT="45712" marB="45712"/>
                </a:tc>
              </a:tr>
              <a:tr h="59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0417/13 (Winter)</a:t>
                      </a:r>
                    </a:p>
                  </a:txBody>
                  <a:tcPr marL="91447" marR="91447"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9901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6587" r="30949" b="18254"/>
          <a:stretch/>
        </p:blipFill>
        <p:spPr bwMode="auto">
          <a:xfrm>
            <a:off x="107503" y="1268760"/>
            <a:ext cx="59994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/>
          <a:stretch/>
        </p:blipFill>
        <p:spPr bwMode="auto">
          <a:xfrm>
            <a:off x="2915816" y="4411013"/>
            <a:ext cx="5670425" cy="198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34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8416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4062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Describe three advantages and one disadvantage of the library using email rather than a phone call to contact borrowers.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Three advantages </a:t>
            </a:r>
            <a:r>
              <a:rPr lang="en-GB" sz="1600" b="1" dirty="0" smtClean="0">
                <a:latin typeface="+mn-lt"/>
                <a:cs typeface="+mn-cs"/>
              </a:rPr>
              <a:t>from: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Phone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call can last a long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send same email to lots of people at same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send advertising literature as an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attachment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Borrower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may be not available to answer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phone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Phone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line may be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busy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One disadvantage from:</a:t>
            </a:r>
            <a:br>
              <a:rPr lang="en-GB" sz="1600" b="1" dirty="0">
                <a:latin typeface="+mn-lt"/>
                <a:cs typeface="+mn-cs"/>
              </a:rPr>
            </a:b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Cannot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be sure borrower has received the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message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be using a computer when other librarians want to use it for other purposes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1439141" cy="127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862064" cy="239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13000"/>
            <a:ext cx="1102763" cy="11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06624"/>
            <a:ext cx="12049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2424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Computer controlled traffic lights are used at busy road junctions. Light sensors and sound sensors are not used to measure traffic flow</a:t>
            </a:r>
            <a:r>
              <a:rPr lang="en-GB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Giving a different reason for each, explain why these sensors are unsuitable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Sound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– there might be other noises – e.g. </a:t>
            </a:r>
            <a:r>
              <a:rPr lang="en-GB" sz="1600" b="1" dirty="0" err="1">
                <a:solidFill>
                  <a:srgbClr val="FF0000"/>
                </a:solidFill>
                <a:latin typeface="+mn-lt"/>
                <a:cs typeface="+mn-cs"/>
              </a:rPr>
              <a:t>roadworks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, masking the sound of a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car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Light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– Anybody could break the beam not just cars/direct sunlight may affect readings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Explain </a:t>
            </a:r>
            <a:r>
              <a:rPr lang="en-GB" sz="1600" b="1" dirty="0">
                <a:latin typeface="+mn-lt"/>
                <a:cs typeface="+mn-cs"/>
              </a:rPr>
              <a:t>the difference between measurement and control when using microprocessors.</a:t>
            </a:r>
            <a:br>
              <a:rPr lang="en-GB" sz="1600" b="1" dirty="0">
                <a:latin typeface="+mn-lt"/>
                <a:cs typeface="+mn-cs"/>
              </a:rPr>
            </a:b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Measurement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is the monitoring of physical variables without the microprocessor taking action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Control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is when the microprocessor takes action depending on sensor readings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3135"/>
            <a:ext cx="3096468" cy="19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653134"/>
            <a:ext cx="3128065" cy="19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8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741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7632972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Doctors use an expert system to help them with their diagnoses of illnesses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The </a:t>
            </a:r>
            <a:r>
              <a:rPr lang="en-GB" sz="1600" b="1" dirty="0">
                <a:latin typeface="+mn-lt"/>
                <a:cs typeface="+mn-cs"/>
              </a:rPr>
              <a:t>symptoms are typed in by the doctors.</a:t>
            </a:r>
            <a:br>
              <a:rPr lang="en-GB" sz="1600" b="1" dirty="0"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Describe the processing which the system uses so that it can suggest possible illnesses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System/User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interface asks questions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...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...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based on previous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responses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Inference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engine compares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Compares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data with that held in the knowledge base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...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...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using rules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base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Matches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the symptoms are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found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Name </a:t>
            </a:r>
            <a:r>
              <a:rPr lang="en-GB" sz="1600" b="1" dirty="0">
                <a:latin typeface="+mn-lt"/>
                <a:cs typeface="+mn-cs"/>
              </a:rPr>
              <a:t>two applications other than medical diagnosis and car fault diagnosis which </a:t>
            </a:r>
            <a:r>
              <a:rPr lang="en-GB" sz="1600" b="1" dirty="0" smtClean="0">
                <a:latin typeface="+mn-lt"/>
                <a:cs typeface="+mn-cs"/>
              </a:rPr>
              <a:t>involve the </a:t>
            </a:r>
            <a:r>
              <a:rPr lang="en-GB" sz="1600" b="1" dirty="0">
                <a:latin typeface="+mn-lt"/>
                <a:cs typeface="+mn-cs"/>
              </a:rPr>
              <a:t>use of expert systems.</a:t>
            </a:r>
            <a:br>
              <a:rPr lang="en-GB" sz="1600" b="1" dirty="0">
                <a:latin typeface="+mn-lt"/>
                <a:cs typeface="+mn-cs"/>
              </a:rPr>
            </a:br>
            <a:r>
              <a:rPr lang="en-GB" sz="900" b="1" dirty="0">
                <a:latin typeface="+mn-lt"/>
                <a:cs typeface="+mn-cs"/>
              </a:rPr>
              <a:t/>
            </a:r>
            <a:br>
              <a:rPr lang="en-GB" sz="900" b="1" dirty="0"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Two from</a:t>
            </a:r>
            <a:r>
              <a:rPr lang="en-GB" sz="1600" b="1" dirty="0" smtClean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Mineral prospecting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Tax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Careers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Chess games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Animal/plant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classification/identification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Computer fault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diagnosis</a:t>
            </a: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783085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15" y="486916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7972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76887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Students are going to produce a word-processed report about the school greenhouse. It will contain images of the plants that are grown. It will also contain data and charts from a spreadsheet showing the costs of plants.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how the students will produce their </a:t>
            </a:r>
            <a:r>
              <a:rPr lang="en-GB" sz="1600" b="1" dirty="0" smtClean="0">
                <a:latin typeface="+mn-lt"/>
                <a:cs typeface="+mn-cs"/>
              </a:rPr>
              <a:t>report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Save pictures from clipart/Internet/scanned images/digital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camera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Load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word processing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software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Insert images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Edit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images </a:t>
            </a:r>
            <a:endParaRPr lang="en-GB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Insert spreadsheet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Position chart/images/spreadsheet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Create chart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Type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in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text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Edit/format text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Save chart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Insert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chart/ copy and paste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chart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Edit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chart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56" y="3861048"/>
            <a:ext cx="3347203" cy="20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6588223" y="2243892"/>
            <a:ext cx="2030805" cy="147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4202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2323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microprocessor in a greenhouse causes fans to come on when the temperature is higher </a:t>
            </a:r>
            <a:r>
              <a:rPr lang="en-GB" b="1" dirty="0" smtClean="0">
                <a:latin typeface="+mn-lt"/>
                <a:cs typeface="+mn-cs"/>
              </a:rPr>
              <a:t>than the </a:t>
            </a:r>
            <a:r>
              <a:rPr lang="en-GB" b="1" dirty="0" err="1">
                <a:latin typeface="+mn-lt"/>
                <a:cs typeface="+mn-cs"/>
              </a:rPr>
              <a:t>preset</a:t>
            </a:r>
            <a:r>
              <a:rPr lang="en-GB" b="1" dirty="0">
                <a:latin typeface="+mn-lt"/>
                <a:cs typeface="+mn-cs"/>
              </a:rPr>
              <a:t> value and switches them off when it is lower. It also keeps a record of the </a:t>
            </a:r>
            <a:r>
              <a:rPr lang="en-GB" b="1" dirty="0" smtClean="0">
                <a:latin typeface="+mn-lt"/>
                <a:cs typeface="+mn-cs"/>
              </a:rPr>
              <a:t>temperature throughout </a:t>
            </a:r>
            <a:r>
              <a:rPr lang="en-GB" b="1" dirty="0">
                <a:latin typeface="+mn-lt"/>
                <a:cs typeface="+mn-cs"/>
              </a:rPr>
              <a:t>the day</a:t>
            </a:r>
            <a:r>
              <a:rPr lang="en-GB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Name two types of application software which are being used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Control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Measuring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Spreadsheet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06921"/>
            <a:ext cx="30763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Image result for green house fa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717032"/>
            <a:ext cx="38404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56534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6" t="24030" r="31364" b="17698"/>
          <a:stretch/>
        </p:blipFill>
        <p:spPr bwMode="auto">
          <a:xfrm>
            <a:off x="107504" y="1268760"/>
            <a:ext cx="5221232" cy="48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/>
          <a:stretch/>
        </p:blipFill>
        <p:spPr bwMode="auto">
          <a:xfrm>
            <a:off x="5734163" y="1412776"/>
            <a:ext cx="307002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6618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701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Some students are studying the amount of pollution in a river. They are using a computer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measure the pollution using sensors. The results are recorded and printed.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  <a:cs typeface="+mn-cs"/>
              </a:rPr>
              <a:t> </a:t>
            </a:r>
            <a:endParaRPr lang="en-GB" sz="3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Name </a:t>
            </a:r>
            <a:r>
              <a:rPr lang="en-GB" sz="1600" b="1" dirty="0">
                <a:latin typeface="+mn-lt"/>
                <a:cs typeface="+mn-cs"/>
              </a:rPr>
              <a:t>two sensors they should use to measure the amount of pollution.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Temperature sensor, Light sensor,  pH sensor, O2 sensor, CO2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sensor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Explain </a:t>
            </a:r>
            <a:r>
              <a:rPr lang="en-GB" sz="1600" b="1" dirty="0">
                <a:latin typeface="+mn-lt"/>
                <a:cs typeface="+mn-cs"/>
              </a:rPr>
              <a:t>why this is not an example of computer control.</a:t>
            </a:r>
            <a:br>
              <a:rPr lang="en-GB" sz="1600" b="1" dirty="0">
                <a:latin typeface="+mn-lt"/>
                <a:cs typeface="+mn-cs"/>
              </a:rPr>
            </a:br>
            <a:endParaRPr lang="en-GB" sz="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There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are no output control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devices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The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computer is not acting as a result of the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input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The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output has no effect on the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input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Name </a:t>
            </a:r>
            <a:r>
              <a:rPr lang="en-GB" sz="1600" b="1" dirty="0">
                <a:latin typeface="+mn-lt"/>
                <a:cs typeface="+mn-cs"/>
              </a:rPr>
              <a:t>a type of software which would be used to store the results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Spreadsheet/database</a:t>
            </a:r>
            <a:endParaRPr lang="en-GB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Name </a:t>
            </a:r>
            <a:r>
              <a:rPr lang="en-GB" sz="1600" b="1" dirty="0">
                <a:latin typeface="+mn-lt"/>
                <a:cs typeface="+mn-cs"/>
              </a:rPr>
              <a:t>a type of software which would be used to produce a report incorporating graphs.</a:t>
            </a:r>
            <a:br>
              <a:rPr lang="en-GB" sz="1600" b="1" dirty="0">
                <a:latin typeface="+mn-lt"/>
                <a:cs typeface="+mn-cs"/>
              </a:rPr>
            </a:b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DTP/Word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processing/Presentation/web authoring software/database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r>
              <a:rPr lang="en-GB" sz="1600" b="1" dirty="0" smtClean="0">
                <a:latin typeface="+mn-lt"/>
                <a:cs typeface="+mn-cs"/>
              </a:rPr>
              <a:t>Describe the steps involved in monitoring the pollution.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Sensors are placed in the river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The sensors feedback/sends data to 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Data is converted from Analogue to Digital/sent through an ADC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Graphs are automatically produced by computer…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Graphs/charts are plotted against time</a:t>
            </a: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2" y="2593709"/>
            <a:ext cx="2596511" cy="14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5" y="5229200"/>
            <a:ext cx="218595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3318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3370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Many teachers are using websites to support their lessons but also use word-processed worksheets.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three features which can be found on a website that would not be present in printed worksheets.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Animation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such as cartoons/moving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text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Sound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such as voiceovers/special sound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effects/music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Hyperlinks/hotspot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move between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pages/sites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Video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such as moving images/reasonable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example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Rollovers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change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images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Search box to find items on that site quickly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1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41168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79243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2944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2046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Computer simulation is used to train airplane pilots. Give three reasons why a computer simulation is used.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In the event of a crash – safer, no loss of life/injuries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the event of a crash – don’t have to pay for replacement vehicle/repairs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simulate situations which don’t often occur in real life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train even in extreme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conditions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1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456508" cy="25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3368845" cy="25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3828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60361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 bwMode="auto">
          <a:xfrm>
            <a:off x="3347864" y="4437112"/>
            <a:ext cx="523787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91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3716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6015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hospital’s intensive care department uses a computer to monitor patients’ conditions.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Give </a:t>
            </a:r>
            <a:r>
              <a:rPr lang="en-GB" b="1" dirty="0">
                <a:latin typeface="+mn-lt"/>
                <a:cs typeface="+mn-cs"/>
              </a:rPr>
              <a:t>three advantages of using a computer to collect the data rather than having it done by nurses</a:t>
            </a:r>
            <a:r>
              <a:rPr lang="en-GB" sz="1600" b="1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monitor continuously/readings can be taken more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frequently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Nurses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get tired and forget to take readings/nurses are so busy they might not be able to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take readings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regularly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readings are more accurate/human errors are reduced/Computers are more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accurate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More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than one variable can be measured at any one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Results/data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be analysed automatically/Charts are produced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automatically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Automatic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warnings can be generated/faster to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react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Nurses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are free to do other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tasks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Reduces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chances of nurses being exposed to contagious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diseases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Reduced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cost of wage bill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69101"/>
            <a:ext cx="2376264" cy="13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69101"/>
            <a:ext cx="2368302" cy="13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2580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mining company has asked a knowledge engineer to devise an expert system to help them with their prospecting for valuable minerals.</a:t>
            </a:r>
            <a:br>
              <a:rPr lang="en-GB" b="1" dirty="0">
                <a:latin typeface="+mn-lt"/>
                <a:cs typeface="+mn-cs"/>
              </a:rPr>
            </a:br>
            <a:endParaRPr lang="en-GB" sz="12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Describe </a:t>
            </a:r>
            <a:r>
              <a:rPr lang="en-GB" b="1" dirty="0">
                <a:latin typeface="+mn-lt"/>
                <a:cs typeface="+mn-cs"/>
              </a:rPr>
              <a:t>how this expert system would be created.</a:t>
            </a:r>
            <a:br>
              <a:rPr lang="en-GB" b="1" dirty="0">
                <a:latin typeface="+mn-lt"/>
                <a:cs typeface="+mn-cs"/>
              </a:rPr>
            </a:br>
            <a:endParaRPr lang="en-GB" sz="11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Data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is gathered/collected from experts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Knowledge base is designed/created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A structure to relate each item in the knowledge base is 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An interrogation technique to access the data is 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A user interface/method of displaying the results/method of inputting data/input screen/output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screen is designed/created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The inference engine is designed/created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The rules base is designed/created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The system is tested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95785"/>
            <a:ext cx="4590058" cy="178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4532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When sending documents to each other, companies use email, fax and ordinary post.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Discuss the advantages and disadvantages of each method.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Fax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Personal data more likely to be intercepted by another office worker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Quicker to receive message than using post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Document with signature is legally acceptable via fax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u="sng" dirty="0" smtClean="0">
                <a:solidFill>
                  <a:srgbClr val="FF0000"/>
                </a:solidFill>
                <a:latin typeface="+mn-lt"/>
                <a:cs typeface="+mn-cs"/>
              </a:rPr>
              <a:t>Documents can be lower quality when received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7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Email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Personal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data less likely to be intercepted by another office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worker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No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need to do printouts therefore more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secure/</a:t>
            </a:r>
            <a:r>
              <a:rPr lang="en-GB" sz="1400" b="1" dirty="0">
                <a:solidFill>
                  <a:srgbClr val="FF0000"/>
                </a:solidFill>
              </a:rPr>
              <a:t> Has a lower running cost such as paper/ink than fax</a:t>
            </a: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Attached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documents are better quality in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attachment/</a:t>
            </a:r>
            <a:r>
              <a:rPr lang="en-GB" sz="1400" b="1" dirty="0">
                <a:solidFill>
                  <a:srgbClr val="FF0000"/>
                </a:solidFill>
              </a:rPr>
              <a:t>Email is more environmentally </a:t>
            </a:r>
            <a:r>
              <a:rPr lang="en-GB" sz="1400" b="1" dirty="0" smtClean="0">
                <a:solidFill>
                  <a:srgbClr val="FF0000"/>
                </a:solidFill>
              </a:rPr>
              <a:t>friendly</a:t>
            </a:r>
            <a:endParaRPr lang="en-GB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Multimedia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attachments can be sent by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email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Quicker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to receive message than using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You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can send from anywhere there is an internet connection by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email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Easier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to send to several recipients at the same time using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email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More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people have access to email than fax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machines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u="sng" dirty="0" smtClean="0">
                <a:solidFill>
                  <a:srgbClr val="FF0000"/>
                </a:solidFill>
                <a:latin typeface="+mn-lt"/>
                <a:cs typeface="+mn-cs"/>
              </a:rPr>
              <a:t>You </a:t>
            </a:r>
            <a:r>
              <a:rPr lang="en-GB" sz="1400" b="1" u="sng" dirty="0">
                <a:solidFill>
                  <a:srgbClr val="FF0000"/>
                </a:solidFill>
                <a:latin typeface="+mn-lt"/>
                <a:cs typeface="+mn-cs"/>
              </a:rPr>
              <a:t>cannot send solid objects by email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7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Received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more slowly by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recipient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Attached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documents are better quality in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Solid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objects can be sent by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You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can send from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anywhere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Document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with signature is legally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acceptable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More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people have access to post than fax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machines</a:t>
            </a: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69210"/>
            <a:ext cx="1584176" cy="148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5442"/>
          <a:stretch/>
        </p:blipFill>
        <p:spPr bwMode="auto">
          <a:xfrm>
            <a:off x="7083448" y="4020825"/>
            <a:ext cx="1624983" cy="12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99" y="5445225"/>
            <a:ext cx="1599832" cy="10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5852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Give two advantages and two disadvantages to a company of using a website to advertise,</a:t>
            </a:r>
            <a:br>
              <a:rPr lang="en-GB" b="1" dirty="0">
                <a:latin typeface="+mn-lt"/>
                <a:cs typeface="+mn-cs"/>
              </a:rPr>
            </a:br>
            <a:r>
              <a:rPr lang="en-GB" b="1" dirty="0">
                <a:latin typeface="+mn-lt"/>
                <a:cs typeface="+mn-cs"/>
              </a:rPr>
              <a:t>compared with using flyers and posters.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reach more people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Easier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update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have multimedia which would attract more customers/eye-catching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Two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disadvantages from: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More expensive to start up/pay programmers/developers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More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expensive to maintain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Need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specialist equipment to start with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May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not reach target audience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321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4075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8270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Complete the table below by identifying the most appropriate type of software which would be used to carry out each of the following tasks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4" y="1916832"/>
            <a:ext cx="89049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9631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22194" r="24184" b="11073"/>
          <a:stretch/>
        </p:blipFill>
        <p:spPr bwMode="auto">
          <a:xfrm>
            <a:off x="179512" y="1196752"/>
            <a:ext cx="56866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3"/>
            <a:ext cx="4699868" cy="2462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83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6421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large multi-national company uses video conferencing instead of face to face meetings between branches in different countries.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Apart </a:t>
            </a:r>
            <a:r>
              <a:rPr lang="en-GB" sz="1600" b="1" dirty="0">
                <a:latin typeface="+mn-lt"/>
                <a:cs typeface="+mn-cs"/>
              </a:rPr>
              <a:t>from a keyboard, mouse and display devices, identify two other devices which must be present in such a system for a video conference to take place.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Router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Web cam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Microphone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Network card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Speakers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four disadvantages of video conferencing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endParaRPr lang="en-GB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Takes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time/costs money to learn new technology/to be trained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Difficult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have international meetings because of time differences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Initial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cost of hardware (and software)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Equipment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break down/power cuts can stop conference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Poor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strength of signal/time lag/lip sync can be a problem/connection can be lost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Loss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of personal/social contact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14613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7906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5184700" cy="557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supermarket uses a computerised stock control system.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endParaRPr lang="en-GB" sz="1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It has </a:t>
            </a:r>
            <a:r>
              <a:rPr lang="en-GB" sz="1600" b="1" dirty="0" err="1">
                <a:latin typeface="+mn-lt"/>
                <a:cs typeface="+mn-cs"/>
              </a:rPr>
              <a:t>EFTPOS</a:t>
            </a:r>
            <a:r>
              <a:rPr lang="en-GB" sz="1600" b="1" dirty="0">
                <a:latin typeface="+mn-lt"/>
                <a:cs typeface="+mn-cs"/>
              </a:rPr>
              <a:t> terminals at each of its </a:t>
            </a:r>
            <a:r>
              <a:rPr lang="en-GB" sz="1600" b="1" dirty="0" smtClean="0">
                <a:latin typeface="+mn-lt"/>
                <a:cs typeface="+mn-cs"/>
              </a:rPr>
              <a:t>checkouts. Write </a:t>
            </a:r>
            <a:r>
              <a:rPr lang="en-GB" sz="1600" b="1" dirty="0">
                <a:latin typeface="+mn-lt"/>
                <a:cs typeface="+mn-cs"/>
              </a:rPr>
              <a:t>down the input devices used to read</a:t>
            </a:r>
            <a:r>
              <a:rPr lang="en-GB" sz="1600" b="1" dirty="0" smtClean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The </a:t>
            </a:r>
            <a:r>
              <a:rPr lang="en-GB" sz="1600" b="1" dirty="0">
                <a:latin typeface="+mn-lt"/>
                <a:cs typeface="+mn-cs"/>
              </a:rPr>
              <a:t>product numbers of the goods bought by </a:t>
            </a:r>
            <a:r>
              <a:rPr lang="en-GB" sz="1600" b="1" dirty="0" smtClean="0">
                <a:latin typeface="+mn-lt"/>
                <a:cs typeface="+mn-cs"/>
              </a:rPr>
              <a:t>customers: </a:t>
            </a:r>
            <a:r>
              <a:rPr lang="en-GB" sz="1600" b="1" dirty="0">
                <a:solidFill>
                  <a:srgbClr val="FF0000"/>
                </a:solidFill>
              </a:rPr>
              <a:t>Bar code </a:t>
            </a:r>
            <a:r>
              <a:rPr lang="en-GB" sz="1600" b="1" dirty="0" smtClean="0">
                <a:solidFill>
                  <a:srgbClr val="FF0000"/>
                </a:solidFill>
              </a:rPr>
              <a:t>reader</a:t>
            </a:r>
            <a:r>
              <a:rPr lang="en-GB" sz="1600" b="1" dirty="0">
                <a:latin typeface="+mn-lt"/>
                <a:cs typeface="+mn-cs"/>
              </a:rPr>
              <a:t/>
            </a:r>
            <a:br>
              <a:rPr lang="en-GB" sz="1600" b="1" dirty="0">
                <a:latin typeface="+mn-lt"/>
                <a:cs typeface="+mn-cs"/>
              </a:rPr>
            </a:br>
            <a:endParaRPr lang="en-GB" sz="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The </a:t>
            </a:r>
            <a:r>
              <a:rPr lang="en-GB" sz="1600" b="1" dirty="0">
                <a:latin typeface="+mn-lt"/>
                <a:cs typeface="+mn-cs"/>
              </a:rPr>
              <a:t>customer’s credit card </a:t>
            </a:r>
            <a:r>
              <a:rPr lang="en-GB" sz="1600" b="1" dirty="0" smtClean="0">
                <a:latin typeface="+mn-lt"/>
                <a:cs typeface="+mn-cs"/>
              </a:rPr>
              <a:t>details:  </a:t>
            </a:r>
            <a:r>
              <a:rPr lang="en-GB" sz="1600" b="1" dirty="0">
                <a:solidFill>
                  <a:srgbClr val="FF0000"/>
                </a:solidFill>
              </a:rPr>
              <a:t>Chip/magnetic strip </a:t>
            </a:r>
            <a:r>
              <a:rPr lang="en-GB" sz="1600" b="1" dirty="0" smtClean="0">
                <a:solidFill>
                  <a:srgbClr val="FF0000"/>
                </a:solidFill>
              </a:rPr>
              <a:t>readers</a:t>
            </a:r>
            <a:endParaRPr lang="en-GB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Name </a:t>
            </a:r>
            <a:r>
              <a:rPr lang="en-GB" sz="1600" b="1" dirty="0">
                <a:latin typeface="+mn-lt"/>
                <a:cs typeface="+mn-cs"/>
              </a:rPr>
              <a:t>the validation check that would be carried out on the product </a:t>
            </a:r>
            <a:r>
              <a:rPr lang="en-GB" sz="1600" b="1" dirty="0" smtClean="0">
                <a:latin typeface="+mn-lt"/>
                <a:cs typeface="+mn-cs"/>
              </a:rPr>
              <a:t>number: </a:t>
            </a:r>
            <a:r>
              <a:rPr lang="en-GB" sz="1600" b="1" dirty="0">
                <a:solidFill>
                  <a:srgbClr val="FF0000"/>
                </a:solidFill>
              </a:rPr>
              <a:t>Check </a:t>
            </a:r>
            <a:r>
              <a:rPr lang="en-GB" sz="1600" b="1" dirty="0" smtClean="0">
                <a:solidFill>
                  <a:srgbClr val="FF0000"/>
                </a:solidFill>
              </a:rPr>
              <a:t>digit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the computer processing involved in updating the stock file every time a product </a:t>
            </a:r>
            <a:r>
              <a:rPr lang="en-GB" sz="1600" b="1" dirty="0" smtClean="0">
                <a:latin typeface="+mn-lt"/>
                <a:cs typeface="+mn-cs"/>
              </a:rPr>
              <a:t>is sold </a:t>
            </a:r>
            <a:r>
              <a:rPr lang="en-GB" sz="1600" b="1" dirty="0">
                <a:latin typeface="+mn-lt"/>
                <a:cs typeface="+mn-cs"/>
              </a:rPr>
              <a:t>and checking whether it needs re-ordering.</a:t>
            </a:r>
            <a:br>
              <a:rPr lang="en-GB" sz="1600" b="1" dirty="0">
                <a:latin typeface="+mn-lt"/>
                <a:cs typeface="+mn-cs"/>
              </a:rPr>
            </a:br>
            <a:endParaRPr lang="en-GB" sz="900" b="1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Product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number is searched for in stock file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Matching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number in stock reduces by 1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Compare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number in stock with re-order level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number in stock is less than re-order level product is re-ordered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Order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is automatically sent to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supplier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976"/>
            <a:ext cx="3448399" cy="119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6524" y="2402001"/>
            <a:ext cx="35915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This is part of the supermarket’s stock file.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504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78" y="309652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8757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4647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The customer has to type in the PIN to </a:t>
            </a:r>
            <a:r>
              <a:rPr lang="en-US" b="1" dirty="0" err="1">
                <a:latin typeface="+mn-lt"/>
                <a:cs typeface="+mn-cs"/>
              </a:rPr>
              <a:t>authorise</a:t>
            </a:r>
            <a:r>
              <a:rPr lang="en-US" b="1" dirty="0">
                <a:latin typeface="+mn-lt"/>
                <a:cs typeface="+mn-cs"/>
              </a:rPr>
              <a:t> the transaction.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Describe </a:t>
            </a:r>
            <a:r>
              <a:rPr lang="en-US" sz="1600" b="1" dirty="0">
                <a:latin typeface="+mn-lt"/>
                <a:cs typeface="+mn-cs"/>
              </a:rPr>
              <a:t>the check that is carried out by the </a:t>
            </a:r>
            <a:r>
              <a:rPr lang="en-US" sz="1600" b="1" dirty="0" err="1">
                <a:latin typeface="+mn-lt"/>
                <a:cs typeface="+mn-cs"/>
              </a:rPr>
              <a:t>EFTPOS</a:t>
            </a:r>
            <a:r>
              <a:rPr lang="en-US" sz="1600" b="1" dirty="0">
                <a:latin typeface="+mn-lt"/>
                <a:cs typeface="+mn-cs"/>
              </a:rPr>
              <a:t> </a:t>
            </a:r>
            <a:r>
              <a:rPr lang="en-US" sz="1600" b="1" dirty="0" smtClean="0">
                <a:latin typeface="+mn-lt"/>
                <a:cs typeface="+mn-cs"/>
              </a:rPr>
              <a:t>terminal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PIN on the chip is compared with the typed in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PIN</a:t>
            </a: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r>
              <a:rPr lang="en-US" sz="1600" b="1" dirty="0" smtClean="0">
                <a:latin typeface="+mn-lt"/>
                <a:cs typeface="+mn-cs"/>
              </a:rPr>
              <a:t>After </a:t>
            </a:r>
            <a:r>
              <a:rPr lang="en-US" sz="1600" b="1" dirty="0">
                <a:latin typeface="+mn-lt"/>
                <a:cs typeface="+mn-cs"/>
              </a:rPr>
              <a:t>the checks on the customer’s card have been completed, the supermarket computer contacts the customer’s </a:t>
            </a:r>
            <a:r>
              <a:rPr lang="en-US" sz="1600" b="1" dirty="0" smtClean="0">
                <a:latin typeface="+mn-lt"/>
                <a:cs typeface="+mn-cs"/>
              </a:rPr>
              <a:t>bank. Describe </a:t>
            </a:r>
            <a:r>
              <a:rPr lang="en-US" sz="1600" b="1" dirty="0">
                <a:latin typeface="+mn-lt"/>
                <a:cs typeface="+mn-cs"/>
              </a:rPr>
              <a:t>the computer processing involved in taking payment from the customer’s bank</a:t>
            </a:r>
            <a:r>
              <a:rPr lang="en-US" sz="1600" b="1" dirty="0" smtClean="0">
                <a:latin typeface="+mn-lt"/>
                <a:cs typeface="+mn-cs"/>
              </a:rPr>
              <a:t>.</a:t>
            </a:r>
            <a: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US" sz="1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Bank </a:t>
            </a:r>
            <a:r>
              <a:rPr lang="en-GB" sz="1600" b="1" dirty="0">
                <a:solidFill>
                  <a:srgbClr val="FF0000"/>
                </a:solidFill>
              </a:rPr>
              <a:t>looks up customer account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Checks available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If insufficient funds then transaction is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If sufficient funds then transaction is authorised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Amount deducted from customer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Amount credited to supermarket account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569145" cy="10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42" y="3519420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9010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2708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Describe what is meant by batch processing, using the processing of bank </a:t>
            </a:r>
            <a:r>
              <a:rPr lang="en-US" b="1" dirty="0" err="1">
                <a:solidFill>
                  <a:prstClr val="black"/>
                </a:solidFill>
                <a:latin typeface="Calibri"/>
                <a:cs typeface="+mn-cs"/>
              </a:rPr>
              <a:t>cheques</a:t>
            </a: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 as an example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Calibri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 are collected together…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…during the course of the day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Calibri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 are then processed all at once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Calibri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 are processed overnight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Bank accounts updated following morning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8978"/>
            <a:ext cx="5112692" cy="23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3180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480844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Many homes in cold climate areas use microprocessor controlled central heating systems.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Name </a:t>
            </a:r>
            <a:r>
              <a:rPr lang="en-GB" b="1" dirty="0">
                <a:latin typeface="+mn-lt"/>
                <a:cs typeface="+mn-cs"/>
              </a:rPr>
              <a:t>two </a:t>
            </a:r>
            <a:r>
              <a:rPr lang="en-GB" b="1" u="sng" dirty="0">
                <a:latin typeface="+mn-lt"/>
                <a:cs typeface="+mn-cs"/>
              </a:rPr>
              <a:t>input devices </a:t>
            </a:r>
            <a:r>
              <a:rPr lang="en-GB" b="1" dirty="0">
                <a:latin typeface="+mn-lt"/>
                <a:cs typeface="+mn-cs"/>
              </a:rPr>
              <a:t>used in such a 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Temperature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sensor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Number pad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Remote control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Touch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screen</a:t>
            </a:r>
            <a:endParaRPr lang="en-GB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Describe the processing which takes place</a:t>
            </a:r>
            <a:endParaRPr lang="en-GB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Microprocessor stores required temperature as </a:t>
            </a:r>
            <a:r>
              <a:rPr lang="en-GB" sz="1600" b="1" dirty="0" err="1">
                <a:solidFill>
                  <a:srgbClr val="FF0000"/>
                </a:solidFill>
                <a:latin typeface="+mn-lt"/>
                <a:cs typeface="+mn-cs"/>
              </a:rPr>
              <a:t>preset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value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receives temperature from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sensor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compares temperature from sensor to pre-set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temperature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temperature is lower than </a:t>
            </a:r>
            <a:r>
              <a:rPr lang="en-GB" sz="1600" b="1" dirty="0" err="1">
                <a:solidFill>
                  <a:srgbClr val="FF0000"/>
                </a:solidFill>
                <a:latin typeface="+mn-lt"/>
                <a:cs typeface="+mn-cs"/>
              </a:rPr>
              <a:t>preset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value microprocessor sends a signal to the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actuator to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turn heater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higher than </a:t>
            </a:r>
            <a:r>
              <a:rPr lang="en-GB" sz="1600" b="1" dirty="0" err="1">
                <a:solidFill>
                  <a:srgbClr val="FF0000"/>
                </a:solidFill>
                <a:latin typeface="+mn-lt"/>
                <a:cs typeface="+mn-cs"/>
              </a:rPr>
              <a:t>preset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 value microprocessor sends a signal to turn heater off</a:t>
            </a:r>
            <a:r>
              <a:rPr lang="en-GB" sz="1600" dirty="0">
                <a:latin typeface="+mn-lt"/>
                <a:cs typeface="+mn-cs"/>
              </a:rPr>
              <a:t/>
            </a:r>
            <a:br>
              <a:rPr lang="en-GB" sz="1600" dirty="0">
                <a:latin typeface="+mn-lt"/>
                <a:cs typeface="+mn-cs"/>
              </a:rPr>
            </a:br>
            <a:endParaRPr lang="en-GB" sz="1600" dirty="0" smtClean="0">
              <a:latin typeface="+mn-lt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09" y="163330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09" y="4149080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1188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8"/>
          <a:stretch/>
        </p:blipFill>
        <p:spPr bwMode="auto">
          <a:xfrm>
            <a:off x="23008" y="1085858"/>
            <a:ext cx="6552729" cy="29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/>
        </p:blipFill>
        <p:spPr bwMode="auto">
          <a:xfrm>
            <a:off x="539552" y="4029381"/>
            <a:ext cx="5002868" cy="28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5587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768876" cy="5416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A meal is to be cooked using a microprocessor controlled oven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Identify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two variables which have to be pre-set before the cooking begins.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9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Temperature </a:t>
            </a:r>
            <a:endParaRPr lang="en-US" sz="16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Time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200" dirty="0">
              <a:solidFill>
                <a:srgbClr val="FF0000"/>
              </a:solidFill>
              <a:latin typeface="Calibri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Describe the role of the microprocessor in controlling the oven.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en-US" sz="12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switches heater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on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receives data from temperature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sensor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Temperature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of oven is compared with pre-set value by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microprocessor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higher microprocessor switches heater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off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lower microprocessor leaves heater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on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Time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is constantly monitored by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microprocessor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Time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elapsed/finish time is compared to pre-set time by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microprocessor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equal then heater is switched off by microprocessor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…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…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microprocessor causes buzzer to sound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20144"/>
            <a:ext cx="1657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47" y="4221088"/>
            <a:ext cx="1622431" cy="12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0294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244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latin typeface="Calibri"/>
                <a:cs typeface="+mn-cs"/>
              </a:rPr>
              <a:t>Give two reasons, apart from safety, why computer models are often used rather than the real thing.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Cost of building real thing may be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expensive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Real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thing may waste raw materials/natural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resources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Easier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to change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data/variables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Costs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less to change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data/variables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real thing may be impossible to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access/create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Real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thing may be on too vast a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scale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Extremes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which can’t be tested in real life can be tested using models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cs typeface="+mn-cs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08" y="450912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5614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76054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0417/13 Winter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013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A car manufacturer uses robots on its production line.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Describe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four disadvantages to the company of using robots to build cars.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Robots have to be reprogrammed when there is a small change/can’t think for themselves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Robots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need programming in order to be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adaptable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Expensive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start-up costs – redundancy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payments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Expensive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start-up costs – have to spend money on training workers to use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robots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Expensive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start-up costs – buying of robots/programming of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robots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Computer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crash would halt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production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Maintenance/repair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costs can be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expensive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200" dirty="0">
              <a:solidFill>
                <a:srgbClr val="FF0000"/>
              </a:solidFill>
              <a:latin typeface="Calibri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Identify two changes to the workers’ working environment that the use of robots has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brought about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It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is quieter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They have a safer environment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  <a:cs typeface="+mn-cs"/>
              </a:rPr>
              <a:t>It is a cleaner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environment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1660773" cy="12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682274" cy="12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1509775" cy="75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770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85100" cy="5478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The Geography teacher in a school has set up an automatic weather station connected to a computer</a:t>
            </a:r>
            <a:r>
              <a:rPr lang="en-GB" b="1" dirty="0" smtClean="0">
                <a:latin typeface="+mn-lt"/>
                <a:cs typeface="+mn-cs"/>
              </a:rPr>
              <a:t>. Name </a:t>
            </a:r>
            <a:r>
              <a:rPr lang="en-GB" b="1" u="sng" dirty="0">
                <a:latin typeface="+mn-lt"/>
                <a:cs typeface="+mn-cs"/>
              </a:rPr>
              <a:t>three physical variables </a:t>
            </a:r>
            <a:r>
              <a:rPr lang="en-GB" b="1" dirty="0">
                <a:latin typeface="+mn-lt"/>
                <a:cs typeface="+mn-cs"/>
              </a:rPr>
              <a:t>which will be measured by sensors.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Humidity, Temperature, Pressure, (Sun)light &amp; Rainfall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Explain why the computer is unable to </a:t>
            </a:r>
            <a:r>
              <a:rPr lang="en-GB" b="1" u="sng" dirty="0">
                <a:latin typeface="+mn-lt"/>
                <a:cs typeface="+mn-cs"/>
              </a:rPr>
              <a:t>read the data</a:t>
            </a:r>
            <a:r>
              <a:rPr lang="en-GB" b="1" dirty="0">
                <a:latin typeface="+mn-lt"/>
                <a:cs typeface="+mn-cs"/>
              </a:rPr>
              <a:t> directly from the sensors</a:t>
            </a:r>
            <a:r>
              <a:rPr lang="en-GB" b="1" dirty="0" smtClean="0">
                <a:latin typeface="+mn-lt"/>
                <a:cs typeface="+mn-cs"/>
              </a:rPr>
              <a:t>.</a:t>
            </a:r>
            <a:r>
              <a:rPr lang="en-GB" sz="1600" dirty="0">
                <a:latin typeface="+mn-lt"/>
                <a:cs typeface="+mn-cs"/>
              </a:rPr>
              <a:t/>
            </a:r>
            <a:br>
              <a:rPr lang="en-GB" sz="1600" dirty="0">
                <a:latin typeface="+mn-lt"/>
                <a:cs typeface="+mn-cs"/>
              </a:rPr>
            </a:br>
            <a:endParaRPr lang="en-GB" sz="90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Sensor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measures analogue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works in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digital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Name the device that is needed to enable it to do so.</a:t>
            </a:r>
            <a:r>
              <a:rPr lang="en-GB" sz="1600" dirty="0">
                <a:latin typeface="+mn-lt"/>
                <a:cs typeface="+mn-cs"/>
              </a:rPr>
              <a:t/>
            </a:r>
            <a:br>
              <a:rPr lang="en-GB" sz="1600" dirty="0">
                <a:latin typeface="+mn-lt"/>
                <a:cs typeface="+mn-cs"/>
              </a:rPr>
            </a:br>
            <a:endParaRPr lang="en-GB" sz="90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Analogue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to digital converter</a:t>
            </a:r>
            <a:r>
              <a:rPr lang="en-GB" sz="1600" dirty="0">
                <a:latin typeface="+mn-lt"/>
                <a:cs typeface="+mn-cs"/>
              </a:rPr>
              <a:t/>
            </a:r>
            <a:br>
              <a:rPr lang="en-GB" sz="1600" dirty="0">
                <a:latin typeface="+mn-lt"/>
                <a:cs typeface="+mn-cs"/>
              </a:rPr>
            </a:br>
            <a:endParaRPr lang="en-GB" sz="9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Give </a:t>
            </a:r>
            <a:r>
              <a:rPr lang="en-GB" b="1" u="sng" dirty="0">
                <a:latin typeface="+mn-lt"/>
                <a:cs typeface="+mn-cs"/>
              </a:rPr>
              <a:t>three advantages </a:t>
            </a:r>
            <a:r>
              <a:rPr lang="en-GB" b="1" dirty="0">
                <a:latin typeface="+mn-lt"/>
                <a:cs typeface="+mn-cs"/>
              </a:rPr>
              <a:t>to the Geography department of having a computerised weather system rather than a manual weather system.</a:t>
            </a:r>
            <a:br>
              <a:rPr lang="en-GB" b="1" dirty="0">
                <a:latin typeface="+mn-lt"/>
                <a:cs typeface="+mn-cs"/>
              </a:rPr>
            </a:br>
            <a:endParaRPr lang="en-GB" sz="14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take readings during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holidays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(readings) are more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accurate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Students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might forget to take readings/readings can be taken at regular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intervals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Readings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be taken more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frequently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Readings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can be taken any time of day or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night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Can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produce graphs more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quickly/automatically</a:t>
            </a:r>
            <a:endParaRPr lang="en-GB" sz="16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1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2998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0417/11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696868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Another group of students are producing a hard copy brochure for the event. These students will need to prepare material to include in this document.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Name two types of </a:t>
            </a:r>
            <a:r>
              <a:rPr lang="en-GB" b="1" dirty="0">
                <a:solidFill>
                  <a:srgbClr val="FF0000"/>
                </a:solidFill>
                <a:latin typeface="+mn-lt"/>
                <a:cs typeface="+mn-cs"/>
              </a:rPr>
              <a:t>software</a:t>
            </a:r>
            <a:r>
              <a:rPr lang="en-GB" b="1" dirty="0">
                <a:latin typeface="+mn-lt"/>
                <a:cs typeface="+mn-cs"/>
              </a:rPr>
              <a:t> they might use and for each, write down what they would </a:t>
            </a:r>
            <a:r>
              <a:rPr lang="en-GB" b="1" dirty="0" smtClean="0">
                <a:latin typeface="+mn-lt"/>
                <a:cs typeface="+mn-cs"/>
              </a:rPr>
              <a:t>use </a:t>
            </a:r>
            <a:r>
              <a:rPr lang="en-GB" b="1" dirty="0">
                <a:latin typeface="+mn-lt"/>
                <a:cs typeface="+mn-cs"/>
              </a:rPr>
              <a:t>it for</a:t>
            </a:r>
            <a:r>
              <a:rPr lang="en-GB" b="1" dirty="0" smtClean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Desk Top Publishing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Producing the layout/template of the brochure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2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Database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List of characters/actors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2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Spreadsheet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Prices/list of refreshments and costs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2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Word processing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Type/enter/create/produce the text for the brochure/don’t allow write (up) the </a:t>
            </a:r>
            <a:r>
              <a:rPr lang="en-GB" sz="1600" b="1" dirty="0" smtClean="0">
                <a:latin typeface="+mn-lt"/>
                <a:cs typeface="+mn-cs"/>
              </a:rPr>
              <a:t>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Image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editing software/graphics package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1600" b="1" dirty="0">
                <a:latin typeface="+mn-lt"/>
                <a:cs typeface="+mn-cs"/>
              </a:rPr>
              <a:t>To prepare images for inclusion in </a:t>
            </a:r>
            <a:r>
              <a:rPr lang="en-GB" sz="1600" b="1" dirty="0" smtClean="0">
                <a:latin typeface="+mn-lt"/>
                <a:cs typeface="+mn-cs"/>
              </a:rPr>
              <a:t>brochure</a:t>
            </a:r>
            <a:endParaRPr lang="en-GB" b="1" dirty="0">
              <a:latin typeface="+mn-lt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22" y="1124744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12" y="2419719"/>
            <a:ext cx="1005363" cy="10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12" y="4657836"/>
            <a:ext cx="956973" cy="9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12" y="3458478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12" y="5692159"/>
            <a:ext cx="1044793" cy="10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6519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24802" r="33881" b="15079"/>
          <a:stretch/>
        </p:blipFill>
        <p:spPr bwMode="auto">
          <a:xfrm>
            <a:off x="107504" y="1165819"/>
            <a:ext cx="5616624" cy="56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/>
          <a:stretch/>
        </p:blipFill>
        <p:spPr bwMode="auto">
          <a:xfrm>
            <a:off x="5763170" y="1230044"/>
            <a:ext cx="2940297" cy="32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3716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408836" cy="498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 word-processed school newsletter contains only text. The head teacher wants to add images to the newsletter.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how he could include photographs, taken using a digital camera, in the newsletter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Save photos to memory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card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Insert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memory card to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Copy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photos to a new folder/desktop/hard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disc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Connect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camera lead to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Import/upload photos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Name two other suitable sources of digital images</a:t>
            </a:r>
            <a:r>
              <a:rPr lang="en-GB" sz="1600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Create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own using a painting/drawing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package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CD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of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images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Clipart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library</a:t>
            </a:r>
            <a:b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10" y="1196975"/>
            <a:ext cx="2077257" cy="129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10" y="2584401"/>
            <a:ext cx="2077258" cy="12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0"/>
          <a:stretch/>
        </p:blipFill>
        <p:spPr bwMode="auto">
          <a:xfrm>
            <a:off x="6842309" y="4005064"/>
            <a:ext cx="207725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9217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62486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Describe the role of the microprocessor in an automatic washing machine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Microprocessor is programmed with pre-set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values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starts cycle at specified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reads data from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sensors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Checks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contact switch on door is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closed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it isn’t microprocessor will not start the cycle/if it is microprocessor starts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Microprocessor </a:t>
            </a:r>
            <a:r>
              <a:rPr lang="en-GB" sz="1600" b="1" dirty="0">
                <a:latin typeface="+mn-lt"/>
                <a:cs typeface="+mn-cs"/>
              </a:rPr>
              <a:t>compares sensor readings with pre-set </a:t>
            </a:r>
            <a:r>
              <a:rPr lang="en-GB" sz="1600" b="1" dirty="0" smtClean="0">
                <a:latin typeface="+mn-lt"/>
                <a:cs typeface="+mn-cs"/>
              </a:rPr>
              <a:t>value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If </a:t>
            </a:r>
            <a:r>
              <a:rPr lang="en-GB" sz="1600" b="1" dirty="0">
                <a:latin typeface="+mn-lt"/>
                <a:cs typeface="+mn-cs"/>
              </a:rPr>
              <a:t>temperature is above pre-set value, microprocessor switches off </a:t>
            </a:r>
            <a:r>
              <a:rPr lang="en-GB" sz="1600" b="1" dirty="0" smtClean="0">
                <a:latin typeface="+mn-lt"/>
                <a:cs typeface="+mn-cs"/>
              </a:rPr>
              <a:t>heater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If </a:t>
            </a:r>
            <a:r>
              <a:rPr lang="en-GB" sz="1600" b="1" dirty="0">
                <a:latin typeface="+mn-lt"/>
                <a:cs typeface="+mn-cs"/>
              </a:rPr>
              <a:t>temperature is below pre-set value, microprocessor switches on </a:t>
            </a:r>
            <a:r>
              <a:rPr lang="en-GB" sz="1600" b="1" dirty="0" smtClean="0">
                <a:latin typeface="+mn-lt"/>
                <a:cs typeface="+mn-cs"/>
              </a:rPr>
              <a:t>heater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+mn-lt"/>
                <a:cs typeface="+mn-cs"/>
              </a:rPr>
              <a:t>If </a:t>
            </a:r>
            <a:r>
              <a:rPr lang="en-GB" sz="1600" b="1" dirty="0">
                <a:latin typeface="+mn-lt"/>
                <a:cs typeface="+mn-cs"/>
              </a:rPr>
              <a:t>pressure is greater than </a:t>
            </a:r>
            <a:r>
              <a:rPr lang="en-GB" sz="1600" b="1" dirty="0" err="1">
                <a:latin typeface="+mn-lt"/>
                <a:cs typeface="+mn-cs"/>
              </a:rPr>
              <a:t>preset</a:t>
            </a:r>
            <a:r>
              <a:rPr lang="en-GB" sz="1600" b="1" dirty="0">
                <a:latin typeface="+mn-lt"/>
                <a:cs typeface="+mn-cs"/>
              </a:rPr>
              <a:t> value, microprocessor sounds </a:t>
            </a:r>
            <a:r>
              <a:rPr lang="en-GB" sz="1600" b="1" dirty="0" smtClean="0">
                <a:latin typeface="+mn-lt"/>
                <a:cs typeface="+mn-cs"/>
              </a:rPr>
              <a:t>alarm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checks pressure reading and calculates the amount of water to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At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start of cycle, microprocessor opens valve to let in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water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water level reached, microprocessor switches off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valve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ends cycle at specified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time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19" y="1285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82" y="3927889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4217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0417/12 Summer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A </a:t>
            </a:r>
            <a:r>
              <a:rPr lang="en-GB" sz="1600" b="1" dirty="0">
                <a:latin typeface="+mn-lt"/>
                <a:cs typeface="+mn-cs"/>
              </a:rPr>
              <a:t>theatre has an on-line booking </a:t>
            </a:r>
            <a:r>
              <a:rPr lang="en-GB" sz="1600" b="1" dirty="0" smtClean="0">
                <a:latin typeface="+mn-lt"/>
                <a:cs typeface="+mn-cs"/>
              </a:rPr>
              <a:t>system. Customers </a:t>
            </a:r>
            <a:r>
              <a:rPr lang="en-GB" sz="1600" b="1" dirty="0">
                <a:latin typeface="+mn-lt"/>
                <a:cs typeface="+mn-cs"/>
              </a:rPr>
              <a:t>can reserve seats using the Internet with a credit </a:t>
            </a:r>
            <a:r>
              <a:rPr lang="en-GB" sz="1600" b="1" dirty="0" smtClean="0">
                <a:latin typeface="+mn-lt"/>
                <a:cs typeface="+mn-cs"/>
              </a:rPr>
              <a:t>card. The </a:t>
            </a:r>
            <a:r>
              <a:rPr lang="en-GB" sz="1600" b="1" dirty="0">
                <a:latin typeface="+mn-lt"/>
                <a:cs typeface="+mn-cs"/>
              </a:rPr>
              <a:t>theatre’s computer keeps records of which seats are available.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When </a:t>
            </a:r>
            <a:r>
              <a:rPr lang="en-GB" sz="1600" b="1" dirty="0">
                <a:latin typeface="+mn-lt"/>
                <a:cs typeface="+mn-cs"/>
              </a:rPr>
              <a:t>the customer pays for a seat the theatre’s computer communicates with the credit card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  <a:cs typeface="+mn-cs"/>
              </a:rPr>
              <a:t>company’s </a:t>
            </a:r>
            <a:r>
              <a:rPr lang="en-GB" sz="1600" b="1" dirty="0" smtClean="0">
                <a:latin typeface="+mn-lt"/>
                <a:cs typeface="+mn-cs"/>
              </a:rPr>
              <a:t>computer. Describe </a:t>
            </a:r>
            <a:r>
              <a:rPr lang="en-GB" sz="1600" b="1" dirty="0">
                <a:latin typeface="+mn-lt"/>
                <a:cs typeface="+mn-cs"/>
              </a:rPr>
              <a:t>three checks that the credit card computer will make on the customer’s credit card </a:t>
            </a:r>
            <a:r>
              <a:rPr lang="en-GB" sz="1600" b="1" dirty="0" smtClean="0">
                <a:latin typeface="+mn-lt"/>
                <a:cs typeface="+mn-cs"/>
              </a:rPr>
              <a:t>account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Is credit card number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valid/exists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Does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name entered match that on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Is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expiry/start date valid/matches date stored on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Does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security code/</a:t>
            </a:r>
            <a:r>
              <a:rPr lang="en-GB" sz="1400" b="1" dirty="0" err="1">
                <a:solidFill>
                  <a:srgbClr val="FF0000"/>
                </a:solidFill>
                <a:latin typeface="+mn-lt"/>
                <a:cs typeface="+mn-cs"/>
              </a:rPr>
              <a:t>CVV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entered match that stored on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Is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there available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credit/funds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Checks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for unusual spending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patterns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Is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card blocked/reported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stolen/lost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+mn-cs"/>
              </a:rPr>
              <a:t>Describe </a:t>
            </a:r>
            <a:r>
              <a:rPr lang="en-GB" sz="1600" b="1" dirty="0">
                <a:latin typeface="+mn-lt"/>
                <a:cs typeface="+mn-cs"/>
              </a:rPr>
              <a:t>the processing carried out by the theatre’s computer when the credit </a:t>
            </a:r>
            <a:r>
              <a:rPr lang="en-GB" sz="1600" b="1" dirty="0" smtClean="0">
                <a:latin typeface="+mn-lt"/>
                <a:cs typeface="+mn-cs"/>
              </a:rPr>
              <a:t>card company’s </a:t>
            </a:r>
            <a:r>
              <a:rPr lang="en-GB" sz="1600" b="1" dirty="0">
                <a:latin typeface="+mn-lt"/>
                <a:cs typeface="+mn-cs"/>
              </a:rPr>
              <a:t>computer authorises the transaction.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en-GB" sz="1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Looks up required date of performance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Checks that seats are available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Flags seats as being booked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Stores name of customer with seats booked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Sends email confirmation/text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Prints tickets ready to post or to be collected/sends electronic version of ticket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 Deducts number of seats booked from number of seats available/reduces number of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seats available </a:t>
            </a:r>
            <a:r>
              <a:rPr lang="en-GB" sz="1400" b="1" dirty="0">
                <a:solidFill>
                  <a:srgbClr val="FF0000"/>
                </a:solidFill>
                <a:latin typeface="+mn-lt"/>
                <a:cs typeface="+mn-cs"/>
              </a:rPr>
              <a:t>(by one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endParaRPr lang="en-GB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89798"/>
            <a:ext cx="1872208" cy="16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5591"/>
          <a:stretch/>
        </p:blipFill>
        <p:spPr bwMode="auto">
          <a:xfrm>
            <a:off x="6732240" y="4941168"/>
            <a:ext cx="1872208" cy="11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1765</Words>
  <Application>Microsoft Office PowerPoint</Application>
  <PresentationFormat>On-screen Show (4:3)</PresentationFormat>
  <Paragraphs>433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234</cp:revision>
  <cp:lastPrinted>2014-05-05T05:04:12Z</cp:lastPrinted>
  <dcterms:created xsi:type="dcterms:W3CDTF">2012-07-13T15:47:49Z</dcterms:created>
  <dcterms:modified xsi:type="dcterms:W3CDTF">2016-02-22T04:41:52Z</dcterms:modified>
</cp:coreProperties>
</file>