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3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76623670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ICT IGCSE</a:t>
                      </a:r>
                      <a:r>
                        <a:rPr lang="en-GB" sz="2000" baseline="0" dirty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Direct data entry and associated devices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2: Input and output devices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WWW.YAHMAD.CO.UK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86332"/>
              </p:ext>
            </p:extLst>
          </p:nvPr>
        </p:nvGraphicFramePr>
        <p:xfrm>
          <a:off x="720434" y="1066800"/>
          <a:ext cx="819496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Describe direct data entry and associated devices, e.g. magnetic stripe readers, chip and PIN readers, Radio Frequency Identification (RFID) readers, Magnetic Ink Character Reader (</a:t>
                      </a:r>
                      <a:r>
                        <a:rPr lang="en-GB" sz="16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MICR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Optical Mark Reader (OMR), Optical Character Reader (OCR), bar code reader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Identify the advantages and disadvantages of any of the above devices in comparison with others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25123"/>
              </p:ext>
            </p:extLst>
          </p:nvPr>
        </p:nvGraphicFramePr>
        <p:xfrm>
          <a:off x="685801" y="1066800"/>
          <a:ext cx="556259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88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676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559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400800" y="1371600"/>
            <a:ext cx="250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Down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Read multiple choice/lottery ticket marks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Read Bank Cheques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Secure method of payment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Scan an item at the POS</a:t>
            </a:r>
          </a:p>
          <a:p>
            <a:pPr marL="342900" indent="-342900">
              <a:buAutoNum type="arabicParenR"/>
            </a:pP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6680" y="3352800"/>
            <a:ext cx="2777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Across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Can be used to gain entry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Uses  radio frequency signals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Paying for items in a shop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Scans converts text into an editable format.</a:t>
            </a:r>
          </a:p>
          <a:p>
            <a:pPr marL="228600" indent="-228600">
              <a:buAutoNum type="arabicParenR"/>
            </a:pPr>
            <a:endParaRPr lang="en-GB" sz="1200" dirty="0">
              <a:solidFill>
                <a:srgbClr val="7030A0"/>
              </a:solidFill>
            </a:endParaRPr>
          </a:p>
          <a:p>
            <a:pPr marL="228600" indent="-228600">
              <a:buAutoNum type="arabicParenR"/>
            </a:pPr>
            <a:endParaRPr lang="en-GB" sz="1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84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25327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Matching Input Device and their Use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97" y="3827112"/>
            <a:ext cx="661973" cy="556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32000" y="5671811"/>
            <a:ext cx="2667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Magnetic Strip Reader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0" y="2711793"/>
            <a:ext cx="3733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Example Use: To make a secure payment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82" y="5644752"/>
            <a:ext cx="743982" cy="57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032000" y="2978732"/>
            <a:ext cx="2667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Chip and Pin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10200" y="5518834"/>
            <a:ext cx="36195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Example Use: To gain entry into a room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91" y="2736757"/>
            <a:ext cx="1030287" cy="853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999178" y="4934500"/>
            <a:ext cx="2667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Contactless Card Reader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0" y="1708269"/>
            <a:ext cx="3708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Example Use: To make a small payment without entering a pin.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72178" y="3920854"/>
            <a:ext cx="3149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b="1" dirty="0"/>
              <a:t>Radio Frequency Identification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97" y="1708269"/>
            <a:ext cx="966787" cy="71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308600" y="3920854"/>
            <a:ext cx="373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Manage Stock Control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97" y="4800906"/>
            <a:ext cx="862608" cy="63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1966356" y="1880227"/>
            <a:ext cx="2667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Bar Code Scanner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21300" y="4798492"/>
            <a:ext cx="373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To Scan Items at the POS</a:t>
            </a:r>
          </a:p>
        </p:txBody>
      </p:sp>
    </p:spTree>
    <p:extLst>
      <p:ext uri="{BB962C8B-B14F-4D97-AF65-F5344CB8AC3E}">
        <p14:creationId xmlns:p14="http://schemas.microsoft.com/office/powerpoint/2010/main" val="3528499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748434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Fill</a:t>
                      </a:r>
                      <a:r>
                        <a:rPr lang="en-GB" sz="16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the blanks</a:t>
                      </a:r>
                      <a:endParaRPr lang="en-GB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10986" y="1524000"/>
            <a:ext cx="823616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Chip and Pin Readers </a:t>
            </a:r>
            <a:r>
              <a:rPr lang="en-GB" dirty="0"/>
              <a:t>are used _____ terminals to make a _______ payment using a debit or credit card compared to ___________ methods. </a:t>
            </a:r>
          </a:p>
          <a:p>
            <a:endParaRPr lang="en-GB" sz="700" dirty="0"/>
          </a:p>
          <a:p>
            <a:r>
              <a:rPr lang="en-GB" dirty="0">
                <a:solidFill>
                  <a:srgbClr val="FF0000"/>
                </a:solidFill>
              </a:rPr>
              <a:t>Magnetic Strip Readers </a:t>
            </a:r>
            <a:r>
              <a:rPr lang="en-GB" dirty="0"/>
              <a:t>are used to read _____ found on magnetic stripes found on the back of _____.</a:t>
            </a:r>
          </a:p>
          <a:p>
            <a:endParaRPr lang="en-GB" sz="700" dirty="0"/>
          </a:p>
          <a:p>
            <a:r>
              <a:rPr lang="en-GB" dirty="0">
                <a:solidFill>
                  <a:srgbClr val="FF0000"/>
                </a:solidFill>
              </a:rPr>
              <a:t>RFID</a:t>
            </a:r>
            <a:r>
              <a:rPr lang="en-GB" dirty="0"/>
              <a:t> reads information stored on ______ using radio waves. RFID tags can be attached to _________ or animals/people. Can read objects from a _________ and in _______.</a:t>
            </a:r>
          </a:p>
          <a:p>
            <a:endParaRPr lang="en-GB" sz="700" dirty="0"/>
          </a:p>
          <a:p>
            <a:r>
              <a:rPr lang="en-GB" dirty="0" err="1">
                <a:solidFill>
                  <a:srgbClr val="FF0000"/>
                </a:solidFill>
              </a:rPr>
              <a:t>MICR</a:t>
            </a:r>
            <a:r>
              <a:rPr lang="en-GB" dirty="0"/>
              <a:t> is able to read _____________ printed in a special ink in order to process bank ___________.</a:t>
            </a:r>
          </a:p>
          <a:p>
            <a:endParaRPr lang="en-GB" sz="700" dirty="0"/>
          </a:p>
          <a:p>
            <a:pPr lvl="0"/>
            <a:r>
              <a:rPr lang="en-GB" dirty="0">
                <a:solidFill>
                  <a:srgbClr val="FF0000"/>
                </a:solidFill>
              </a:rPr>
              <a:t>OMR</a:t>
            </a:r>
            <a:r>
              <a:rPr lang="en-GB" dirty="0"/>
              <a:t> is able to read ________ written in pen or ________. Used to scan in marks from multiple _________ exams, surveys, and lottery _________. </a:t>
            </a:r>
          </a:p>
          <a:p>
            <a:pPr lvl="0"/>
            <a:endParaRPr lang="en-GB" sz="700" dirty="0"/>
          </a:p>
          <a:p>
            <a:r>
              <a:rPr lang="en-GB" dirty="0">
                <a:solidFill>
                  <a:srgbClr val="FF0000"/>
                </a:solidFill>
              </a:rPr>
              <a:t>OCR</a:t>
            </a:r>
            <a:r>
              <a:rPr lang="en-GB" dirty="0"/>
              <a:t> scans text from hardcopies and ___________ it into an _________ form. Used in </a:t>
            </a:r>
            <a:r>
              <a:rPr lang="en-US" dirty="0"/>
              <a:t>Used in Self-Immigration System at __________.</a:t>
            </a:r>
          </a:p>
          <a:p>
            <a:pPr lvl="0"/>
            <a:endParaRPr lang="en-GB" dirty="0"/>
          </a:p>
          <a:p>
            <a:endParaRPr lang="en-GB" b="1" dirty="0"/>
          </a:p>
          <a:p>
            <a:endParaRPr lang="en-GB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6017537"/>
            <a:ext cx="87386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Secure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9936" y="6036192"/>
            <a:ext cx="639864" cy="3076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POS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15200" y="6413918"/>
            <a:ext cx="1143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contactless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8700" y="6018250"/>
            <a:ext cx="762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data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80400" y="5540177"/>
            <a:ext cx="66675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Cards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62500" y="6411734"/>
            <a:ext cx="5715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tags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46700" y="5540177"/>
            <a:ext cx="7493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objects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05301" y="6015986"/>
            <a:ext cx="87629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distance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16800" y="5540174"/>
            <a:ext cx="6858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bulk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62300" y="6027180"/>
            <a:ext cx="10287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Characters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21300" y="6015985"/>
            <a:ext cx="850900" cy="309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cheques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8400" y="6015985"/>
            <a:ext cx="9144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Marks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369300" y="6015983"/>
            <a:ext cx="6604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pencil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72200" y="5540173"/>
            <a:ext cx="1143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choice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10200" y="6410762"/>
            <a:ext cx="6858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tickets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48400" y="6411734"/>
            <a:ext cx="914400" cy="3068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converts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02500" y="6015984"/>
            <a:ext cx="9144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editable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62401" y="6411734"/>
            <a:ext cx="762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airports</a:t>
            </a:r>
          </a:p>
        </p:txBody>
      </p:sp>
    </p:spTree>
    <p:extLst>
      <p:ext uri="{BB962C8B-B14F-4D97-AF65-F5344CB8AC3E}">
        <p14:creationId xmlns:p14="http://schemas.microsoft.com/office/powerpoint/2010/main" val="50510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429245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521684"/>
              </p:ext>
            </p:extLst>
          </p:nvPr>
        </p:nvGraphicFramePr>
        <p:xfrm>
          <a:off x="762000" y="1681481"/>
          <a:ext cx="8087542" cy="4660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7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Why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Chip and Pin a secure method of payment at a POS compared to using contactless cards?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72"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Describe input and output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devices used at a POS (Point of Sale) terminal.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Compare the use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OCR, OMR, </a:t>
                      </a:r>
                      <a:r>
                        <a:rPr lang="en-GB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Keyboard when entering data into a system?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241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400</Words>
  <Application>Microsoft Office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60</cp:revision>
  <dcterms:created xsi:type="dcterms:W3CDTF">2006-08-16T00:00:00Z</dcterms:created>
  <dcterms:modified xsi:type="dcterms:W3CDTF">2018-10-21T12:45:44Z</dcterms:modified>
</cp:coreProperties>
</file>