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69" r:id="rId5"/>
    <p:sldId id="27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9955456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/>
                        <a:t>ICT IGCSE</a:t>
                      </a:r>
                      <a:r>
                        <a:rPr lang="en-GB" sz="2000" baseline="0" dirty="0"/>
                        <a:t> Theory – Revision Presentation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 The Main Components of Computer Systems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/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GB" sz="18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Chapter 1: Types and components of computer systems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WWW.YAHMAD.CO.UK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738219"/>
              </p:ext>
            </p:extLst>
          </p:nvPr>
        </p:nvGraphicFramePr>
        <p:xfrm>
          <a:off x="720434" y="1066800"/>
          <a:ext cx="819496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Describe the central processing unit including its role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Describe internal memory, i.e. ROM and RAM and the differences between them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Define input and output devices and describe the difference between them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Define secondary/backing storage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084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906538"/>
              </p:ext>
            </p:extLst>
          </p:nvPr>
        </p:nvGraphicFramePr>
        <p:xfrm>
          <a:off x="720434" y="1066800"/>
          <a:ext cx="819496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CPU:</a:t>
                      </a:r>
                      <a:r>
                        <a:rPr lang="en-GB" sz="1600" b="1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Fill in the blanks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62000" y="1524000"/>
            <a:ext cx="633670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The CPU is the ________ of the computer.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It is where all the searching, sorting, _________ and _________ making takes place.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The speed of the CPU is measured in _________ (GHz). </a:t>
            </a:r>
          </a:p>
          <a:p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A 1 GHz CPU can carry out 1 ________ _________ per second!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Intel and AMD are the most popular CPU brands. </a:t>
            </a:r>
            <a:endParaRPr lang="en-GB" sz="2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7808" y="1676400"/>
            <a:ext cx="1930447" cy="395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408013" y="5786734"/>
            <a:ext cx="994789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brain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80" y="5786734"/>
            <a:ext cx="994789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Calculating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33600" y="5786734"/>
            <a:ext cx="994789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Decision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76600" y="5786734"/>
            <a:ext cx="994789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Gigahertz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0600" y="5786734"/>
            <a:ext cx="994789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Billion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551944" y="5786733"/>
            <a:ext cx="109352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Instructions</a:t>
            </a:r>
          </a:p>
        </p:txBody>
      </p:sp>
    </p:spTree>
    <p:extLst>
      <p:ext uri="{BB962C8B-B14F-4D97-AF65-F5344CB8AC3E}">
        <p14:creationId xmlns:p14="http://schemas.microsoft.com/office/powerpoint/2010/main" val="2620626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235"/>
              </p:ext>
            </p:extLst>
          </p:nvPr>
        </p:nvGraphicFramePr>
        <p:xfrm>
          <a:off x="685800" y="1143000"/>
          <a:ext cx="6174884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145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941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7030A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7030A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629400" y="1066800"/>
            <a:ext cx="250618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Down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pPr marL="342900" indent="-342900">
              <a:buAutoNum type="arabicParenR"/>
            </a:pPr>
            <a:r>
              <a:rPr lang="en-GB" sz="1200" dirty="0">
                <a:solidFill>
                  <a:srgbClr val="FF0000"/>
                </a:solidFill>
              </a:rPr>
              <a:t>Portable storage</a:t>
            </a:r>
          </a:p>
          <a:p>
            <a:pPr marL="342900" indent="-342900">
              <a:buAutoNum type="arabicParenR"/>
            </a:pPr>
            <a:r>
              <a:rPr lang="en-GB" sz="1200" dirty="0">
                <a:solidFill>
                  <a:srgbClr val="FF0000"/>
                </a:solidFill>
              </a:rPr>
              <a:t>Device passes data into PC</a:t>
            </a:r>
          </a:p>
          <a:p>
            <a:pPr marL="342900" indent="-342900">
              <a:buAutoNum type="arabicParenR"/>
            </a:pPr>
            <a:r>
              <a:rPr lang="en-GB" sz="1200" dirty="0">
                <a:solidFill>
                  <a:srgbClr val="FF0000"/>
                </a:solidFill>
              </a:rPr>
              <a:t>Takes place in CPU</a:t>
            </a:r>
          </a:p>
          <a:p>
            <a:pPr marL="342900" indent="-342900">
              <a:buAutoNum type="arabicParenR"/>
            </a:pPr>
            <a:r>
              <a:rPr lang="en-GB" sz="1200" dirty="0">
                <a:solidFill>
                  <a:srgbClr val="FF0000"/>
                </a:solidFill>
              </a:rPr>
              <a:t>Devices connected to PC</a:t>
            </a:r>
          </a:p>
          <a:p>
            <a:pPr marL="342900" indent="-342900">
              <a:buAutoNum type="arabicParenR"/>
            </a:pPr>
            <a:r>
              <a:rPr lang="en-GB" sz="1200" dirty="0">
                <a:solidFill>
                  <a:srgbClr val="FF0000"/>
                </a:solidFill>
              </a:rPr>
              <a:t>Instructions  found in ROM</a:t>
            </a:r>
          </a:p>
          <a:p>
            <a:pPr marL="342900" indent="-342900">
              <a:buAutoNum type="arabicParenR"/>
            </a:pPr>
            <a:r>
              <a:rPr lang="en-GB" sz="1200" dirty="0">
                <a:solidFill>
                  <a:srgbClr val="FF0000"/>
                </a:solidFill>
              </a:rPr>
              <a:t>Fastest Memory</a:t>
            </a:r>
          </a:p>
          <a:p>
            <a:pPr marL="342900" indent="-342900">
              <a:buAutoNum type="arabicParenR"/>
            </a:pPr>
            <a:r>
              <a:rPr lang="en-GB" sz="1200" dirty="0">
                <a:solidFill>
                  <a:srgbClr val="FF0000"/>
                </a:solidFill>
              </a:rPr>
              <a:t>Permanent Memory</a:t>
            </a:r>
          </a:p>
          <a:p>
            <a:pPr marL="342900" indent="-342900">
              <a:buAutoNum type="arabicParenR"/>
            </a:pPr>
            <a:endParaRPr lang="en-GB" sz="1400" dirty="0">
              <a:solidFill>
                <a:srgbClr val="FF0000"/>
              </a:solidFill>
            </a:endParaRPr>
          </a:p>
          <a:p>
            <a:pPr marL="342900" indent="-342900">
              <a:buAutoNum type="arabicParenR"/>
            </a:pP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13764" y="3352800"/>
            <a:ext cx="23374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Across</a:t>
            </a:r>
          </a:p>
          <a:p>
            <a:endParaRPr lang="en-GB" dirty="0">
              <a:solidFill>
                <a:srgbClr val="7030A0"/>
              </a:solidFill>
            </a:endParaRPr>
          </a:p>
          <a:p>
            <a:pPr marL="228600" indent="-228600">
              <a:buFontTx/>
              <a:buAutoNum type="arabicParenR"/>
            </a:pPr>
            <a:r>
              <a:rPr lang="en-US" sz="1200" dirty="0">
                <a:solidFill>
                  <a:srgbClr val="7030A0"/>
                </a:solidFill>
              </a:rPr>
              <a:t>Used to store extra copies of data.</a:t>
            </a:r>
          </a:p>
          <a:p>
            <a:pPr marL="228600" indent="-228600">
              <a:buFontTx/>
              <a:buAutoNum type="arabicParenR"/>
            </a:pPr>
            <a:r>
              <a:rPr lang="en-US" sz="1200" dirty="0">
                <a:solidFill>
                  <a:srgbClr val="7030A0"/>
                </a:solidFill>
              </a:rPr>
              <a:t>Holds temporary data also know as RAM</a:t>
            </a:r>
          </a:p>
          <a:p>
            <a:pPr marL="228600" indent="-228600">
              <a:buFontTx/>
              <a:buAutoNum type="arabicParenR"/>
            </a:pPr>
            <a:r>
              <a:rPr lang="en-US" sz="1200" dirty="0">
                <a:solidFill>
                  <a:srgbClr val="7030A0"/>
                </a:solidFill>
              </a:rPr>
              <a:t>Devices which passes data out of PC.</a:t>
            </a:r>
          </a:p>
          <a:p>
            <a:pPr marL="228600" indent="-228600">
              <a:buFontTx/>
              <a:buAutoNum type="arabicParenR"/>
            </a:pPr>
            <a:r>
              <a:rPr lang="en-US" sz="1200" dirty="0">
                <a:solidFill>
                  <a:srgbClr val="7030A0"/>
                </a:solidFill>
              </a:rPr>
              <a:t>Can be changed</a:t>
            </a:r>
          </a:p>
          <a:p>
            <a:pPr marL="228600" indent="-228600">
              <a:buFontTx/>
              <a:buAutoNum type="arabicParenR"/>
            </a:pPr>
            <a:r>
              <a:rPr lang="en-US" sz="1200" dirty="0">
                <a:solidFill>
                  <a:srgbClr val="7030A0"/>
                </a:solidFill>
              </a:rPr>
              <a:t>Random Access Memory</a:t>
            </a:r>
          </a:p>
          <a:p>
            <a:pPr marL="228600" indent="-228600">
              <a:buFontTx/>
              <a:buAutoNum type="arabicParenR"/>
            </a:pPr>
            <a:r>
              <a:rPr lang="en-US" sz="1200" dirty="0">
                <a:solidFill>
                  <a:srgbClr val="7030A0"/>
                </a:solidFill>
              </a:rPr>
              <a:t>Carries out calculations</a:t>
            </a:r>
          </a:p>
          <a:p>
            <a:pPr marL="228600" indent="-228600">
              <a:buFontTx/>
              <a:buAutoNum type="arabicParenR"/>
            </a:pPr>
            <a:r>
              <a:rPr lang="en-US" sz="1200" dirty="0">
                <a:solidFill>
                  <a:srgbClr val="7030A0"/>
                </a:solidFill>
              </a:rPr>
              <a:t>An example is hard drive. </a:t>
            </a:r>
          </a:p>
          <a:p>
            <a:pPr marL="228600" indent="-228600">
              <a:buFontTx/>
              <a:buAutoNum type="arabicParenR"/>
            </a:pPr>
            <a:endParaRPr lang="en-US" sz="1200" dirty="0">
              <a:solidFill>
                <a:srgbClr val="7030A0"/>
              </a:solidFill>
            </a:endParaRPr>
          </a:p>
          <a:p>
            <a:pPr marL="228600" indent="-228600">
              <a:buAutoNum type="arabicParenR"/>
            </a:pPr>
            <a:endParaRPr lang="en-US" sz="1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6731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629796"/>
              </p:ext>
            </p:extLst>
          </p:nvPr>
        </p:nvGraphicFramePr>
        <p:xfrm>
          <a:off x="720434" y="1066800"/>
          <a:ext cx="819496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 Memory – Place into</a:t>
                      </a:r>
                      <a:r>
                        <a:rPr lang="en-GB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correct sequence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409731" y="2330674"/>
            <a:ext cx="4800601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The CPU will again </a:t>
            </a:r>
            <a:r>
              <a:rPr lang="en-GB" sz="1600" b="1" dirty="0">
                <a:solidFill>
                  <a:srgbClr val="FF0000"/>
                </a:solidFill>
              </a:rPr>
              <a:t>check the Cache</a:t>
            </a:r>
            <a:r>
              <a:rPr lang="en-GB" sz="1600" dirty="0"/>
              <a:t> for the next piece of data. </a:t>
            </a:r>
            <a:r>
              <a:rPr lang="en-GB" sz="1600" dirty="0">
                <a:solidFill>
                  <a:srgbClr val="FF0000"/>
                </a:solidFill>
              </a:rPr>
              <a:t>This time the CPU will be able to get the data from the Cache Memory</a:t>
            </a:r>
            <a:r>
              <a:rPr lang="en-GB" sz="1600" dirty="0"/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409731" y="3352800"/>
            <a:ext cx="4800601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GB" sz="1600" dirty="0"/>
              <a:t>Temporary  data from Applications in use are held in the </a:t>
            </a:r>
            <a:r>
              <a:rPr lang="en-GB" sz="1600" b="1" dirty="0">
                <a:solidFill>
                  <a:srgbClr val="FF0000"/>
                </a:solidFill>
              </a:rPr>
              <a:t>Main Memory.</a:t>
            </a:r>
            <a:endParaRPr lang="en-GB" sz="1600" dirty="0"/>
          </a:p>
        </p:txBody>
      </p:sp>
      <p:sp>
        <p:nvSpPr>
          <p:cNvPr id="12" name="Rectangle 11"/>
          <p:cNvSpPr/>
          <p:nvPr/>
        </p:nvSpPr>
        <p:spPr>
          <a:xfrm>
            <a:off x="2409731" y="4876800"/>
            <a:ext cx="4800601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GB" sz="1600" dirty="0"/>
              <a:t>Applications are installed in the </a:t>
            </a:r>
            <a:r>
              <a:rPr lang="en-GB" sz="1600" b="1" dirty="0">
                <a:solidFill>
                  <a:srgbClr val="FF0000"/>
                </a:solidFill>
              </a:rPr>
              <a:t>Secondary Storage (Hard drive)</a:t>
            </a:r>
            <a:r>
              <a:rPr lang="en-GB" sz="1600" dirty="0"/>
              <a:t>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09730" y="4114800"/>
            <a:ext cx="4800602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GB" sz="1600" dirty="0"/>
              <a:t>The CPU will </a:t>
            </a:r>
            <a:r>
              <a:rPr lang="en-GB" sz="1600" b="1" dirty="0">
                <a:solidFill>
                  <a:srgbClr val="FF0000"/>
                </a:solidFill>
              </a:rPr>
              <a:t>first check the Cache </a:t>
            </a:r>
            <a:r>
              <a:rPr lang="en-GB" sz="1600" dirty="0"/>
              <a:t>for the </a:t>
            </a:r>
            <a:r>
              <a:rPr lang="en-GB" sz="1600" b="1" dirty="0">
                <a:solidFill>
                  <a:srgbClr val="FF0000"/>
                </a:solidFill>
              </a:rPr>
              <a:t>required piece of the data so that it can be processed.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409731" y="1568448"/>
            <a:ext cx="4800601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en-GB" sz="1600" dirty="0"/>
              <a:t>If the data is not in the cache then the</a:t>
            </a:r>
            <a:r>
              <a:rPr lang="en-GB" sz="1600" b="1" dirty="0">
                <a:solidFill>
                  <a:srgbClr val="FF0000"/>
                </a:solidFill>
              </a:rPr>
              <a:t> CPU will check the RAM</a:t>
            </a:r>
            <a:r>
              <a:rPr lang="en-GB" sz="1600" dirty="0"/>
              <a:t> and </a:t>
            </a:r>
            <a:r>
              <a:rPr lang="en-GB" sz="1600" b="1" dirty="0">
                <a:solidFill>
                  <a:srgbClr val="FF0000"/>
                </a:solidFill>
              </a:rPr>
              <a:t>transfer data to the CPU</a:t>
            </a:r>
            <a:r>
              <a:rPr lang="en-GB" sz="1600" dirty="0"/>
              <a:t>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409730" y="5587425"/>
            <a:ext cx="4800602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GB" sz="1600" dirty="0"/>
              <a:t>The Cache will then </a:t>
            </a:r>
            <a:r>
              <a:rPr lang="en-GB" sz="1600" b="1" dirty="0">
                <a:solidFill>
                  <a:srgbClr val="FF0000"/>
                </a:solidFill>
              </a:rPr>
              <a:t>transfer the next piece of data from the RAM into Cache</a:t>
            </a:r>
            <a:r>
              <a:rPr lang="en-GB" sz="1600" dirty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568448"/>
            <a:ext cx="533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38200" y="2330674"/>
            <a:ext cx="533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38200" y="3161671"/>
            <a:ext cx="533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8200" y="3996108"/>
            <a:ext cx="533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38200" y="4818266"/>
            <a:ext cx="533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38200" y="5695146"/>
            <a:ext cx="533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990380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055759"/>
              </p:ext>
            </p:extLst>
          </p:nvPr>
        </p:nvGraphicFramePr>
        <p:xfrm>
          <a:off x="720434" y="1066800"/>
          <a:ext cx="819496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Place correct definitions</a:t>
                      </a:r>
                      <a:r>
                        <a:rPr lang="en-GB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the appropriate category. 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6201504" y="5655733"/>
            <a:ext cx="2362200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en-US" sz="1600" dirty="0"/>
              <a:t>Stores the instructions </a:t>
            </a:r>
            <a:r>
              <a:rPr lang="en-US" sz="1600" b="1" dirty="0">
                <a:solidFill>
                  <a:srgbClr val="FF0000"/>
                </a:solidFill>
              </a:rPr>
              <a:t>temporarily </a:t>
            </a:r>
            <a:r>
              <a:rPr lang="en-US" sz="1600" dirty="0"/>
              <a:t>whilst data is process by the CPU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90074" y="3789655"/>
            <a:ext cx="2542106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just"/>
            <a:r>
              <a:rPr lang="en-GB" b="1" dirty="0">
                <a:solidFill>
                  <a:srgbClr val="FF0000"/>
                </a:solidFill>
              </a:rPr>
              <a:t>Random Access Memory</a:t>
            </a:r>
          </a:p>
        </p:txBody>
      </p:sp>
      <p:sp>
        <p:nvSpPr>
          <p:cNvPr id="6" name="Rectangle 5"/>
          <p:cNvSpPr/>
          <p:nvPr/>
        </p:nvSpPr>
        <p:spPr>
          <a:xfrm>
            <a:off x="6373294" y="1676400"/>
            <a:ext cx="2542106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en-US" sz="1600" dirty="0"/>
              <a:t>Volatile which means that when the computer is </a:t>
            </a:r>
            <a:r>
              <a:rPr lang="en-US" sz="1600" b="1" dirty="0">
                <a:solidFill>
                  <a:srgbClr val="FF0000"/>
                </a:solidFill>
              </a:rPr>
              <a:t>turned off all data is lost</a:t>
            </a:r>
          </a:p>
        </p:txBody>
      </p:sp>
      <p:sp>
        <p:nvSpPr>
          <p:cNvPr id="7" name="Rectangle 6"/>
          <p:cNvSpPr/>
          <p:nvPr/>
        </p:nvSpPr>
        <p:spPr>
          <a:xfrm>
            <a:off x="763418" y="5471067"/>
            <a:ext cx="2033762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just"/>
            <a:r>
              <a:rPr lang="en-GB" b="1" dirty="0">
                <a:solidFill>
                  <a:srgbClr val="FF0000"/>
                </a:solidFill>
              </a:rPr>
              <a:t>Read Only Memory</a:t>
            </a:r>
          </a:p>
        </p:txBody>
      </p:sp>
      <p:sp>
        <p:nvSpPr>
          <p:cNvPr id="8" name="Rectangle 7"/>
          <p:cNvSpPr/>
          <p:nvPr/>
        </p:nvSpPr>
        <p:spPr>
          <a:xfrm>
            <a:off x="763418" y="2215009"/>
            <a:ext cx="2362200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GB" sz="1600" dirty="0"/>
              <a:t>Memory that </a:t>
            </a:r>
            <a:r>
              <a:rPr lang="en-GB" sz="1600" b="1" dirty="0">
                <a:solidFill>
                  <a:srgbClr val="FF0000"/>
                </a:solidFill>
              </a:rPr>
              <a:t>can not be changed</a:t>
            </a:r>
            <a:r>
              <a:rPr lang="en-GB" sz="1600" dirty="0">
                <a:solidFill>
                  <a:srgbClr val="FF0000"/>
                </a:solidFill>
              </a:rPr>
              <a:t> </a:t>
            </a:r>
            <a:endParaRPr lang="en-GB" sz="1600" dirty="0"/>
          </a:p>
        </p:txBody>
      </p:sp>
      <p:sp>
        <p:nvSpPr>
          <p:cNvPr id="9" name="Rectangle 8"/>
          <p:cNvSpPr/>
          <p:nvPr/>
        </p:nvSpPr>
        <p:spPr>
          <a:xfrm>
            <a:off x="3394800" y="5070901"/>
            <a:ext cx="2692623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GB" sz="1600" dirty="0"/>
              <a:t>Holds the ‘</a:t>
            </a:r>
            <a:r>
              <a:rPr lang="en-GB" sz="1600" b="1" dirty="0">
                <a:solidFill>
                  <a:srgbClr val="FF0000"/>
                </a:solidFill>
              </a:rPr>
              <a:t>boot up</a:t>
            </a:r>
            <a:r>
              <a:rPr lang="en-GB" sz="1600" dirty="0"/>
              <a:t>’ instructions to start the computer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394800" y="1677566"/>
            <a:ext cx="2678768" cy="10772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en-GB" sz="1600" b="1" dirty="0">
                <a:solidFill>
                  <a:srgbClr val="FF0000"/>
                </a:solidFill>
              </a:rPr>
              <a:t>Non-volatile</a:t>
            </a:r>
            <a:r>
              <a:rPr lang="en-GB" sz="1600" dirty="0"/>
              <a:t> memory which means that memory is </a:t>
            </a:r>
            <a:r>
              <a:rPr lang="en-GB" sz="1600" b="1" dirty="0">
                <a:solidFill>
                  <a:srgbClr val="FF0000"/>
                </a:solidFill>
              </a:rPr>
              <a:t>not lost when computer is turned off</a:t>
            </a:r>
            <a:r>
              <a:rPr lang="en-GB" sz="1600" dirty="0"/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8200" y="1676400"/>
            <a:ext cx="762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RAM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41829" y="3196418"/>
            <a:ext cx="758371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R0M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38200" y="4822319"/>
            <a:ext cx="188322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Backing Storage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841829" y="3124200"/>
            <a:ext cx="8073571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38200" y="4692603"/>
            <a:ext cx="8073571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230358" y="3327990"/>
            <a:ext cx="2827977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GB" sz="1600" dirty="0"/>
              <a:t>Is used to </a:t>
            </a:r>
            <a:r>
              <a:rPr lang="en-GB" sz="1600" b="1" dirty="0">
                <a:solidFill>
                  <a:srgbClr val="FF0000"/>
                </a:solidFill>
              </a:rPr>
              <a:t>store data for a long time </a:t>
            </a:r>
            <a:r>
              <a:rPr lang="en-GB" sz="1600" dirty="0"/>
              <a:t>(data can be read from and written to).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201504" y="5003756"/>
            <a:ext cx="2599814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GB" sz="1600" dirty="0"/>
              <a:t>Users tend to </a:t>
            </a:r>
            <a:r>
              <a:rPr lang="en-GB" sz="1600" b="1" dirty="0">
                <a:solidFill>
                  <a:srgbClr val="FF0000"/>
                </a:solidFill>
              </a:rPr>
              <a:t>make copies of original files </a:t>
            </a:r>
            <a:endParaRPr lang="en-GB" sz="1600" dirty="0"/>
          </a:p>
        </p:txBody>
      </p:sp>
      <p:sp>
        <p:nvSpPr>
          <p:cNvPr id="21" name="Rectangle 20"/>
          <p:cNvSpPr/>
          <p:nvPr/>
        </p:nvSpPr>
        <p:spPr>
          <a:xfrm>
            <a:off x="3394800" y="3381084"/>
            <a:ext cx="2678768" cy="10772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en-GB" sz="1600" b="1" dirty="0">
                <a:solidFill>
                  <a:srgbClr val="FF0000"/>
                </a:solidFill>
              </a:rPr>
              <a:t>Non-volatile</a:t>
            </a:r>
            <a:r>
              <a:rPr lang="en-GB" sz="1600" dirty="0"/>
              <a:t> memory which means that memory is </a:t>
            </a:r>
            <a:r>
              <a:rPr lang="en-GB" sz="1600" b="1" dirty="0">
                <a:solidFill>
                  <a:srgbClr val="FF0000"/>
                </a:solidFill>
              </a:rPr>
              <a:t>not lost when computer is turned off</a:t>
            </a:r>
            <a:r>
              <a:rPr lang="en-GB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0051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432</Words>
  <Application>Microsoft Office PowerPoint</Application>
  <PresentationFormat>On-screen Show (4:3)</PresentationFormat>
  <Paragraphs>80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40</cp:revision>
  <dcterms:created xsi:type="dcterms:W3CDTF">2006-08-16T00:00:00Z</dcterms:created>
  <dcterms:modified xsi:type="dcterms:W3CDTF">2018-10-21T12:44:46Z</dcterms:modified>
</cp:coreProperties>
</file>