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3" r:id="rId2"/>
    <p:sldId id="264" r:id="rId3"/>
    <p:sldId id="265" r:id="rId4"/>
    <p:sldId id="266" r:id="rId5"/>
    <p:sldId id="267" r:id="rId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485" autoAdjust="0"/>
    <p:restoredTop sz="93606" autoAdjust="0"/>
  </p:normalViewPr>
  <p:slideViewPr>
    <p:cSldViewPr>
      <p:cViewPr>
        <p:scale>
          <a:sx n="70" d="100"/>
          <a:sy n="70" d="100"/>
        </p:scale>
        <p:origin x="-114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9EB8E75-B9B6-4DBF-A830-B11A779E2017}" type="datetimeFigureOut">
              <a:rPr lang="en-GB"/>
              <a:pPr>
                <a:defRPr/>
              </a:pPr>
              <a:t>01/01/2017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620207D-ACA3-4593-9A1A-0C51590549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996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8B66E0F-0819-42AF-9113-8EA66BEDDF43}" type="datetimeFigureOut">
              <a:rPr lang="en-GB"/>
              <a:pPr>
                <a:defRPr/>
              </a:pPr>
              <a:t>01/01/2017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7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2F2BB31-BD87-4D17-B33E-086AEAEC29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9102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A66E1-22D8-4B4C-895E-99B12BEF16E7}" type="datetimeFigureOut">
              <a:rPr lang="en-GB"/>
              <a:pPr>
                <a:defRPr/>
              </a:pPr>
              <a:t>01/01/2017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36FC6-85D6-4C66-86C8-59A4C13BDB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175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0BD19-87DD-477D-B16E-178A24F50968}" type="datetimeFigureOut">
              <a:rPr lang="en-GB"/>
              <a:pPr>
                <a:defRPr/>
              </a:pPr>
              <a:t>01/01/2017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461AD-3BBC-4CBD-8683-04CB683157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62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0225A-B917-42E3-A270-504F3247FB05}" type="datetimeFigureOut">
              <a:rPr lang="en-GB"/>
              <a:pPr>
                <a:defRPr/>
              </a:pPr>
              <a:t>01/01/2017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A207C-ABA9-48BA-AD9D-1D3BC76F5E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441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452596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568" y="6356350"/>
            <a:ext cx="190723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3B00C-E21F-494F-B89E-3AFF08DBF186}" type="datetimeFigureOut">
              <a:rPr lang="en-GB"/>
              <a:pPr>
                <a:defRPr/>
              </a:pPr>
              <a:t>01/01/2017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7F76F-1A8D-4CA7-BDD4-CB55C8510A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83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71A92-8759-46D8-B804-D70A66127910}" type="datetimeFigureOut">
              <a:rPr lang="en-GB"/>
              <a:pPr>
                <a:defRPr/>
              </a:pPr>
              <a:t>01/01/2017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23EF0-A19A-476D-A9DB-ED0E3212D4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807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F8E57-F09A-4131-A33E-C72D4F8E2A7A}" type="datetimeFigureOut">
              <a:rPr lang="en-GB"/>
              <a:pPr>
                <a:defRPr/>
              </a:pPr>
              <a:t>01/01/2017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6E6DE-190F-440A-9258-163E671A58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10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54943-BF60-411F-930F-81CB8D4F6D47}" type="datetimeFigureOut">
              <a:rPr lang="en-GB"/>
              <a:pPr>
                <a:defRPr/>
              </a:pPr>
              <a:t>01/01/2017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65F53-C286-4919-8E7D-CAE89196CC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62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6DB08-971E-4C9A-BCC0-41D1E7BC6E38}" type="datetimeFigureOut">
              <a:rPr lang="en-GB"/>
              <a:pPr>
                <a:defRPr/>
              </a:pPr>
              <a:t>01/01/2017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B12C1-512C-4EC8-9AA6-BB4F862D32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315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345B3-D44A-47B5-B369-F1AE51134AFB}" type="datetimeFigureOut">
              <a:rPr lang="en-GB"/>
              <a:pPr>
                <a:defRPr/>
              </a:pPr>
              <a:t>01/01/2017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32125-1522-4CF8-94B7-80BB5438BA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685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0C57C-D574-4B6E-BEED-BCA13D20A937}" type="datetimeFigureOut">
              <a:rPr lang="en-GB"/>
              <a:pPr>
                <a:defRPr/>
              </a:pPr>
              <a:t>01/01/2017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8BF7D-225C-443A-BA09-E3E7989B45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006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D0930-E5B2-41EE-93C8-FAA29D9EE4C1}" type="datetimeFigureOut">
              <a:rPr lang="en-GB"/>
              <a:pPr>
                <a:defRPr/>
              </a:pPr>
              <a:t>01/01/2017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CF47C-7A6F-44E0-B6C8-5D0C993705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804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55576" y="1052736"/>
            <a:ext cx="8136904" cy="5073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7584" y="6356350"/>
            <a:ext cx="17632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7C9BB2-BC14-489D-B8E0-AFE11CB9A80E}" type="datetimeFigureOut">
              <a:rPr lang="en-GB"/>
              <a:pPr>
                <a:defRPr/>
              </a:pPr>
              <a:t>01/01/2017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060BE9-7ABA-4459-B055-EB17FE388A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7593606"/>
              </p:ext>
            </p:extLst>
          </p:nvPr>
        </p:nvGraphicFramePr>
        <p:xfrm>
          <a:off x="685800" y="162560"/>
          <a:ext cx="8229600" cy="767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29600"/>
              </a:tblGrid>
              <a:tr h="38100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ICT IGCSE</a:t>
                      </a:r>
                      <a:r>
                        <a:rPr lang="en-GB" sz="2000" baseline="0" dirty="0" smtClean="0"/>
                        <a:t> Theory – Revision Presentation</a:t>
                      </a:r>
                      <a:endParaRPr lang="en-GB" sz="20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2015 – 2016 Questions (New Syllabus)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 userDrawn="1"/>
        </p:nvSpPr>
        <p:spPr>
          <a:xfrm>
            <a:off x="109835" y="0"/>
            <a:ext cx="461665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vert" wrap="square" rtlCol="0">
            <a:spAutoFit/>
          </a:bodyPr>
          <a:lstStyle/>
          <a:p>
            <a:pPr algn="ctr"/>
            <a:r>
              <a:rPr lang="en-GB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Chapter 8 - Safety and Security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5431334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/>
              <a:t>Describe four strategies that you could use to minimise the dangers of using social networking sites to make new friends.</a:t>
            </a:r>
          </a:p>
          <a:p>
            <a:pPr marL="0" indent="0">
              <a:buNone/>
            </a:pPr>
            <a:endParaRPr lang="en-GB" sz="800" dirty="0"/>
          </a:p>
          <a:p>
            <a:r>
              <a:rPr lang="en-GB" sz="1800" dirty="0">
                <a:solidFill>
                  <a:srgbClr val="FF0000"/>
                </a:solidFill>
              </a:rPr>
              <a:t>Know how to block and report unwanted users,</a:t>
            </a:r>
          </a:p>
          <a:p>
            <a:r>
              <a:rPr lang="en-GB" sz="1800" dirty="0">
                <a:solidFill>
                  <a:srgbClr val="FF0000"/>
                </a:solidFill>
              </a:rPr>
              <a:t>Never arrange to meet anyone alone</a:t>
            </a:r>
          </a:p>
          <a:p>
            <a:r>
              <a:rPr lang="en-GB" sz="1800" dirty="0">
                <a:solidFill>
                  <a:srgbClr val="FF0000"/>
                </a:solidFill>
              </a:rPr>
              <a:t>Always tell an adult first when arranging to meet someone</a:t>
            </a:r>
          </a:p>
          <a:p>
            <a:r>
              <a:rPr lang="en-GB" sz="1800" dirty="0">
                <a:solidFill>
                  <a:srgbClr val="FF0000"/>
                </a:solidFill>
              </a:rPr>
              <a:t>Always meet in a public place</a:t>
            </a:r>
          </a:p>
          <a:p>
            <a:r>
              <a:rPr lang="en-GB" sz="1800" dirty="0">
                <a:solidFill>
                  <a:srgbClr val="FF0000"/>
                </a:solidFill>
              </a:rPr>
              <a:t>Avoid inappropriate disclosure of personal data/set privacy settings/Avoid giving email address or phone number when chatting</a:t>
            </a:r>
          </a:p>
          <a:p>
            <a:r>
              <a:rPr lang="en-GB" sz="1800" dirty="0">
                <a:solidFill>
                  <a:srgbClr val="FF0000"/>
                </a:solidFill>
              </a:rPr>
              <a:t>Avoid inappropriate disclosure of your own name/Avoid giving your full name</a:t>
            </a:r>
          </a:p>
          <a:p>
            <a:r>
              <a:rPr lang="en-GB" sz="1800" dirty="0">
                <a:solidFill>
                  <a:srgbClr val="FF0000"/>
                </a:solidFill>
              </a:rPr>
              <a:t>Avoid giving your address</a:t>
            </a:r>
          </a:p>
          <a:p>
            <a:r>
              <a:rPr lang="en-GB" sz="1800" dirty="0">
                <a:solidFill>
                  <a:srgbClr val="FF0000"/>
                </a:solidFill>
              </a:rPr>
              <a:t>Avoid giving your school </a:t>
            </a:r>
            <a:r>
              <a:rPr lang="en-GB" sz="1800" dirty="0" smtClean="0">
                <a:solidFill>
                  <a:srgbClr val="FF0000"/>
                </a:solidFill>
              </a:rPr>
              <a:t>name or displaying </a:t>
            </a:r>
            <a:r>
              <a:rPr lang="en-GB" sz="1800" dirty="0">
                <a:solidFill>
                  <a:srgbClr val="FF0000"/>
                </a:solidFill>
              </a:rPr>
              <a:t>a picture in school uniform</a:t>
            </a:r>
          </a:p>
          <a:p>
            <a:r>
              <a:rPr lang="en-GB" sz="1800" dirty="0">
                <a:solidFill>
                  <a:srgbClr val="FF0000"/>
                </a:solidFill>
              </a:rPr>
              <a:t>Do not display pictures taken at home/Do not display pictures taken of the school with the name attached/Do not send pictures/videos of yourself to strangers</a:t>
            </a:r>
          </a:p>
          <a:p>
            <a:r>
              <a:rPr lang="en-GB" sz="1800" dirty="0">
                <a:solidFill>
                  <a:srgbClr val="FF0000"/>
                </a:solidFill>
              </a:rPr>
              <a:t>Ensure that the person you are befriending has very secure privacy settings</a:t>
            </a:r>
          </a:p>
          <a:p>
            <a:r>
              <a:rPr lang="en-GB" sz="1800" dirty="0">
                <a:solidFill>
                  <a:srgbClr val="FF0000"/>
                </a:solidFill>
              </a:rPr>
              <a:t>Check profiles before contacting people</a:t>
            </a:r>
          </a:p>
          <a:p>
            <a:r>
              <a:rPr lang="en-GB" sz="1800" dirty="0">
                <a:solidFill>
                  <a:srgbClr val="FF0000"/>
                </a:solidFill>
              </a:rPr>
              <a:t>Verify person’s contact details with other trusted people/friends</a:t>
            </a:r>
          </a:p>
          <a:p>
            <a:endParaRPr lang="en-GB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5431334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/>
              <a:t>Explain why encryption is needed when transmitting data</a:t>
            </a:r>
            <a:r>
              <a:rPr lang="en-GB" sz="1800" b="1" dirty="0" smtClean="0"/>
              <a:t>.</a:t>
            </a:r>
          </a:p>
          <a:p>
            <a:pPr marL="0" indent="0">
              <a:buNone/>
            </a:pPr>
            <a:endParaRPr lang="en-GB" sz="1050" b="1" dirty="0"/>
          </a:p>
          <a:p>
            <a:r>
              <a:rPr lang="en-GB" sz="1800" dirty="0">
                <a:solidFill>
                  <a:srgbClr val="FF0000"/>
                </a:solidFill>
              </a:rPr>
              <a:t>To cause data to be scrambled/encoded</a:t>
            </a:r>
          </a:p>
          <a:p>
            <a:r>
              <a:rPr lang="en-GB" sz="1800" dirty="0">
                <a:solidFill>
                  <a:srgbClr val="FF0000"/>
                </a:solidFill>
              </a:rPr>
              <a:t>Protects sensitive data…</a:t>
            </a:r>
          </a:p>
          <a:p>
            <a:r>
              <a:rPr lang="en-GB" sz="1800" dirty="0">
                <a:solidFill>
                  <a:srgbClr val="FF0000"/>
                </a:solidFill>
              </a:rPr>
              <a:t>…from being understood if it falls in to the wrong hands</a:t>
            </a:r>
          </a:p>
          <a:p>
            <a:r>
              <a:rPr lang="en-GB" sz="1800" dirty="0">
                <a:solidFill>
                  <a:srgbClr val="FF0000"/>
                </a:solidFill>
              </a:rPr>
              <a:t>Only user/computer with key can understand data</a:t>
            </a:r>
          </a:p>
          <a:p>
            <a:pPr marL="0" indent="0">
              <a:buNone/>
            </a:pPr>
            <a:endParaRPr lang="en-GB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800" b="1" dirty="0"/>
              <a:t>There are many safety issues associated with the use of </a:t>
            </a:r>
            <a:r>
              <a:rPr lang="en-GB" sz="1800" b="1" dirty="0" smtClean="0"/>
              <a:t>computers. Describe </a:t>
            </a:r>
            <a:r>
              <a:rPr lang="en-GB" sz="1800" b="1" dirty="0"/>
              <a:t>three of these issues.</a:t>
            </a:r>
          </a:p>
          <a:p>
            <a:pPr marL="0" indent="0">
              <a:buNone/>
            </a:pPr>
            <a:r>
              <a:rPr lang="en-GB" sz="1100" dirty="0"/>
              <a:t> </a:t>
            </a:r>
            <a:endParaRPr lang="en-GB" sz="700" dirty="0"/>
          </a:p>
          <a:p>
            <a:r>
              <a:rPr lang="en-GB" sz="1800" dirty="0">
                <a:solidFill>
                  <a:srgbClr val="FF0000"/>
                </a:solidFill>
              </a:rPr>
              <a:t>Electrocution by touching loose/bare wires/spilling liquids on electrical contacts</a:t>
            </a:r>
          </a:p>
          <a:p>
            <a:r>
              <a:rPr lang="en-GB" sz="1800" dirty="0">
                <a:solidFill>
                  <a:srgbClr val="FF0000"/>
                </a:solidFill>
              </a:rPr>
              <a:t>Tripping and falling over trailing wires or cables</a:t>
            </a:r>
          </a:p>
          <a:p>
            <a:r>
              <a:rPr lang="en-GB" sz="1800" dirty="0">
                <a:solidFill>
                  <a:srgbClr val="FF0000"/>
                </a:solidFill>
              </a:rPr>
              <a:t>Physical injury to feet/legs, etc. caused by heavy equipment falling</a:t>
            </a:r>
          </a:p>
          <a:p>
            <a:r>
              <a:rPr lang="en-GB" sz="1800" dirty="0">
                <a:solidFill>
                  <a:srgbClr val="FF0000"/>
                </a:solidFill>
              </a:rPr>
              <a:t>Fire caused by too many plugs in </a:t>
            </a:r>
            <a:r>
              <a:rPr lang="en-GB" sz="1800" dirty="0" err="1">
                <a:solidFill>
                  <a:srgbClr val="FF0000"/>
                </a:solidFill>
              </a:rPr>
              <a:t>multisocket</a:t>
            </a:r>
            <a:r>
              <a:rPr lang="en-GB" sz="1800" dirty="0">
                <a:solidFill>
                  <a:srgbClr val="FF0000"/>
                </a:solidFill>
              </a:rPr>
              <a:t> and thereby overheating/overheating </a:t>
            </a:r>
            <a:r>
              <a:rPr lang="en-GB" sz="1800" dirty="0" smtClean="0">
                <a:solidFill>
                  <a:srgbClr val="FF0000"/>
                </a:solidFill>
              </a:rPr>
              <a:t>of equipment</a:t>
            </a:r>
            <a:endParaRPr lang="en-GB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15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5431334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/>
              <a:t>There are many health issues associated with the use of computers.</a:t>
            </a:r>
          </a:p>
          <a:p>
            <a:pPr marL="0" indent="0">
              <a:buNone/>
            </a:pPr>
            <a:r>
              <a:rPr lang="en-GB" sz="1800" b="1" dirty="0"/>
              <a:t>Name </a:t>
            </a:r>
            <a:r>
              <a:rPr lang="en-GB" sz="1800" b="1" dirty="0">
                <a:solidFill>
                  <a:srgbClr val="FF0000"/>
                </a:solidFill>
              </a:rPr>
              <a:t>three of these health issues </a:t>
            </a:r>
            <a:r>
              <a:rPr lang="en-GB" sz="1800" b="1" dirty="0"/>
              <a:t>and for each one describe, in detail, a different cause.</a:t>
            </a:r>
          </a:p>
          <a:p>
            <a:pPr marL="0" indent="0">
              <a:buNone/>
            </a:pPr>
            <a:endParaRPr lang="en-GB" sz="1800" b="1" dirty="0"/>
          </a:p>
          <a:p>
            <a:r>
              <a:rPr lang="en-GB" sz="1800" b="1" dirty="0">
                <a:solidFill>
                  <a:srgbClr val="FF0000"/>
                </a:solidFill>
              </a:rPr>
              <a:t>Headaches/eyestrain</a:t>
            </a:r>
          </a:p>
          <a:p>
            <a:r>
              <a:rPr lang="en-GB" sz="1800" dirty="0">
                <a:solidFill>
                  <a:srgbClr val="FF0000"/>
                </a:solidFill>
              </a:rPr>
              <a:t>From staring at screen </a:t>
            </a:r>
            <a:r>
              <a:rPr lang="en-GB" sz="1800" dirty="0" smtClean="0">
                <a:solidFill>
                  <a:srgbClr val="FF0000"/>
                </a:solidFill>
              </a:rPr>
              <a:t>continuously</a:t>
            </a:r>
          </a:p>
          <a:p>
            <a:pPr marL="0" indent="0">
              <a:buNone/>
            </a:pPr>
            <a:endParaRPr lang="en-GB" sz="1800" b="1" dirty="0"/>
          </a:p>
          <a:p>
            <a:r>
              <a:rPr lang="en-GB" sz="1800" b="1" dirty="0">
                <a:solidFill>
                  <a:srgbClr val="FF0000"/>
                </a:solidFill>
              </a:rPr>
              <a:t>RSI in fingers</a:t>
            </a:r>
          </a:p>
          <a:p>
            <a:r>
              <a:rPr lang="en-GB" sz="1800" dirty="0">
                <a:solidFill>
                  <a:srgbClr val="FF0000"/>
                </a:solidFill>
              </a:rPr>
              <a:t>From continual typing/repetitive clicking of </a:t>
            </a:r>
            <a:r>
              <a:rPr lang="en-GB" sz="1800" dirty="0" smtClean="0">
                <a:solidFill>
                  <a:srgbClr val="FF0000"/>
                </a:solidFill>
              </a:rPr>
              <a:t>mouse</a:t>
            </a:r>
          </a:p>
          <a:p>
            <a:endParaRPr lang="en-GB" sz="1800" b="1" dirty="0">
              <a:solidFill>
                <a:srgbClr val="FF0000"/>
              </a:solidFill>
            </a:endParaRPr>
          </a:p>
          <a:p>
            <a:r>
              <a:rPr lang="en-GB" sz="1800" b="1" dirty="0">
                <a:solidFill>
                  <a:srgbClr val="FF0000"/>
                </a:solidFill>
              </a:rPr>
              <a:t>RSI in wrists</a:t>
            </a:r>
          </a:p>
          <a:p>
            <a:r>
              <a:rPr lang="en-GB" sz="1800" dirty="0">
                <a:solidFill>
                  <a:srgbClr val="FF0000"/>
                </a:solidFill>
              </a:rPr>
              <a:t>From repetitive clicking of mouse/continual </a:t>
            </a:r>
            <a:r>
              <a:rPr lang="en-GB" sz="1800" dirty="0" smtClean="0">
                <a:solidFill>
                  <a:srgbClr val="FF0000"/>
                </a:solidFill>
              </a:rPr>
              <a:t>typing</a:t>
            </a:r>
          </a:p>
          <a:p>
            <a:endParaRPr lang="en-GB" sz="1800" b="1" dirty="0">
              <a:solidFill>
                <a:srgbClr val="FF0000"/>
              </a:solidFill>
            </a:endParaRPr>
          </a:p>
          <a:p>
            <a:r>
              <a:rPr lang="en-GB" sz="1800" b="1" dirty="0">
                <a:solidFill>
                  <a:srgbClr val="FF0000"/>
                </a:solidFill>
              </a:rPr>
              <a:t>Backache</a:t>
            </a:r>
          </a:p>
          <a:p>
            <a:r>
              <a:rPr lang="en-GB" sz="1800" dirty="0">
                <a:solidFill>
                  <a:srgbClr val="FF0000"/>
                </a:solidFill>
              </a:rPr>
              <a:t>From sitting in same position all day</a:t>
            </a:r>
          </a:p>
        </p:txBody>
      </p:sp>
    </p:spTree>
    <p:extLst>
      <p:ext uri="{BB962C8B-B14F-4D97-AF65-F5344CB8AC3E}">
        <p14:creationId xmlns:p14="http://schemas.microsoft.com/office/powerpoint/2010/main" val="167711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5431334"/>
          </a:xfrm>
        </p:spPr>
        <p:txBody>
          <a:bodyPr/>
          <a:lstStyle/>
          <a:p>
            <a:r>
              <a:rPr lang="en-GB" sz="1800" b="1" dirty="0"/>
              <a:t>The action of sending emails to fraudulently obtain another person’s bank details is called </a:t>
            </a:r>
            <a:r>
              <a:rPr lang="en-GB" sz="1800" b="1" dirty="0">
                <a:solidFill>
                  <a:srgbClr val="FF0000"/>
                </a:solidFill>
              </a:rPr>
              <a:t>Phishing</a:t>
            </a:r>
          </a:p>
          <a:p>
            <a:endParaRPr lang="en-GB" sz="1800" b="1" dirty="0"/>
          </a:p>
          <a:p>
            <a:r>
              <a:rPr lang="en-GB" sz="1800" b="1" dirty="0"/>
              <a:t>The action of illegally installing malicious code which redirects a person to a fraudulent website with the purpose of obtaining that person’s bank details is called </a:t>
            </a:r>
            <a:r>
              <a:rPr lang="en-GB" sz="1800" b="1" dirty="0">
                <a:solidFill>
                  <a:srgbClr val="FF0000"/>
                </a:solidFill>
              </a:rPr>
              <a:t>Pharming</a:t>
            </a:r>
          </a:p>
          <a:p>
            <a:endParaRPr lang="en-GB" sz="1800" b="1" dirty="0"/>
          </a:p>
          <a:p>
            <a:r>
              <a:rPr lang="en-GB" sz="1800" b="1" dirty="0"/>
              <a:t>Unsolicited bulk emails are called </a:t>
            </a:r>
            <a:r>
              <a:rPr lang="en-GB" sz="1800" b="1" dirty="0">
                <a:solidFill>
                  <a:srgbClr val="FF0000"/>
                </a:solidFill>
              </a:rPr>
              <a:t>Spam</a:t>
            </a:r>
          </a:p>
          <a:p>
            <a:endParaRPr lang="en-GB" sz="1800" b="1" dirty="0"/>
          </a:p>
          <a:p>
            <a:r>
              <a:rPr lang="en-GB" sz="1800" b="1" dirty="0"/>
              <a:t>The action of sending text messages to fraudulently obtain another person’s bank details is called </a:t>
            </a:r>
            <a:r>
              <a:rPr lang="en-GB" sz="1800" b="1" dirty="0" err="1" smtClean="0">
                <a:solidFill>
                  <a:srgbClr val="FF0000"/>
                </a:solidFill>
              </a:rPr>
              <a:t>Smishing</a:t>
            </a:r>
            <a:endParaRPr lang="en-GB" sz="1800" b="1" dirty="0" smtClean="0">
              <a:solidFill>
                <a:srgbClr val="FF0000"/>
              </a:solidFill>
            </a:endParaRPr>
          </a:p>
          <a:p>
            <a:endParaRPr lang="en-GB" sz="1800" b="1" dirty="0">
              <a:solidFill>
                <a:srgbClr val="FF0000"/>
              </a:solidFill>
            </a:endParaRPr>
          </a:p>
          <a:p>
            <a:r>
              <a:rPr lang="en-GB" sz="1800" b="1" dirty="0"/>
              <a:t>An internet protocol for delivering private messages using cryptography is called </a:t>
            </a:r>
            <a:r>
              <a:rPr lang="en-GB" sz="1800" b="1" dirty="0" smtClean="0">
                <a:solidFill>
                  <a:srgbClr val="FF0000"/>
                </a:solidFill>
              </a:rPr>
              <a:t>https/SSL/TLS</a:t>
            </a:r>
          </a:p>
          <a:p>
            <a:endParaRPr lang="en-GB" sz="1800" b="1" dirty="0">
              <a:solidFill>
                <a:srgbClr val="FF0000"/>
              </a:solidFill>
            </a:endParaRPr>
          </a:p>
          <a:p>
            <a:r>
              <a:rPr lang="en-GB" sz="1800" b="1" dirty="0"/>
              <a:t>An attachment to an electronic message used to verify the identity of the sender is called a </a:t>
            </a:r>
            <a:r>
              <a:rPr lang="en-GB" sz="1800" b="1" dirty="0">
                <a:solidFill>
                  <a:srgbClr val="FF0000"/>
                </a:solidFill>
              </a:rPr>
              <a:t>digital certificate</a:t>
            </a:r>
          </a:p>
        </p:txBody>
      </p:sp>
    </p:spTree>
    <p:extLst>
      <p:ext uri="{BB962C8B-B14F-4D97-AF65-F5344CB8AC3E}">
        <p14:creationId xmlns:p14="http://schemas.microsoft.com/office/powerpoint/2010/main" val="358811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5431334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 smtClean="0"/>
              <a:t>Describe </a:t>
            </a:r>
            <a:r>
              <a:rPr lang="en-GB" sz="1800" b="1" dirty="0" smtClean="0">
                <a:solidFill>
                  <a:srgbClr val="FF0000"/>
                </a:solidFill>
              </a:rPr>
              <a:t>four </a:t>
            </a:r>
            <a:r>
              <a:rPr lang="en-GB" sz="1800" b="1" dirty="0">
                <a:solidFill>
                  <a:srgbClr val="FF0000"/>
                </a:solidFill>
              </a:rPr>
              <a:t>methods </a:t>
            </a:r>
            <a:r>
              <a:rPr lang="en-GB" sz="1800" b="1" dirty="0"/>
              <a:t>you could use to minimise the likelihood of </a:t>
            </a:r>
            <a:r>
              <a:rPr lang="en-GB" sz="1800" b="1" dirty="0">
                <a:solidFill>
                  <a:srgbClr val="FF0000"/>
                </a:solidFill>
              </a:rPr>
              <a:t>receiving spam emails</a:t>
            </a:r>
            <a:r>
              <a:rPr lang="en-GB" sz="1800" b="1" dirty="0" smtClean="0"/>
              <a:t>.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1800" dirty="0">
                <a:solidFill>
                  <a:srgbClr val="FF0000"/>
                </a:solidFill>
              </a:rPr>
              <a:t>Use a spam filter/anti-spam software</a:t>
            </a:r>
          </a:p>
          <a:p>
            <a:r>
              <a:rPr lang="en-GB" sz="1800" dirty="0">
                <a:solidFill>
                  <a:srgbClr val="FF0000"/>
                </a:solidFill>
              </a:rPr>
              <a:t>Do not reply to spam/suspicious messages</a:t>
            </a:r>
          </a:p>
          <a:p>
            <a:r>
              <a:rPr lang="en-GB" sz="1800" dirty="0">
                <a:solidFill>
                  <a:srgbClr val="FF0000"/>
                </a:solidFill>
              </a:rPr>
              <a:t>Do not click on any links/attachments in a spam/suspicious message</a:t>
            </a:r>
          </a:p>
          <a:p>
            <a:r>
              <a:rPr lang="en-GB" sz="1800" dirty="0">
                <a:solidFill>
                  <a:srgbClr val="FF0000"/>
                </a:solidFill>
              </a:rPr>
              <a:t>Use a disposable email address</a:t>
            </a:r>
          </a:p>
          <a:p>
            <a:r>
              <a:rPr lang="en-GB" sz="1800" dirty="0">
                <a:solidFill>
                  <a:srgbClr val="FF0000"/>
                </a:solidFill>
              </a:rPr>
              <a:t>Use a complex email user name</a:t>
            </a:r>
          </a:p>
          <a:p>
            <a:r>
              <a:rPr lang="en-GB" sz="1800" dirty="0">
                <a:solidFill>
                  <a:srgbClr val="FF0000"/>
                </a:solidFill>
              </a:rPr>
              <a:t>Do not give out your email address online/do not register using email on untrusted websites/opt</a:t>
            </a:r>
          </a:p>
          <a:p>
            <a:r>
              <a:rPr lang="en-GB" sz="1800" dirty="0">
                <a:solidFill>
                  <a:srgbClr val="FF0000"/>
                </a:solidFill>
              </a:rPr>
              <a:t>out of marketing</a:t>
            </a:r>
          </a:p>
          <a:p>
            <a:r>
              <a:rPr lang="en-GB" sz="1800" dirty="0">
                <a:solidFill>
                  <a:srgbClr val="FF0000"/>
                </a:solidFill>
              </a:rPr>
              <a:t>Read messages as text</a:t>
            </a:r>
          </a:p>
          <a:p>
            <a:r>
              <a:rPr lang="en-GB" sz="1800" dirty="0">
                <a:solidFill>
                  <a:srgbClr val="FF0000"/>
                </a:solidFill>
              </a:rPr>
              <a:t>Do not use your email address as an online username</a:t>
            </a:r>
          </a:p>
          <a:p>
            <a:r>
              <a:rPr lang="en-GB" sz="1800" dirty="0">
                <a:solidFill>
                  <a:srgbClr val="FF0000"/>
                </a:solidFill>
              </a:rPr>
              <a:t>Changing to an email provider who filter spam</a:t>
            </a:r>
            <a:endParaRPr lang="en-GB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24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3397</TotalTime>
  <Words>446</Words>
  <Application>Microsoft Office PowerPoint</Application>
  <PresentationFormat>On-screen Show (4:3)</PresentationFormat>
  <Paragraphs>64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All Saints Catholic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yahmad</dc:creator>
  <cp:lastModifiedBy>yahmad</cp:lastModifiedBy>
  <cp:revision>261</cp:revision>
  <cp:lastPrinted>2015-05-03T06:34:28Z</cp:lastPrinted>
  <dcterms:created xsi:type="dcterms:W3CDTF">2012-07-13T15:47:49Z</dcterms:created>
  <dcterms:modified xsi:type="dcterms:W3CDTF">2017-01-01T11:52:00Z</dcterms:modified>
</cp:coreProperties>
</file>