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85" autoAdjust="0"/>
    <p:restoredTop sz="93606" autoAdjust="0"/>
  </p:normalViewPr>
  <p:slideViewPr>
    <p:cSldViewPr>
      <p:cViewPr>
        <p:scale>
          <a:sx n="70" d="100"/>
          <a:sy n="70" d="100"/>
        </p:scale>
        <p:origin x="-1140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EB8E75-B9B6-4DBF-A830-B11A779E201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620207D-ACA3-4593-9A1A-0C5159054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99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B66E0F-0819-42AF-9113-8EA66BEDDF43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7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2F2BB31-BD87-4D17-B33E-086AEAEC2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910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A66E1-22D8-4B4C-895E-99B12BEF16E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6FC6-85D6-4C66-86C8-59A4C13BDB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75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0BD19-87DD-477D-B16E-178A24F50968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461AD-3BBC-4CBD-8683-04CB683157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6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0225A-B917-42E3-A270-504F3247FB05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207C-ABA9-48BA-AD9D-1D3BC76F5E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4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452596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6356350"/>
            <a:ext cx="190723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B00C-E21F-494F-B89E-3AFF08DBF186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F76F-1A8D-4CA7-BDD4-CB55C8510A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8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71A92-8759-46D8-B804-D70A66127910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23EF0-A19A-476D-A9DB-ED0E3212D4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8E57-F09A-4131-A33E-C72D4F8E2A7A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E6DE-190F-440A-9258-163E671A5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0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4943-BF60-411F-930F-81CB8D4F6D4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65F53-C286-4919-8E7D-CAE89196CC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6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6DB08-971E-4C9A-BCC0-41D1E7BC6E38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B12C1-512C-4EC8-9AA6-BB4F862D3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31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45B3-D44A-47B5-B369-F1AE51134AFB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2125-1522-4CF8-94B7-80BB5438BA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8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0C57C-D574-4B6E-BEED-BCA13D20A937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BF7D-225C-443A-BA09-E3E7989B45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D0930-E5B2-41EE-93C8-FAA29D9EE4C1}" type="datetimeFigureOut">
              <a:rPr lang="en-GB"/>
              <a:pPr>
                <a:defRPr/>
              </a:pPr>
              <a:t>01/01/2017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F47C-7A6F-44E0-B6C8-5D0C99370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0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55576" y="1052736"/>
            <a:ext cx="8136904" cy="50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356350"/>
            <a:ext cx="1763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7C9BB2-BC14-489D-B8E0-AFE11CB9A80E}" type="datetimeFigureOut">
              <a:rPr lang="en-GB"/>
              <a:pPr>
                <a:defRPr/>
              </a:pPr>
              <a:t>01/01/2017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060BE9-7ABA-4459-B055-EB17FE388A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593606"/>
              </p:ext>
            </p:extLst>
          </p:nvPr>
        </p:nvGraphicFramePr>
        <p:xfrm>
          <a:off x="685800" y="162560"/>
          <a:ext cx="8229600" cy="767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r>
                        <a:rPr lang="en-GB" sz="2000" baseline="0" dirty="0" smtClean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 – 2016 Questions (New Syllabus)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8 - Safety and Security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Describe four strategies that you could use to minimise the dangers of using social networking sites to make new friends.</a:t>
            </a:r>
          </a:p>
          <a:p>
            <a:pPr marL="0" indent="0">
              <a:buNone/>
            </a:pPr>
            <a:endParaRPr lang="en-GB" sz="800" dirty="0"/>
          </a:p>
          <a:p>
            <a:r>
              <a:rPr lang="en-GB" sz="1800" dirty="0">
                <a:solidFill>
                  <a:srgbClr val="FF0000"/>
                </a:solidFill>
              </a:rPr>
              <a:t>Know how to block and report unwanted users,</a:t>
            </a:r>
          </a:p>
          <a:p>
            <a:r>
              <a:rPr lang="en-GB" sz="1800" dirty="0">
                <a:solidFill>
                  <a:srgbClr val="FF0000"/>
                </a:solidFill>
              </a:rPr>
              <a:t>Never arrange to meet anyone alone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Always tell an adult first when arranging to meet someone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Always meet in a public place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Avoid inappropriate disclosure of personal data/set privacy settings/Avoid giving email address or phone number when chatting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Avoid inappropriate disclosure of your own name/Avoid giving your full name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Avoid giving your address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Avoid giving your school </a:t>
            </a:r>
            <a:r>
              <a:rPr lang="en-GB" sz="1800" dirty="0" smtClean="0">
                <a:solidFill>
                  <a:srgbClr val="FF0000"/>
                </a:solidFill>
              </a:rPr>
              <a:t>name or displaying </a:t>
            </a:r>
            <a:r>
              <a:rPr lang="en-GB" sz="1800" dirty="0">
                <a:solidFill>
                  <a:srgbClr val="FF0000"/>
                </a:solidFill>
              </a:rPr>
              <a:t>a picture in school uniform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Do not display pictures taken at home/Do not display pictures taken of the school with the name attached/Do not send pictures/videos of yourself to strangers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Ensure that the person you are befriending has very secure privacy settings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Check profiles before contacting people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Verify person’s contact details with other trusted people/friends</a:t>
            </a:r>
          </a:p>
          <a:p>
            <a:endParaRPr lang="en-GB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Explain why encryption is needed when transmitting data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050" b="1" dirty="0"/>
          </a:p>
          <a:p>
            <a:r>
              <a:rPr lang="en-GB" sz="1800" dirty="0">
                <a:solidFill>
                  <a:srgbClr val="FF0000"/>
                </a:solidFill>
              </a:rPr>
              <a:t>To cause data to be scrambled/encoded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Protects sensitive data…</a:t>
            </a:r>
          </a:p>
          <a:p>
            <a:r>
              <a:rPr lang="en-GB" sz="1800" dirty="0">
                <a:solidFill>
                  <a:srgbClr val="FF0000"/>
                </a:solidFill>
              </a:rPr>
              <a:t>…from being understood if it falls in to the wrong hands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Only user/computer with key can understand data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There are many safety issues associated with the use of </a:t>
            </a:r>
            <a:r>
              <a:rPr lang="en-GB" sz="1800" b="1" dirty="0" smtClean="0"/>
              <a:t>computers. Describe </a:t>
            </a:r>
            <a:r>
              <a:rPr lang="en-GB" sz="1800" b="1" dirty="0"/>
              <a:t>three of these issues.</a:t>
            </a:r>
          </a:p>
          <a:p>
            <a:pPr marL="0" indent="0">
              <a:buNone/>
            </a:pPr>
            <a:r>
              <a:rPr lang="en-GB" sz="1100" dirty="0"/>
              <a:t> </a:t>
            </a:r>
            <a:endParaRPr lang="en-GB" sz="700" dirty="0"/>
          </a:p>
          <a:p>
            <a:r>
              <a:rPr lang="en-GB" sz="1800" dirty="0">
                <a:solidFill>
                  <a:srgbClr val="FF0000"/>
                </a:solidFill>
              </a:rPr>
              <a:t>Electrocution by touching loose/bare wires/spilling liquids on electrical contacts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Tripping and falling over trailing wires or cables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Physical injury to feet/legs, etc. caused by heavy equipment falling</a:t>
            </a:r>
          </a:p>
          <a:p>
            <a:r>
              <a:rPr lang="en-GB" sz="1800" dirty="0">
                <a:solidFill>
                  <a:srgbClr val="FF0000"/>
                </a:solidFill>
              </a:rPr>
              <a:t>Fire caused by too many plugs in </a:t>
            </a:r>
            <a:r>
              <a:rPr lang="en-GB" sz="1800" dirty="0" err="1">
                <a:solidFill>
                  <a:srgbClr val="FF0000"/>
                </a:solidFill>
              </a:rPr>
              <a:t>multisocket</a:t>
            </a:r>
            <a:r>
              <a:rPr lang="en-GB" sz="1800" dirty="0">
                <a:solidFill>
                  <a:srgbClr val="FF0000"/>
                </a:solidFill>
              </a:rPr>
              <a:t> and thereby overheating/overheating </a:t>
            </a:r>
            <a:r>
              <a:rPr lang="en-GB" sz="1800" dirty="0" smtClean="0">
                <a:solidFill>
                  <a:srgbClr val="FF0000"/>
                </a:solidFill>
              </a:rPr>
              <a:t>of equipment</a:t>
            </a:r>
            <a:endParaRPr lang="en-GB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15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There are many health issues associated with the use of computers.</a:t>
            </a:r>
          </a:p>
          <a:p>
            <a:pPr marL="0" indent="0">
              <a:buNone/>
            </a:pPr>
            <a:r>
              <a:rPr lang="en-GB" sz="1800" b="1" dirty="0"/>
              <a:t>Name </a:t>
            </a:r>
            <a:r>
              <a:rPr lang="en-GB" sz="1800" b="1" dirty="0">
                <a:solidFill>
                  <a:srgbClr val="FF0000"/>
                </a:solidFill>
              </a:rPr>
              <a:t>three of these health issues </a:t>
            </a:r>
            <a:r>
              <a:rPr lang="en-GB" sz="1800" b="1" dirty="0"/>
              <a:t>and for each one describe, in detail, a different cause.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b="1" dirty="0">
                <a:solidFill>
                  <a:srgbClr val="FF0000"/>
                </a:solidFill>
              </a:rPr>
              <a:t>Headaches/eyestrain</a:t>
            </a:r>
          </a:p>
          <a:p>
            <a:r>
              <a:rPr lang="en-GB" sz="1800" dirty="0">
                <a:solidFill>
                  <a:srgbClr val="FF0000"/>
                </a:solidFill>
              </a:rPr>
              <a:t>From staring at screen </a:t>
            </a:r>
            <a:r>
              <a:rPr lang="en-GB" sz="1800" dirty="0" smtClean="0">
                <a:solidFill>
                  <a:srgbClr val="FF0000"/>
                </a:solidFill>
              </a:rPr>
              <a:t>continuously</a:t>
            </a:r>
          </a:p>
          <a:p>
            <a:pPr marL="0" indent="0">
              <a:buNone/>
            </a:pPr>
            <a:endParaRPr lang="en-GB" sz="1800" b="1" dirty="0"/>
          </a:p>
          <a:p>
            <a:r>
              <a:rPr lang="en-GB" sz="1800" b="1" dirty="0">
                <a:solidFill>
                  <a:srgbClr val="FF0000"/>
                </a:solidFill>
              </a:rPr>
              <a:t>RSI in fingers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From continual typing/repetitive clicking of </a:t>
            </a:r>
            <a:r>
              <a:rPr lang="en-GB" sz="1800" dirty="0" smtClean="0">
                <a:solidFill>
                  <a:srgbClr val="FF0000"/>
                </a:solidFill>
              </a:rPr>
              <a:t>mouse</a:t>
            </a:r>
          </a:p>
          <a:p>
            <a:endParaRPr lang="en-GB" sz="1800" b="1" dirty="0">
              <a:solidFill>
                <a:srgbClr val="FF0000"/>
              </a:solidFill>
            </a:endParaRPr>
          </a:p>
          <a:p>
            <a:r>
              <a:rPr lang="en-GB" sz="1800" b="1" dirty="0">
                <a:solidFill>
                  <a:srgbClr val="FF0000"/>
                </a:solidFill>
              </a:rPr>
              <a:t>RSI in wrists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From repetitive clicking of mouse/continual </a:t>
            </a:r>
            <a:r>
              <a:rPr lang="en-GB" sz="1800" dirty="0" smtClean="0">
                <a:solidFill>
                  <a:srgbClr val="FF0000"/>
                </a:solidFill>
              </a:rPr>
              <a:t>typing</a:t>
            </a:r>
          </a:p>
          <a:p>
            <a:endParaRPr lang="en-GB" sz="1800" b="1" dirty="0">
              <a:solidFill>
                <a:srgbClr val="FF0000"/>
              </a:solidFill>
            </a:endParaRPr>
          </a:p>
          <a:p>
            <a:r>
              <a:rPr lang="en-GB" sz="1800" b="1" dirty="0">
                <a:solidFill>
                  <a:srgbClr val="FF0000"/>
                </a:solidFill>
              </a:rPr>
              <a:t>Backache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From sitting in same position all day</a:t>
            </a:r>
          </a:p>
        </p:txBody>
      </p:sp>
    </p:spTree>
    <p:extLst>
      <p:ext uri="{BB962C8B-B14F-4D97-AF65-F5344CB8AC3E}">
        <p14:creationId xmlns:p14="http://schemas.microsoft.com/office/powerpoint/2010/main" val="16771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r>
              <a:rPr lang="en-GB" sz="1800" b="1" dirty="0"/>
              <a:t>The action of sending emails to fraudulently obtain another person’s bank details is called </a:t>
            </a:r>
            <a:r>
              <a:rPr lang="en-GB" sz="1800" b="1" dirty="0">
                <a:solidFill>
                  <a:srgbClr val="FF0000"/>
                </a:solidFill>
              </a:rPr>
              <a:t>Phishing</a:t>
            </a:r>
          </a:p>
          <a:p>
            <a:endParaRPr lang="en-GB" sz="1800" b="1" dirty="0"/>
          </a:p>
          <a:p>
            <a:r>
              <a:rPr lang="en-GB" sz="1800" b="1" dirty="0"/>
              <a:t>The action of illegally installing malicious code which redirects a person to a fraudulent website with the purpose of obtaining that person’s bank details is called </a:t>
            </a:r>
            <a:r>
              <a:rPr lang="en-GB" sz="1800" b="1" dirty="0">
                <a:solidFill>
                  <a:srgbClr val="FF0000"/>
                </a:solidFill>
              </a:rPr>
              <a:t>Pharming</a:t>
            </a:r>
          </a:p>
          <a:p>
            <a:endParaRPr lang="en-GB" sz="1800" b="1" dirty="0"/>
          </a:p>
          <a:p>
            <a:r>
              <a:rPr lang="en-GB" sz="1800" b="1" dirty="0"/>
              <a:t>Unsolicited bulk emails are called </a:t>
            </a:r>
            <a:r>
              <a:rPr lang="en-GB" sz="1800" b="1" dirty="0">
                <a:solidFill>
                  <a:srgbClr val="FF0000"/>
                </a:solidFill>
              </a:rPr>
              <a:t>Spam</a:t>
            </a:r>
          </a:p>
          <a:p>
            <a:endParaRPr lang="en-GB" sz="1800" b="1" dirty="0"/>
          </a:p>
          <a:p>
            <a:r>
              <a:rPr lang="en-GB" sz="1800" b="1" dirty="0"/>
              <a:t>The action of sending text messages to fraudulently obtain another person’s bank details is called </a:t>
            </a:r>
            <a:r>
              <a:rPr lang="en-GB" sz="1800" b="1" dirty="0" err="1" smtClean="0">
                <a:solidFill>
                  <a:srgbClr val="FF0000"/>
                </a:solidFill>
              </a:rPr>
              <a:t>Smishing</a:t>
            </a:r>
            <a:endParaRPr lang="en-GB" sz="1800" b="1" dirty="0" smtClean="0">
              <a:solidFill>
                <a:srgbClr val="FF0000"/>
              </a:solidFill>
            </a:endParaRPr>
          </a:p>
          <a:p>
            <a:endParaRPr lang="en-GB" sz="1800" b="1" dirty="0">
              <a:solidFill>
                <a:srgbClr val="FF0000"/>
              </a:solidFill>
            </a:endParaRPr>
          </a:p>
          <a:p>
            <a:r>
              <a:rPr lang="en-GB" sz="1800" b="1" dirty="0"/>
              <a:t>An internet protocol for delivering private messages using cryptography is called </a:t>
            </a:r>
            <a:r>
              <a:rPr lang="en-GB" sz="1800" b="1" dirty="0" smtClean="0">
                <a:solidFill>
                  <a:srgbClr val="FF0000"/>
                </a:solidFill>
              </a:rPr>
              <a:t>https/SSL/TLS</a:t>
            </a:r>
          </a:p>
          <a:p>
            <a:endParaRPr lang="en-GB" sz="1800" b="1" dirty="0">
              <a:solidFill>
                <a:srgbClr val="FF0000"/>
              </a:solidFill>
            </a:endParaRPr>
          </a:p>
          <a:p>
            <a:r>
              <a:rPr lang="en-GB" sz="1800" b="1" dirty="0"/>
              <a:t>An attachment to an electronic message used to verify the identity of the sender is called a </a:t>
            </a:r>
            <a:r>
              <a:rPr lang="en-GB" sz="1800" b="1" dirty="0">
                <a:solidFill>
                  <a:srgbClr val="FF0000"/>
                </a:solidFill>
              </a:rPr>
              <a:t>digital certificate</a:t>
            </a:r>
          </a:p>
        </p:txBody>
      </p:sp>
    </p:spTree>
    <p:extLst>
      <p:ext uri="{BB962C8B-B14F-4D97-AF65-F5344CB8AC3E}">
        <p14:creationId xmlns:p14="http://schemas.microsoft.com/office/powerpoint/2010/main" val="35881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66018"/>
            <a:ext cx="8136904" cy="5431334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Describe </a:t>
            </a:r>
            <a:r>
              <a:rPr lang="en-GB" sz="1800" b="1" dirty="0" smtClean="0">
                <a:solidFill>
                  <a:srgbClr val="FF0000"/>
                </a:solidFill>
              </a:rPr>
              <a:t>four </a:t>
            </a:r>
            <a:r>
              <a:rPr lang="en-GB" sz="1800" b="1" dirty="0">
                <a:solidFill>
                  <a:srgbClr val="FF0000"/>
                </a:solidFill>
              </a:rPr>
              <a:t>methods </a:t>
            </a:r>
            <a:r>
              <a:rPr lang="en-GB" sz="1800" b="1" dirty="0"/>
              <a:t>you could use to minimise the likelihood of </a:t>
            </a:r>
            <a:r>
              <a:rPr lang="en-GB" sz="1800" b="1" dirty="0">
                <a:solidFill>
                  <a:srgbClr val="FF0000"/>
                </a:solidFill>
              </a:rPr>
              <a:t>receiving spam emails</a:t>
            </a:r>
            <a:r>
              <a:rPr lang="en-GB" sz="1800" b="1" dirty="0" smtClean="0"/>
              <a:t>.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>
                <a:solidFill>
                  <a:srgbClr val="FF0000"/>
                </a:solidFill>
              </a:rPr>
              <a:t>Use a spam filter/anti-spam software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Do not reply to spam/suspicious messages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Do not click on any links/attachments in a spam/suspicious message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Use a disposable email address</a:t>
            </a:r>
          </a:p>
          <a:p>
            <a:r>
              <a:rPr lang="en-GB" sz="1800" dirty="0">
                <a:solidFill>
                  <a:srgbClr val="FF0000"/>
                </a:solidFill>
              </a:rPr>
              <a:t>Use a complex email user name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Do not give out your email address online/do not register using email on untrusted websites/opt</a:t>
            </a:r>
          </a:p>
          <a:p>
            <a:r>
              <a:rPr lang="en-GB" sz="1800" dirty="0">
                <a:solidFill>
                  <a:srgbClr val="FF0000"/>
                </a:solidFill>
              </a:rPr>
              <a:t>out of marketing</a:t>
            </a:r>
          </a:p>
          <a:p>
            <a:r>
              <a:rPr lang="en-GB" sz="1800" dirty="0">
                <a:solidFill>
                  <a:srgbClr val="FF0000"/>
                </a:solidFill>
              </a:rPr>
              <a:t>Read messages as text</a:t>
            </a:r>
          </a:p>
          <a:p>
            <a:r>
              <a:rPr lang="en-GB" sz="1800" dirty="0">
                <a:solidFill>
                  <a:srgbClr val="FF0000"/>
                </a:solidFill>
              </a:rPr>
              <a:t>Do not use your email address as an online username</a:t>
            </a:r>
          </a:p>
          <a:p>
            <a:r>
              <a:rPr lang="en-GB" sz="1800" dirty="0">
                <a:solidFill>
                  <a:srgbClr val="FF0000"/>
                </a:solidFill>
              </a:rPr>
              <a:t>Changing to an email provider who filter spam</a:t>
            </a:r>
            <a:endParaRPr lang="en-GB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4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3397</TotalTime>
  <Words>446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261</cp:revision>
  <cp:lastPrinted>2015-05-03T06:34:28Z</cp:lastPrinted>
  <dcterms:created xsi:type="dcterms:W3CDTF">2012-07-13T15:47:49Z</dcterms:created>
  <dcterms:modified xsi:type="dcterms:W3CDTF">2017-01-01T11:52:00Z</dcterms:modified>
</cp:coreProperties>
</file>