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7" r:id="rId3"/>
    <p:sldId id="263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01/01/2017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7 - Systems Life Cycle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700" b="1" dirty="0"/>
              <a:t>Tick the most appropriate method of implementing a new system for each company</a:t>
            </a:r>
            <a:r>
              <a:rPr lang="en-GB" sz="1700" b="1" dirty="0" smtClean="0"/>
              <a:t>.</a:t>
            </a:r>
          </a:p>
          <a:p>
            <a:pPr marL="0" indent="0">
              <a:buNone/>
            </a:pPr>
            <a:endParaRPr lang="en-GB" sz="17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9776" t="19383" r="29327" b="29305"/>
          <a:stretch/>
        </p:blipFill>
        <p:spPr bwMode="auto">
          <a:xfrm>
            <a:off x="899592" y="1735137"/>
            <a:ext cx="7056784" cy="34940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628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98144"/>
            <a:ext cx="8136903" cy="5688632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Name and describe three methods of implementing a new computer system. For each one describe the type of situation where each method might be used.</a:t>
            </a:r>
          </a:p>
          <a:p>
            <a:pPr marL="0" indent="0">
              <a:buNone/>
            </a:pPr>
            <a:endParaRPr lang="en-GB" sz="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Direct changeover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New system replaces existing system immediately/overnight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A small organisation which can afford to lose data/where system needs to be up and </a:t>
            </a:r>
            <a:r>
              <a:rPr lang="en-GB" sz="1600" dirty="0" smtClean="0">
                <a:solidFill>
                  <a:srgbClr val="FF0000"/>
                </a:solidFill>
              </a:rPr>
              <a:t>running very </a:t>
            </a:r>
            <a:r>
              <a:rPr lang="en-GB" sz="1600" dirty="0">
                <a:solidFill>
                  <a:srgbClr val="FF0000"/>
                </a:solidFill>
              </a:rPr>
              <a:t>quickly/where the new system has been thoroughly tested </a:t>
            </a:r>
          </a:p>
          <a:p>
            <a:pPr marL="0" indent="0">
              <a:buNone/>
            </a:pPr>
            <a:endParaRPr lang="en-GB" sz="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Parallel running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New system runs alongside/together with existing system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An organisation with large amounts of data which would take too long to re-enter / cannot</a:t>
            </a:r>
          </a:p>
          <a:p>
            <a:r>
              <a:rPr lang="en-GB" sz="1600" dirty="0">
                <a:solidFill>
                  <a:srgbClr val="FF0000"/>
                </a:solidFill>
              </a:rPr>
              <a:t>afford to lose data/where time taken/cost to implement is not an issue/where the new </a:t>
            </a:r>
            <a:r>
              <a:rPr lang="en-GB" sz="1600" dirty="0" smtClean="0">
                <a:solidFill>
                  <a:srgbClr val="FF0000"/>
                </a:solidFill>
              </a:rPr>
              <a:t>system needs </a:t>
            </a:r>
            <a:r>
              <a:rPr lang="en-GB" sz="1600" dirty="0">
                <a:solidFill>
                  <a:srgbClr val="FF0000"/>
                </a:solidFill>
              </a:rPr>
              <a:t>to be thoroughly tested </a:t>
            </a:r>
          </a:p>
          <a:p>
            <a:pPr marL="0" indent="0">
              <a:buNone/>
            </a:pPr>
            <a:endParaRPr lang="en-GB" sz="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Phased implementation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New system is implemented part by part </a:t>
            </a:r>
          </a:p>
          <a:p>
            <a:r>
              <a:rPr lang="en-GB" sz="1600" dirty="0" smtClean="0">
                <a:solidFill>
                  <a:srgbClr val="FF0000"/>
                </a:solidFill>
              </a:rPr>
              <a:t>An </a:t>
            </a:r>
            <a:r>
              <a:rPr lang="en-GB" sz="1600" dirty="0">
                <a:solidFill>
                  <a:srgbClr val="FF0000"/>
                </a:solidFill>
              </a:rPr>
              <a:t>organisation where there are clearly defined separate processes/where the new </a:t>
            </a:r>
            <a:r>
              <a:rPr lang="en-GB" sz="1600" dirty="0" smtClean="0">
                <a:solidFill>
                  <a:srgbClr val="FF0000"/>
                </a:solidFill>
              </a:rPr>
              <a:t>system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FF0000"/>
                </a:solidFill>
              </a:rPr>
              <a:t>needs </a:t>
            </a:r>
            <a:r>
              <a:rPr lang="en-GB" sz="1600" dirty="0">
                <a:solidFill>
                  <a:srgbClr val="FF0000"/>
                </a:solidFill>
              </a:rPr>
              <a:t>to be thoroughly tested </a:t>
            </a:r>
          </a:p>
          <a:p>
            <a:pPr marL="0" indent="0">
              <a:buNone/>
            </a:pPr>
            <a:endParaRPr lang="en-GB" sz="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Pilot running </a:t>
            </a:r>
          </a:p>
          <a:p>
            <a:r>
              <a:rPr lang="en-GB" sz="1600" dirty="0">
                <a:solidFill>
                  <a:srgbClr val="FF0000"/>
                </a:solidFill>
              </a:rPr>
              <a:t>(Whole) system is implemented in one branch/one office (at a time) [1]</a:t>
            </a:r>
          </a:p>
          <a:p>
            <a:r>
              <a:rPr lang="en-GB" sz="1600" dirty="0">
                <a:solidFill>
                  <a:srgbClr val="FF0000"/>
                </a:solidFill>
              </a:rPr>
              <a:t>An organisation where there are several branches all doing the same work)/where the new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</a:rPr>
              <a:t>system needs to be thoroughly tested</a:t>
            </a:r>
          </a:p>
          <a:p>
            <a:pPr marL="0" indent="0">
              <a:buNone/>
            </a:pPr>
            <a:endParaRPr lang="en-GB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8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98144"/>
            <a:ext cx="8136903" cy="5688632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Maria is the principal of the International Municipal school. She has employed Paulo, a systems analyst, to create a new database system to store records of her final year IGCSE students.</a:t>
            </a:r>
          </a:p>
          <a:p>
            <a:pPr marL="0" indent="0">
              <a:buNone/>
            </a:pPr>
            <a:endParaRPr lang="en-GB" sz="1000" b="1" dirty="0"/>
          </a:p>
          <a:p>
            <a:pPr marL="0" indent="0">
              <a:buNone/>
            </a:pPr>
            <a:r>
              <a:rPr lang="en-GB" sz="1600" b="1" dirty="0"/>
              <a:t>Examples of the details of the students which will be stored are:</a:t>
            </a:r>
          </a:p>
          <a:p>
            <a:pPr marL="0" indent="0">
              <a:buNone/>
            </a:pPr>
            <a:endParaRPr lang="en-GB" sz="1000" b="1" dirty="0"/>
          </a:p>
          <a:p>
            <a:pPr marL="0" indent="0">
              <a:buNone/>
            </a:pPr>
            <a:r>
              <a:rPr lang="en-GB" sz="1600" b="1" dirty="0"/>
              <a:t>Velia </a:t>
            </a:r>
            <a:r>
              <a:rPr lang="en-GB" sz="1600" b="1" dirty="0" err="1"/>
              <a:t>Grimaldi</a:t>
            </a:r>
            <a:r>
              <a:rPr lang="en-GB" sz="1600" b="1" dirty="0"/>
              <a:t>, A3058, Female, 161, Leaving</a:t>
            </a:r>
          </a:p>
          <a:p>
            <a:pPr marL="0" indent="0">
              <a:buNone/>
            </a:pPr>
            <a:r>
              <a:rPr lang="en-GB" sz="1600" b="1" dirty="0"/>
              <a:t>Giuseppe Campo, A3072 , Male, 177, Staying on to 6th form</a:t>
            </a:r>
          </a:p>
          <a:p>
            <a:pPr marL="0" indent="0">
              <a:buNone/>
            </a:pPr>
            <a:r>
              <a:rPr lang="en-GB" sz="1600" b="1" dirty="0"/>
              <a:t>Nicola </a:t>
            </a:r>
            <a:r>
              <a:rPr lang="en-GB" sz="1600" b="1" dirty="0" err="1"/>
              <a:t>Donati</a:t>
            </a:r>
            <a:r>
              <a:rPr lang="en-GB" sz="1600" b="1" dirty="0"/>
              <a:t>, B3085, Female, 173, Staying on to 6th form</a:t>
            </a:r>
          </a:p>
          <a:p>
            <a:pPr marL="0" indent="0">
              <a:buNone/>
            </a:pPr>
            <a:r>
              <a:rPr lang="en-GB" sz="1600" b="1" dirty="0"/>
              <a:t>Giovanni </a:t>
            </a:r>
            <a:r>
              <a:rPr lang="en-GB" sz="1600" b="1" dirty="0" err="1"/>
              <a:t>Agnelli</a:t>
            </a:r>
            <a:r>
              <a:rPr lang="en-GB" sz="1600" b="1" dirty="0"/>
              <a:t>, C3102, Male, 172, Leaving</a:t>
            </a:r>
          </a:p>
          <a:p>
            <a:pPr marL="0" indent="0">
              <a:buNone/>
            </a:pPr>
            <a:endParaRPr lang="en-GB" sz="1000" b="1" dirty="0"/>
          </a:p>
          <a:p>
            <a:pPr marL="0" indent="0">
              <a:buNone/>
            </a:pPr>
            <a:r>
              <a:rPr lang="en-GB" sz="1600" b="1" dirty="0"/>
              <a:t>Complete the following table by entering the field names and most appropriate data type for each field.</a:t>
            </a:r>
          </a:p>
          <a:p>
            <a:pPr marL="0" indent="0">
              <a:buNone/>
            </a:pPr>
            <a:endParaRPr lang="en-GB" sz="16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09120"/>
            <a:ext cx="5280025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2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98144"/>
            <a:ext cx="8136903" cy="5688632"/>
          </a:xfrm>
        </p:spPr>
        <p:txBody>
          <a:bodyPr/>
          <a:lstStyle/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 smtClean="0"/>
              <a:t>Paulo </a:t>
            </a:r>
            <a:r>
              <a:rPr lang="en-GB" sz="1600" b="1" dirty="0"/>
              <a:t>wishes to save storage space. He does not change the Name field, but decides that two other fields could have their data shortened</a:t>
            </a:r>
            <a:r>
              <a:rPr lang="en-GB" sz="1600" b="1" dirty="0" smtClean="0"/>
              <a:t>.</a:t>
            </a:r>
          </a:p>
          <a:p>
            <a:pPr marL="0" indent="0">
              <a:buNone/>
            </a:pPr>
            <a:endParaRPr lang="en-GB" sz="1000" b="1" dirty="0"/>
          </a:p>
          <a:p>
            <a:pPr marL="0" indent="0">
              <a:buNone/>
            </a:pPr>
            <a:r>
              <a:rPr lang="en-GB" sz="1600" b="1" dirty="0"/>
              <a:t>Apart from the Name field, identify the two other fields and describe how the contents will be</a:t>
            </a:r>
          </a:p>
          <a:p>
            <a:pPr marL="0" indent="0">
              <a:buNone/>
            </a:pPr>
            <a:r>
              <a:rPr lang="en-GB" sz="1600" b="1" dirty="0"/>
              <a:t>shortened.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Field 1: Gender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</a:rPr>
              <a:t>Shortened form 1 M for male, F for </a:t>
            </a:r>
            <a:r>
              <a:rPr lang="en-GB" sz="1600" dirty="0" smtClean="0">
                <a:solidFill>
                  <a:srgbClr val="FF0000"/>
                </a:solidFill>
              </a:rPr>
              <a:t>female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Field 2 Staying on to 6th form /Leaving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</a:rPr>
              <a:t>Shortened form 2 S/6 for Staying on to 6th form, L for Leaving</a:t>
            </a:r>
          </a:p>
          <a:p>
            <a:pPr marL="0" indent="0">
              <a:buNone/>
            </a:pPr>
            <a:endParaRPr lang="en-GB" sz="16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5280025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5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98144"/>
            <a:ext cx="8136903" cy="5383184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Different types of test data are used to test a newly developed system.</a:t>
            </a:r>
          </a:p>
          <a:p>
            <a:pPr marL="0" indent="0">
              <a:buNone/>
            </a:pPr>
            <a:r>
              <a:rPr lang="en-GB" sz="1600" b="1" dirty="0"/>
              <a:t>Complete the following sentences</a:t>
            </a:r>
            <a:r>
              <a:rPr lang="en-GB" sz="1600" b="1" dirty="0" smtClean="0"/>
              <a:t>.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(a) Data which is of the correct type is called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Normal data 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(b) Data which is outside a given range is called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Abnormal data 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(c) Data which is at the boundaries of a given range is called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Extreme </a:t>
            </a:r>
            <a:r>
              <a:rPr lang="en-GB" sz="1600" b="1" dirty="0" smtClean="0">
                <a:solidFill>
                  <a:srgbClr val="FF0000"/>
                </a:solidFill>
              </a:rPr>
              <a:t>data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(d) Data which has been used with the current system and the results are known is called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</a:rPr>
              <a:t>Live data</a:t>
            </a:r>
          </a:p>
          <a:p>
            <a:pPr marL="0" indent="0">
              <a:buNone/>
            </a:pP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33508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700" b="1" dirty="0"/>
              <a:t>When creating a database, it is important to assign the correct data type to each field.</a:t>
            </a:r>
          </a:p>
          <a:p>
            <a:pPr marL="0" indent="0">
              <a:buNone/>
            </a:pPr>
            <a:r>
              <a:rPr lang="en-GB" sz="1700" b="1" dirty="0"/>
              <a:t>Tick the most appropriate data type for each of the following items of data</a:t>
            </a:r>
            <a:r>
              <a:rPr lang="en-GB" sz="1700" b="1" dirty="0" smtClean="0"/>
              <a:t>.</a:t>
            </a:r>
          </a:p>
          <a:p>
            <a:pPr marL="0" indent="0">
              <a:buNone/>
            </a:pPr>
            <a:endParaRPr lang="en-GB" sz="1700" b="1" dirty="0"/>
          </a:p>
          <a:p>
            <a:pPr marL="0" indent="0">
              <a:buNone/>
            </a:pPr>
            <a:endParaRPr lang="en-GB" sz="1700" b="1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9295" t="39909" r="32852" b="11916"/>
          <a:stretch/>
        </p:blipFill>
        <p:spPr bwMode="auto">
          <a:xfrm>
            <a:off x="827584" y="1988840"/>
            <a:ext cx="7776864" cy="36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58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136904" cy="5431334"/>
          </a:xfrm>
        </p:spPr>
        <p:txBody>
          <a:bodyPr/>
          <a:lstStyle/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r>
              <a:rPr lang="en-GB" sz="1700" dirty="0">
                <a:solidFill>
                  <a:srgbClr val="FF0000"/>
                </a:solidFill>
              </a:rPr>
              <a:t>Appropriate spacing for each field (1 mark)</a:t>
            </a:r>
          </a:p>
          <a:p>
            <a:r>
              <a:rPr lang="en-GB" sz="1700" dirty="0">
                <a:solidFill>
                  <a:srgbClr val="FF0000"/>
                </a:solidFill>
              </a:rPr>
              <a:t>Forward/backward buttons/save (submit) - must have at least two navigation aids. (1 mark)</a:t>
            </a:r>
          </a:p>
          <a:p>
            <a:r>
              <a:rPr lang="en-GB" sz="1700" dirty="0">
                <a:solidFill>
                  <a:srgbClr val="FF0000"/>
                </a:solidFill>
              </a:rPr>
              <a:t>Candidate attempts for information to fill the page AND is clearly a screen form (1 mark)</a:t>
            </a:r>
          </a:p>
          <a:p>
            <a:r>
              <a:rPr lang="en-GB" sz="1700" dirty="0">
                <a:solidFill>
                  <a:srgbClr val="FF0000"/>
                </a:solidFill>
              </a:rPr>
              <a:t>All six of the given fields – 3 marks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Five of the given fields – 2 marks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Four of the given fields – 1 mark</a:t>
            </a:r>
            <a:endParaRPr lang="en-GB" sz="17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2"/>
          <a:stretch/>
        </p:blipFill>
        <p:spPr bwMode="auto">
          <a:xfrm>
            <a:off x="827584" y="1052736"/>
            <a:ext cx="6840760" cy="2982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136904" cy="5431334"/>
          </a:xfrm>
        </p:spPr>
        <p:txBody>
          <a:bodyPr/>
          <a:lstStyle/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700" b="1" dirty="0"/>
              <a:t>For each of the following fields, name and describe the most appropriate validation </a:t>
            </a:r>
            <a:r>
              <a:rPr lang="en-GB" sz="1700" b="1" dirty="0" smtClean="0"/>
              <a:t>check. Assume </a:t>
            </a:r>
            <a:r>
              <a:rPr lang="en-GB" sz="1700" b="1" dirty="0"/>
              <a:t>that the values given in the numeric fields include the minimum and maximum values for those fields</a:t>
            </a:r>
            <a:r>
              <a:rPr lang="en-GB" sz="1700" b="1" dirty="0" smtClean="0"/>
              <a:t>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700" b="1" dirty="0" err="1" smtClean="0">
                <a:solidFill>
                  <a:srgbClr val="FF0000"/>
                </a:solidFill>
              </a:rPr>
              <a:t>Registration_number</a:t>
            </a:r>
            <a:endParaRPr lang="en-GB" sz="1700" b="1" dirty="0">
              <a:solidFill>
                <a:srgbClr val="FF0000"/>
              </a:solidFill>
            </a:endParaRPr>
          </a:p>
          <a:p>
            <a:r>
              <a:rPr lang="en-GB" sz="1700" dirty="0">
                <a:solidFill>
                  <a:srgbClr val="FF0000"/>
                </a:solidFill>
              </a:rPr>
              <a:t>format/picture check</a:t>
            </a:r>
          </a:p>
          <a:p>
            <a:r>
              <a:rPr lang="en-GB" sz="1700" dirty="0">
                <a:solidFill>
                  <a:srgbClr val="FF0000"/>
                </a:solidFill>
              </a:rPr>
              <a:t>must consist of one letter, three digits, space, three letters</a:t>
            </a:r>
          </a:p>
          <a:p>
            <a:pPr marL="0" indent="0">
              <a:buNone/>
            </a:pPr>
            <a:r>
              <a:rPr lang="en-GB" sz="1700" b="1" dirty="0" err="1" smtClean="0">
                <a:solidFill>
                  <a:srgbClr val="FF0000"/>
                </a:solidFill>
              </a:rPr>
              <a:t>Maximum_speed</a:t>
            </a:r>
            <a:r>
              <a:rPr lang="en-GB" sz="1700" b="1" dirty="0" smtClean="0">
                <a:solidFill>
                  <a:srgbClr val="FF0000"/>
                </a:solidFill>
              </a:rPr>
              <a:t> </a:t>
            </a:r>
            <a:endParaRPr lang="en-GB" sz="1700" b="1" dirty="0">
              <a:solidFill>
                <a:srgbClr val="FF0000"/>
              </a:solidFill>
            </a:endParaRPr>
          </a:p>
          <a:p>
            <a:r>
              <a:rPr lang="en-GB" sz="1700" dirty="0">
                <a:solidFill>
                  <a:srgbClr val="FF0000"/>
                </a:solidFill>
              </a:rPr>
              <a:t>range check</a:t>
            </a:r>
          </a:p>
          <a:p>
            <a:r>
              <a:rPr lang="en-GB" sz="1700" dirty="0">
                <a:solidFill>
                  <a:srgbClr val="FF0000"/>
                </a:solidFill>
              </a:rPr>
              <a:t>must be &gt;=140 and &lt;=180</a:t>
            </a:r>
            <a:endParaRPr lang="en-GB" sz="17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3" b="19654"/>
          <a:stretch/>
        </p:blipFill>
        <p:spPr bwMode="auto">
          <a:xfrm>
            <a:off x="827584" y="1052736"/>
            <a:ext cx="6840760" cy="2209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4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700" b="1" dirty="0"/>
              <a:t>A large company has asked a systems analyst to research the current system.</a:t>
            </a:r>
          </a:p>
          <a:p>
            <a:pPr marL="0" indent="0">
              <a:buNone/>
            </a:pPr>
            <a:r>
              <a:rPr lang="en-GB" sz="1700" b="1" dirty="0"/>
              <a:t>Describe how this will take place.</a:t>
            </a:r>
          </a:p>
          <a:p>
            <a:pPr marL="0" indent="0">
              <a:buNone/>
            </a:pPr>
            <a:endParaRPr lang="en-GB" sz="1050" b="1" dirty="0"/>
          </a:p>
          <a:p>
            <a:r>
              <a:rPr lang="en-GB" sz="1700" dirty="0">
                <a:solidFill>
                  <a:srgbClr val="FF0000"/>
                </a:solidFill>
              </a:rPr>
              <a:t>Users of the current system will be interviewed</a:t>
            </a:r>
          </a:p>
          <a:p>
            <a:r>
              <a:rPr lang="en-GB" sz="1700" dirty="0">
                <a:solidFill>
                  <a:srgbClr val="FF0000"/>
                </a:solidFill>
              </a:rPr>
              <a:t>Users of the current system will be asked to complete questionnaires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Users of the current system will be observed using the system</a:t>
            </a:r>
          </a:p>
          <a:p>
            <a:r>
              <a:rPr lang="en-GB" sz="1700" dirty="0">
                <a:solidFill>
                  <a:srgbClr val="FF0000"/>
                </a:solidFill>
              </a:rPr>
              <a:t>Existing documents will be examined</a:t>
            </a:r>
          </a:p>
          <a:p>
            <a:r>
              <a:rPr lang="en-GB" sz="1700" dirty="0">
                <a:solidFill>
                  <a:srgbClr val="FF0000"/>
                </a:solidFill>
              </a:rPr>
              <a:t>Management will be interviewed</a:t>
            </a:r>
          </a:p>
          <a:p>
            <a:r>
              <a:rPr lang="en-GB" sz="1700" dirty="0">
                <a:solidFill>
                  <a:srgbClr val="FF0000"/>
                </a:solidFill>
              </a:rPr>
              <a:t>Management will be asked to complete questionnaires</a:t>
            </a:r>
          </a:p>
          <a:p>
            <a:pPr marL="0" indent="0">
              <a:buNone/>
            </a:pPr>
            <a:endParaRPr lang="en-GB" sz="1000" b="1" dirty="0"/>
          </a:p>
          <a:p>
            <a:pPr marL="0" indent="0">
              <a:buNone/>
            </a:pPr>
            <a:r>
              <a:rPr lang="en-GB" sz="1700" b="1" dirty="0"/>
              <a:t>Describe what information will be identified as a result of this research.</a:t>
            </a:r>
          </a:p>
          <a:p>
            <a:pPr marL="0" indent="0">
              <a:buNone/>
            </a:pPr>
            <a:endParaRPr lang="en-GB" sz="1050" b="1" dirty="0"/>
          </a:p>
          <a:p>
            <a:r>
              <a:rPr lang="en-GB" sz="1700" dirty="0">
                <a:solidFill>
                  <a:srgbClr val="FF0000"/>
                </a:solidFill>
              </a:rPr>
              <a:t>Inputs of the current system</a:t>
            </a:r>
          </a:p>
          <a:p>
            <a:r>
              <a:rPr lang="en-GB" sz="1700" dirty="0">
                <a:solidFill>
                  <a:srgbClr val="FF0000"/>
                </a:solidFill>
              </a:rPr>
              <a:t>Outputs from the current system</a:t>
            </a:r>
          </a:p>
          <a:p>
            <a:r>
              <a:rPr lang="en-GB" sz="1700" dirty="0">
                <a:solidFill>
                  <a:srgbClr val="FF0000"/>
                </a:solidFill>
              </a:rPr>
              <a:t>Processing in the current system</a:t>
            </a:r>
          </a:p>
          <a:p>
            <a:r>
              <a:rPr lang="en-GB" sz="1700" dirty="0">
                <a:solidFill>
                  <a:srgbClr val="FF0000"/>
                </a:solidFill>
              </a:rPr>
              <a:t>Problems/limitations with the existing system/improvements required</a:t>
            </a:r>
          </a:p>
          <a:p>
            <a:r>
              <a:rPr lang="en-GB" sz="1700" dirty="0">
                <a:solidFill>
                  <a:srgbClr val="FF0000"/>
                </a:solidFill>
              </a:rPr>
              <a:t>The user requirements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The information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9153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700" b="1" dirty="0"/>
              <a:t>A company is going to introduce a new computer system</a:t>
            </a:r>
            <a:r>
              <a:rPr lang="en-GB" sz="1700" b="1" dirty="0" smtClean="0"/>
              <a:t>.</a:t>
            </a:r>
          </a:p>
          <a:p>
            <a:pPr marL="0" indent="0">
              <a:buNone/>
            </a:pPr>
            <a:endParaRPr lang="en-GB" sz="800" b="1" dirty="0"/>
          </a:p>
          <a:p>
            <a:pPr marL="0" indent="0">
              <a:buNone/>
            </a:pPr>
            <a:r>
              <a:rPr lang="en-GB" sz="1700" b="1" dirty="0"/>
              <a:t>The company employs drivers to deliver orders and they are rarely in the office for more than a few minutes. The office secretaries process the orders and dislike being interrupted. A manager is in charge of the current system and appointments can be made to see her.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700" b="1" dirty="0"/>
              <a:t>Name three methods of researching the current system other than from examining documents. Identify the workers that each method would be most suitable for. Each method will be used with a different type of worker</a:t>
            </a:r>
            <a:r>
              <a:rPr lang="en-GB" sz="1700" b="1" dirty="0" smtClean="0"/>
              <a:t>.</a:t>
            </a:r>
          </a:p>
          <a:p>
            <a:pPr marL="0" indent="0">
              <a:buNone/>
            </a:pPr>
            <a:endParaRPr lang="en-GB" sz="1200" b="1" dirty="0"/>
          </a:p>
          <a:p>
            <a:r>
              <a:rPr lang="en-GB" sz="1700" dirty="0">
                <a:solidFill>
                  <a:srgbClr val="FF0000"/>
                </a:solidFill>
              </a:rPr>
              <a:t>Interview</a:t>
            </a:r>
          </a:p>
          <a:p>
            <a:r>
              <a:rPr lang="en-GB" sz="1700" dirty="0">
                <a:solidFill>
                  <a:srgbClr val="FF0000"/>
                </a:solidFill>
              </a:rPr>
              <a:t>Manager</a:t>
            </a:r>
          </a:p>
          <a:p>
            <a:r>
              <a:rPr lang="en-GB" sz="1700" dirty="0">
                <a:solidFill>
                  <a:srgbClr val="FF0000"/>
                </a:solidFill>
              </a:rPr>
              <a:t>Questionnaire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Drivers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Observation</a:t>
            </a:r>
          </a:p>
          <a:p>
            <a:r>
              <a:rPr lang="en-GB" sz="1700" dirty="0">
                <a:solidFill>
                  <a:srgbClr val="FF0000"/>
                </a:solidFill>
              </a:rPr>
              <a:t>Secretaries</a:t>
            </a:r>
          </a:p>
          <a:p>
            <a:pPr marL="0" indent="0">
              <a:buNone/>
            </a:pPr>
            <a:endParaRPr lang="en-GB" sz="1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5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700" b="1" dirty="0"/>
              <a:t>A company is going to introduce a new computer system</a:t>
            </a:r>
            <a:r>
              <a:rPr lang="en-GB" sz="1700" b="1" dirty="0" smtClean="0"/>
              <a:t>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700" b="1" dirty="0"/>
              <a:t>The company employs drivers to deliver orders and they are rarely in the office for more than a few minutes. The office secretaries process the orders and dislike being interrupted. A manager is in charge of the current system and appointments can be made to see her.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700" b="1" dirty="0"/>
              <a:t>After the current system has been researched, the new system will be designed. This </a:t>
            </a:r>
            <a:r>
              <a:rPr lang="en-GB" sz="1700" b="1" dirty="0" smtClean="0"/>
              <a:t>means that </a:t>
            </a:r>
            <a:r>
              <a:rPr lang="en-GB" sz="1700" b="1" dirty="0"/>
              <a:t>the file structure will be designed</a:t>
            </a:r>
            <a:r>
              <a:rPr lang="en-GB" sz="1700" b="1" dirty="0" smtClean="0"/>
              <a:t>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700" b="1" dirty="0"/>
              <a:t>Identify three items of a flat file structure which will form part of this activity.</a:t>
            </a:r>
          </a:p>
          <a:p>
            <a:pPr marL="0" indent="0">
              <a:buNone/>
            </a:pPr>
            <a:endParaRPr lang="en-GB" sz="17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700" dirty="0">
                <a:solidFill>
                  <a:srgbClr val="FF0000"/>
                </a:solidFill>
              </a:rPr>
              <a:t>Data type for each field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FF0000"/>
                </a:solidFill>
              </a:rPr>
              <a:t>Appropriate field names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FF0000"/>
                </a:solidFill>
              </a:rPr>
              <a:t>Validation rules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FF0000"/>
                </a:solidFill>
              </a:rPr>
              <a:t>Field lengths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FF0000"/>
                </a:solidFill>
              </a:rPr>
              <a:t>Field descriptions</a:t>
            </a:r>
          </a:p>
          <a:p>
            <a:pPr marL="0" indent="0">
              <a:buNone/>
            </a:pPr>
            <a:endParaRPr lang="en-GB" sz="1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5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7" y="1052736"/>
            <a:ext cx="5040560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An airline company allows customers to book flights </a:t>
            </a:r>
            <a:r>
              <a:rPr lang="en-GB" sz="1600" b="1" dirty="0" smtClean="0"/>
              <a:t>online. Here </a:t>
            </a:r>
            <a:r>
              <a:rPr lang="en-GB" sz="1600" b="1" dirty="0"/>
              <a:t>is an example of the data a customer is asked to type in when they search for a suitable flight, together with a typical entry. There are three types of class: Economy, Business and First.</a:t>
            </a:r>
          </a:p>
          <a:p>
            <a:pPr marL="0" indent="0">
              <a:buNone/>
            </a:pPr>
            <a:endParaRPr lang="en-GB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600" b="1" dirty="0"/>
              <a:t>Evaluate this form regarding the ease of entering </a:t>
            </a:r>
            <a:r>
              <a:rPr lang="en-GB" sz="1600" b="1" dirty="0" smtClean="0"/>
              <a:t>data</a:t>
            </a:r>
          </a:p>
          <a:p>
            <a:pPr marL="0" indent="0">
              <a:buNone/>
            </a:pPr>
            <a:endParaRPr lang="en-GB" sz="1050" dirty="0">
              <a:solidFill>
                <a:srgbClr val="FF0000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The fields which require completion are all included.</a:t>
            </a:r>
          </a:p>
          <a:p>
            <a:r>
              <a:rPr lang="en-GB" sz="1400" dirty="0">
                <a:solidFill>
                  <a:srgbClr val="FF0000"/>
                </a:solidFill>
              </a:rPr>
              <a:t>Fields are clearly labelled</a:t>
            </a:r>
          </a:p>
          <a:p>
            <a:r>
              <a:rPr lang="en-GB" sz="1400" dirty="0">
                <a:solidFill>
                  <a:srgbClr val="FF0000"/>
                </a:solidFill>
              </a:rPr>
              <a:t>The space allowed for data entry is more than </a:t>
            </a:r>
            <a:r>
              <a:rPr lang="en-GB" sz="1400" dirty="0" smtClean="0">
                <a:solidFill>
                  <a:srgbClr val="FF0000"/>
                </a:solidFill>
              </a:rPr>
              <a:t>adequate</a:t>
            </a:r>
            <a:r>
              <a:rPr lang="en-GB" sz="1400" dirty="0">
                <a:solidFill>
                  <a:srgbClr val="FF0000"/>
                </a:solidFill>
              </a:rPr>
              <a:t> </a:t>
            </a:r>
          </a:p>
          <a:p>
            <a:r>
              <a:rPr lang="en-GB" sz="1400" dirty="0">
                <a:solidFill>
                  <a:srgbClr val="FF0000"/>
                </a:solidFill>
              </a:rPr>
              <a:t>On the other hand the form could be improved by having:</a:t>
            </a:r>
          </a:p>
          <a:p>
            <a:r>
              <a:rPr lang="en-GB" sz="1400" dirty="0">
                <a:solidFill>
                  <a:srgbClr val="FF0000"/>
                </a:solidFill>
              </a:rPr>
              <a:t>Appropriate space for each field</a:t>
            </a:r>
          </a:p>
          <a:p>
            <a:r>
              <a:rPr lang="en-GB" sz="1400" dirty="0">
                <a:solidFill>
                  <a:srgbClr val="FF0000"/>
                </a:solidFill>
              </a:rPr>
              <a:t>Screen more spread out</a:t>
            </a:r>
          </a:p>
          <a:p>
            <a:r>
              <a:rPr lang="en-GB" sz="1400" dirty="0">
                <a:solidFill>
                  <a:srgbClr val="FF0000"/>
                </a:solidFill>
              </a:rPr>
              <a:t>Larger font for field names</a:t>
            </a:r>
          </a:p>
          <a:p>
            <a:r>
              <a:rPr lang="en-GB" sz="1400" dirty="0">
                <a:solidFill>
                  <a:srgbClr val="FF0000"/>
                </a:solidFill>
              </a:rPr>
              <a:t>Drop down list for Number of adults, Number of children, Number of infants </a:t>
            </a:r>
            <a:r>
              <a:rPr lang="en-GB" sz="1400" dirty="0" smtClean="0">
                <a:solidFill>
                  <a:srgbClr val="FF0000"/>
                </a:solidFill>
              </a:rPr>
              <a:t>date </a:t>
            </a:r>
            <a:r>
              <a:rPr lang="en-GB" sz="1400" dirty="0">
                <a:solidFill>
                  <a:srgbClr val="FF0000"/>
                </a:solidFill>
              </a:rPr>
              <a:t>of return/date of </a:t>
            </a:r>
            <a:r>
              <a:rPr lang="en-GB" sz="1400" dirty="0" smtClean="0">
                <a:solidFill>
                  <a:srgbClr val="FF0000"/>
                </a:solidFill>
              </a:rPr>
              <a:t>departure &amp; Class</a:t>
            </a:r>
            <a:endParaRPr lang="en-GB" sz="1400" dirty="0">
              <a:solidFill>
                <a:srgbClr val="FF0000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Separate drop down lists for </a:t>
            </a:r>
            <a:r>
              <a:rPr lang="en-GB" sz="1400" dirty="0" err="1">
                <a:solidFill>
                  <a:srgbClr val="FF0000"/>
                </a:solidFill>
              </a:rPr>
              <a:t>dd</a:t>
            </a:r>
            <a:r>
              <a:rPr lang="en-GB" sz="1400" dirty="0">
                <a:solidFill>
                  <a:srgbClr val="FF0000"/>
                </a:solidFill>
              </a:rPr>
              <a:t>/mm/</a:t>
            </a:r>
            <a:r>
              <a:rPr lang="en-GB" sz="1400" dirty="0" err="1">
                <a:solidFill>
                  <a:srgbClr val="FF0000"/>
                </a:solidFill>
              </a:rPr>
              <a:t>yyyy</a:t>
            </a:r>
            <a:endParaRPr lang="en-GB" sz="1400" dirty="0">
              <a:solidFill>
                <a:srgbClr val="FF0000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Navigation buttons could be included to move between records</a:t>
            </a:r>
          </a:p>
          <a:p>
            <a:r>
              <a:rPr lang="en-GB" sz="1400" dirty="0">
                <a:solidFill>
                  <a:srgbClr val="FF0000"/>
                </a:solidFill>
              </a:rPr>
              <a:t>Drop down list for Number of adults, Number of children, Number of </a:t>
            </a:r>
            <a:r>
              <a:rPr lang="en-GB" sz="1400" dirty="0" smtClean="0">
                <a:solidFill>
                  <a:srgbClr val="FF0000"/>
                </a:solidFill>
              </a:rPr>
              <a:t>infants</a:t>
            </a:r>
            <a:endParaRPr lang="en-GB" sz="1700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031" y="980728"/>
            <a:ext cx="320769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239" y="3988325"/>
            <a:ext cx="322037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50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7" y="1052736"/>
            <a:ext cx="5040560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An airline company allows customers to book flights </a:t>
            </a:r>
            <a:r>
              <a:rPr lang="en-GB" sz="1600" b="1" dirty="0" smtClean="0"/>
              <a:t>online. Here </a:t>
            </a:r>
            <a:r>
              <a:rPr lang="en-GB" sz="1600" b="1" dirty="0"/>
              <a:t>is an example of the data a customer is asked to type in when they search for a suitable flight, together with a typical entry. There are three types of class: Economy, Business and First.</a:t>
            </a:r>
          </a:p>
          <a:p>
            <a:pPr marL="0" indent="0">
              <a:buNone/>
            </a:pPr>
            <a:endParaRPr lang="en-GB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600" b="1" dirty="0"/>
              <a:t>Explain why it would not be appropriate for a format check to be used on the dates as </a:t>
            </a:r>
            <a:r>
              <a:rPr lang="en-GB" sz="1600" b="1" dirty="0" smtClean="0"/>
              <a:t>given in </a:t>
            </a:r>
            <a:r>
              <a:rPr lang="en-GB" sz="1600" b="1" dirty="0"/>
              <a:t>the example data.</a:t>
            </a:r>
          </a:p>
          <a:p>
            <a:pPr marL="0" indent="0">
              <a:buNone/>
            </a:pPr>
            <a:endParaRPr lang="en-GB" sz="1600" b="1" dirty="0"/>
          </a:p>
          <a:p>
            <a:r>
              <a:rPr lang="en-GB" sz="1600" dirty="0">
                <a:solidFill>
                  <a:srgbClr val="FF0000"/>
                </a:solidFill>
              </a:rPr>
              <a:t>A format check ensures that data is in a specific format…</a:t>
            </a:r>
          </a:p>
          <a:p>
            <a:r>
              <a:rPr lang="en-GB" sz="1600" dirty="0">
                <a:solidFill>
                  <a:srgbClr val="FF0000"/>
                </a:solidFill>
              </a:rPr>
              <a:t>…such as two digits for day, two digits for month and four digits for year</a:t>
            </a:r>
          </a:p>
          <a:p>
            <a:r>
              <a:rPr lang="en-GB" sz="1600" dirty="0">
                <a:solidFill>
                  <a:srgbClr val="FF0000"/>
                </a:solidFill>
              </a:rPr>
              <a:t>In the table above the date would be rejected by this check as it has one digit for the </a:t>
            </a:r>
            <a:r>
              <a:rPr lang="en-GB" sz="1600" dirty="0" smtClean="0">
                <a:solidFill>
                  <a:srgbClr val="FF0000"/>
                </a:solidFill>
              </a:rPr>
              <a:t>month in </a:t>
            </a:r>
            <a:r>
              <a:rPr lang="en-GB" sz="1600" dirty="0">
                <a:solidFill>
                  <a:srgbClr val="FF0000"/>
                </a:solidFill>
              </a:rPr>
              <a:t>one example two in the other</a:t>
            </a:r>
          </a:p>
          <a:p>
            <a:r>
              <a:rPr lang="en-GB" sz="1600" dirty="0">
                <a:solidFill>
                  <a:srgbClr val="FF0000"/>
                </a:solidFill>
              </a:rPr>
              <a:t>In the table above the date would be rejected by this check as it has two digits for the day </a:t>
            </a:r>
            <a:r>
              <a:rPr lang="en-GB" sz="1600" dirty="0" smtClean="0">
                <a:solidFill>
                  <a:srgbClr val="FF0000"/>
                </a:solidFill>
              </a:rPr>
              <a:t>in one </a:t>
            </a:r>
            <a:r>
              <a:rPr lang="en-GB" sz="1600" dirty="0">
                <a:solidFill>
                  <a:srgbClr val="FF0000"/>
                </a:solidFill>
              </a:rPr>
              <a:t>example and one in the other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031" y="980728"/>
            <a:ext cx="320769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85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3433</TotalTime>
  <Words>1204</Words>
  <Application>Microsoft Office PowerPoint</Application>
  <PresentationFormat>On-screen Show (4:3)</PresentationFormat>
  <Paragraphs>161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267</cp:revision>
  <cp:lastPrinted>2015-05-03T06:34:28Z</cp:lastPrinted>
  <dcterms:created xsi:type="dcterms:W3CDTF">2012-07-13T15:47:49Z</dcterms:created>
  <dcterms:modified xsi:type="dcterms:W3CDTF">2017-01-01T12:43:43Z</dcterms:modified>
</cp:coreProperties>
</file>