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485" autoAdjust="0"/>
    <p:restoredTop sz="93606" autoAdjust="0"/>
  </p:normalViewPr>
  <p:slideViewPr>
    <p:cSldViewPr>
      <p:cViewPr>
        <p:scale>
          <a:sx n="70" d="100"/>
          <a:sy n="70" d="100"/>
        </p:scale>
        <p:origin x="-11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9EB8E75-B9B6-4DBF-A830-B11A779E2017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620207D-ACA3-4593-9A1A-0C51590549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996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8B66E0F-0819-42AF-9113-8EA66BEDDF43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7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2F2BB31-BD87-4D17-B33E-086AEAEC29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910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A66E1-22D8-4B4C-895E-99B12BEF16E7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36FC6-85D6-4C66-86C8-59A4C13BDB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7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0BD19-87DD-477D-B16E-178A24F50968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461AD-3BBC-4CBD-8683-04CB683157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62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0225A-B917-42E3-A270-504F3247FB05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A207C-ABA9-48BA-AD9D-1D3BC76F5E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44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45259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568" y="6356350"/>
            <a:ext cx="190723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3B00C-E21F-494F-B89E-3AFF08DBF186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7F76F-1A8D-4CA7-BDD4-CB55C8510A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83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71A92-8759-46D8-B804-D70A66127910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23EF0-A19A-476D-A9DB-ED0E3212D4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80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F8E57-F09A-4131-A33E-C72D4F8E2A7A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6E6DE-190F-440A-9258-163E671A58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10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54943-BF60-411F-930F-81CB8D4F6D47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65F53-C286-4919-8E7D-CAE89196CC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6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6DB08-971E-4C9A-BCC0-41D1E7BC6E38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B12C1-512C-4EC8-9AA6-BB4F862D32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31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345B3-D44A-47B5-B369-F1AE51134AFB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32125-1522-4CF8-94B7-80BB5438BA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68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0C57C-D574-4B6E-BEED-BCA13D20A937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8BF7D-225C-443A-BA09-E3E7989B45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00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D0930-E5B2-41EE-93C8-FAA29D9EE4C1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CF47C-7A6F-44E0-B6C8-5D0C993705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80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55576" y="1052736"/>
            <a:ext cx="8136904" cy="507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7584" y="6356350"/>
            <a:ext cx="17632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7C9BB2-BC14-489D-B8E0-AFE11CB9A80E}" type="datetimeFigureOut">
              <a:rPr lang="en-GB"/>
              <a:pPr>
                <a:defRPr/>
              </a:pPr>
              <a:t>31/12/2016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060BE9-7ABA-4459-B055-EB17FE388A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7593606"/>
              </p:ext>
            </p:extLst>
          </p:nvPr>
        </p:nvGraphicFramePr>
        <p:xfrm>
          <a:off x="685800" y="162560"/>
          <a:ext cx="8229600" cy="767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r>
                        <a:rPr lang="en-GB" sz="2000" baseline="0" dirty="0" smtClean="0"/>
                        <a:t> Theory – Revision Presentation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 – 2016 Questions (New Syllabus)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en-GB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2 - Input &amp; Output Devices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215310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Tick whether the following statements about </a:t>
            </a:r>
            <a:r>
              <a:rPr lang="en-GB" sz="1800" b="1" dirty="0">
                <a:solidFill>
                  <a:srgbClr val="FF0000"/>
                </a:solidFill>
              </a:rPr>
              <a:t>output devices </a:t>
            </a:r>
            <a:r>
              <a:rPr lang="en-GB" sz="1800" b="1" dirty="0"/>
              <a:t>are </a:t>
            </a:r>
            <a:r>
              <a:rPr lang="en-GB" sz="1800" b="1" dirty="0">
                <a:solidFill>
                  <a:srgbClr val="FF0000"/>
                </a:solidFill>
              </a:rPr>
              <a:t>true </a:t>
            </a:r>
            <a:r>
              <a:rPr lang="en-GB" sz="1800" b="1" dirty="0"/>
              <a:t>or </a:t>
            </a:r>
            <a:r>
              <a:rPr lang="en-GB" sz="1800" b="1" dirty="0">
                <a:solidFill>
                  <a:srgbClr val="FF0000"/>
                </a:solidFill>
              </a:rPr>
              <a:t>false</a:t>
            </a:r>
            <a:r>
              <a:rPr lang="en-GB" sz="1800" b="1" dirty="0" smtClean="0"/>
              <a:t>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60936"/>
            <a:ext cx="5632450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215310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Tick the most appropriate method of </a:t>
            </a:r>
            <a:r>
              <a:rPr lang="en-GB" sz="1800" b="1" dirty="0">
                <a:solidFill>
                  <a:srgbClr val="FF0000"/>
                </a:solidFill>
              </a:rPr>
              <a:t>inputting data </a:t>
            </a:r>
            <a:r>
              <a:rPr lang="en-GB" sz="1800" b="1" dirty="0"/>
              <a:t>for the following uses.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6626225" cy="293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376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431334"/>
          </a:xfrm>
        </p:spPr>
        <p:txBody>
          <a:bodyPr/>
          <a:lstStyle/>
          <a:p>
            <a:r>
              <a:rPr lang="en-GB" sz="1800" dirty="0"/>
              <a:t>The inbuilt device which moves the cursor when using a laptop is called a </a:t>
            </a:r>
            <a:r>
              <a:rPr lang="en-GB" sz="1800" b="1" dirty="0">
                <a:solidFill>
                  <a:srgbClr val="FF0000"/>
                </a:solidFill>
              </a:rPr>
              <a:t>touch </a:t>
            </a:r>
            <a:r>
              <a:rPr lang="en-GB" sz="1800" b="1" dirty="0" smtClean="0">
                <a:solidFill>
                  <a:srgbClr val="FF0000"/>
                </a:solidFill>
              </a:rPr>
              <a:t>pad</a:t>
            </a:r>
            <a:r>
              <a:rPr lang="en-GB" sz="1800" dirty="0" smtClean="0"/>
              <a:t>.</a:t>
            </a:r>
            <a:endParaRPr lang="en-GB" sz="1800" dirty="0"/>
          </a:p>
          <a:p>
            <a:endParaRPr lang="en-GB" sz="1000" dirty="0" smtClean="0"/>
          </a:p>
          <a:p>
            <a:r>
              <a:rPr lang="en-GB" sz="1800" dirty="0" smtClean="0"/>
              <a:t>The </a:t>
            </a:r>
            <a:r>
              <a:rPr lang="en-GB" sz="1800" dirty="0"/>
              <a:t>device used for selecting an icon so a bar code label can be printed in a supermarket is called a </a:t>
            </a:r>
            <a:r>
              <a:rPr lang="en-GB" sz="1800" b="1" dirty="0">
                <a:solidFill>
                  <a:srgbClr val="FF0000"/>
                </a:solidFill>
              </a:rPr>
              <a:t>touch </a:t>
            </a:r>
            <a:r>
              <a:rPr lang="en-GB" sz="1800" b="1" dirty="0" smtClean="0">
                <a:solidFill>
                  <a:srgbClr val="FF0000"/>
                </a:solidFill>
              </a:rPr>
              <a:t>screen</a:t>
            </a:r>
            <a:r>
              <a:rPr lang="en-GB" sz="1800" dirty="0" smtClean="0"/>
              <a:t>. </a:t>
            </a:r>
            <a:endParaRPr lang="en-GB" sz="1800" dirty="0"/>
          </a:p>
          <a:p>
            <a:endParaRPr lang="en-GB" sz="1000" dirty="0" smtClean="0"/>
          </a:p>
          <a:p>
            <a:r>
              <a:rPr lang="en-GB" sz="1800" dirty="0" smtClean="0"/>
              <a:t>The </a:t>
            </a:r>
            <a:r>
              <a:rPr lang="en-GB" sz="1800" dirty="0"/>
              <a:t>device used for controlling a pointer on a screen when the </a:t>
            </a:r>
            <a:r>
              <a:rPr lang="en-GB" sz="1800" dirty="0" smtClean="0"/>
              <a:t>user has </a:t>
            </a:r>
            <a:r>
              <a:rPr lang="en-GB" sz="1800" dirty="0"/>
              <a:t>limited motor skills is called a </a:t>
            </a:r>
            <a:r>
              <a:rPr lang="en-GB" sz="1800" b="1" dirty="0" err="1" smtClean="0">
                <a:solidFill>
                  <a:srgbClr val="FF0000"/>
                </a:solidFill>
              </a:rPr>
              <a:t>trackerball</a:t>
            </a:r>
            <a:r>
              <a:rPr lang="en-GB" sz="1800" dirty="0" smtClean="0"/>
              <a:t>.</a:t>
            </a:r>
          </a:p>
          <a:p>
            <a:endParaRPr lang="en-GB" sz="1000" dirty="0"/>
          </a:p>
          <a:p>
            <a:r>
              <a:rPr lang="en-GB" sz="1800" dirty="0"/>
              <a:t>This is provided with a laptop to imitate the functions of a mouse. </a:t>
            </a:r>
            <a:endParaRPr lang="en-GB" sz="1800" dirty="0" smtClean="0"/>
          </a:p>
          <a:p>
            <a:r>
              <a:rPr lang="en-GB" sz="1800" b="1" dirty="0" smtClean="0">
                <a:solidFill>
                  <a:srgbClr val="FF0000"/>
                </a:solidFill>
              </a:rPr>
              <a:t>Touchpad</a:t>
            </a:r>
            <a:endParaRPr lang="en-GB" sz="1800" dirty="0"/>
          </a:p>
          <a:p>
            <a:r>
              <a:rPr lang="en-GB" sz="1800" dirty="0"/>
              <a:t>This is not a mouse but is used to manoeuvre objects around the screen in computer </a:t>
            </a:r>
            <a:r>
              <a:rPr lang="en-GB" sz="1800" dirty="0" smtClean="0"/>
              <a:t>video games</a:t>
            </a:r>
            <a:r>
              <a:rPr lang="en-GB" sz="1800" dirty="0"/>
              <a:t>. </a:t>
            </a:r>
            <a:endParaRPr lang="en-GB" sz="1800" dirty="0" smtClean="0"/>
          </a:p>
          <a:p>
            <a:r>
              <a:rPr lang="en-GB" sz="1800" b="1" dirty="0" smtClean="0">
                <a:solidFill>
                  <a:srgbClr val="FF0000"/>
                </a:solidFill>
              </a:rPr>
              <a:t>Joystick</a:t>
            </a:r>
            <a:endParaRPr lang="en-GB" sz="1800" dirty="0"/>
          </a:p>
          <a:p>
            <a:r>
              <a:rPr lang="en-GB" sz="1800" dirty="0"/>
              <a:t>This is used to type in text. </a:t>
            </a:r>
            <a:endParaRPr lang="en-GB" sz="1800" dirty="0" smtClean="0"/>
          </a:p>
          <a:p>
            <a:r>
              <a:rPr lang="en-GB" sz="1800" b="1" dirty="0" smtClean="0">
                <a:solidFill>
                  <a:srgbClr val="FF0000"/>
                </a:solidFill>
              </a:rPr>
              <a:t>Keyboard</a:t>
            </a:r>
            <a:endParaRPr lang="en-GB" sz="1800" dirty="0"/>
          </a:p>
          <a:p>
            <a:r>
              <a:rPr lang="en-GB" sz="1800" dirty="0"/>
              <a:t>This is used for direct input of hard copy </a:t>
            </a:r>
            <a:r>
              <a:rPr lang="en-GB" sz="1800" dirty="0" smtClean="0"/>
              <a:t>images. </a:t>
            </a:r>
          </a:p>
          <a:p>
            <a:r>
              <a:rPr lang="en-GB" sz="1800" b="1" dirty="0">
                <a:solidFill>
                  <a:srgbClr val="FF0000"/>
                </a:solidFill>
              </a:rPr>
              <a:t>Scanner</a:t>
            </a:r>
          </a:p>
          <a:p>
            <a:endParaRPr lang="en-GB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69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215310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 smtClean="0"/>
              <a:t>Data </a:t>
            </a:r>
            <a:r>
              <a:rPr lang="en-GB" sz="1800" b="1" dirty="0"/>
              <a:t>can be input to a computer using direct data entry methods.</a:t>
            </a:r>
          </a:p>
          <a:p>
            <a:pPr marL="0" indent="0">
              <a:buNone/>
            </a:pPr>
            <a:r>
              <a:rPr lang="en-GB" sz="1800" b="1" dirty="0"/>
              <a:t>Write down the most appropriate device to input the following</a:t>
            </a:r>
            <a:r>
              <a:rPr lang="en-GB" sz="1800" b="1" dirty="0" smtClean="0"/>
              <a:t>:</a:t>
            </a:r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r>
              <a:rPr lang="en-GB" sz="1800" dirty="0"/>
              <a:t>(a) information from the chip in an electronic passport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FF0000"/>
                </a:solidFill>
              </a:rPr>
              <a:t>RFID </a:t>
            </a:r>
            <a:r>
              <a:rPr lang="en-GB" sz="1800" b="1" dirty="0" smtClean="0">
                <a:solidFill>
                  <a:srgbClr val="FF0000"/>
                </a:solidFill>
              </a:rPr>
              <a:t>reader</a:t>
            </a:r>
          </a:p>
          <a:p>
            <a:pPr marL="0" indent="0">
              <a:buNone/>
            </a:pPr>
            <a:endParaRPr lang="en-GB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800" dirty="0"/>
              <a:t>(b) text from an id card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FF0000"/>
                </a:solidFill>
              </a:rPr>
              <a:t>Optical Character </a:t>
            </a:r>
            <a:r>
              <a:rPr lang="en-GB" sz="1800" b="1" dirty="0" smtClean="0">
                <a:solidFill>
                  <a:srgbClr val="FF0000"/>
                </a:solidFill>
              </a:rPr>
              <a:t>Reader</a:t>
            </a:r>
          </a:p>
          <a:p>
            <a:pPr marL="0" indent="0">
              <a:buNone/>
            </a:pPr>
            <a:endParaRPr lang="en-GB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800" dirty="0"/>
              <a:t>(c) account details from the front of a credit card at an EFTPOS terminal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FF0000"/>
                </a:solidFill>
              </a:rPr>
              <a:t>Chip </a:t>
            </a:r>
            <a:r>
              <a:rPr lang="en-GB" sz="1800" b="1" dirty="0" smtClean="0">
                <a:solidFill>
                  <a:srgbClr val="FF0000"/>
                </a:solidFill>
              </a:rPr>
              <a:t>reader</a:t>
            </a:r>
          </a:p>
          <a:p>
            <a:pPr marL="0" indent="0">
              <a:buNone/>
            </a:pPr>
            <a:endParaRPr lang="en-GB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800" dirty="0"/>
              <a:t>(d) account details from the back of a credit card at an EFTPOS terminal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FF0000"/>
                </a:solidFill>
              </a:rPr>
              <a:t>Magnetic stripe reader</a:t>
            </a:r>
          </a:p>
          <a:p>
            <a:pPr marL="0" indent="0">
              <a:buNone/>
            </a:pPr>
            <a:endParaRPr lang="en-GB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17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215310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Data can be input to a computer using different devices.</a:t>
            </a:r>
          </a:p>
          <a:p>
            <a:pPr marL="0" indent="0">
              <a:buNone/>
            </a:pPr>
            <a:r>
              <a:rPr lang="en-GB" sz="1800" b="1" dirty="0" smtClean="0"/>
              <a:t>Write </a:t>
            </a:r>
            <a:r>
              <a:rPr lang="en-GB" sz="1800" b="1" dirty="0"/>
              <a:t>down the most appropriate input device which will enable you to: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b="1" dirty="0"/>
              <a:t>(a) </a:t>
            </a:r>
            <a:r>
              <a:rPr lang="en-GB" sz="1800" dirty="0"/>
              <a:t>type an essay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FF0000"/>
                </a:solidFill>
              </a:rPr>
              <a:t>Keyboard</a:t>
            </a:r>
          </a:p>
          <a:p>
            <a:endParaRPr lang="en-GB" sz="1800" b="1" dirty="0" smtClean="0"/>
          </a:p>
          <a:p>
            <a:pPr marL="0" indent="0">
              <a:buNone/>
            </a:pPr>
            <a:r>
              <a:rPr lang="en-GB" sz="1800" b="1" dirty="0" smtClean="0"/>
              <a:t>(</a:t>
            </a:r>
            <a:r>
              <a:rPr lang="en-GB" sz="1800" b="1" dirty="0"/>
              <a:t>b) </a:t>
            </a:r>
            <a:r>
              <a:rPr lang="en-GB" sz="1800" dirty="0"/>
              <a:t>select options from a drop down menu whilst moving the device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FF0000"/>
                </a:solidFill>
              </a:rPr>
              <a:t>Mouse</a:t>
            </a:r>
          </a:p>
          <a:p>
            <a:endParaRPr lang="en-GB" sz="1800" b="1" dirty="0" smtClean="0"/>
          </a:p>
          <a:p>
            <a:pPr marL="0" indent="0">
              <a:buNone/>
            </a:pPr>
            <a:r>
              <a:rPr lang="en-GB" sz="1800" b="1" dirty="0" smtClean="0"/>
              <a:t>(</a:t>
            </a:r>
            <a:r>
              <a:rPr lang="en-GB" sz="1800" b="1" dirty="0"/>
              <a:t>c) </a:t>
            </a:r>
            <a:r>
              <a:rPr lang="en-GB" sz="1800" dirty="0"/>
              <a:t>read the temperature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FF0000"/>
                </a:solidFill>
              </a:rPr>
              <a:t>Temperature sensor</a:t>
            </a:r>
          </a:p>
          <a:p>
            <a:endParaRPr lang="en-GB" sz="1800" b="1" dirty="0" smtClean="0"/>
          </a:p>
          <a:p>
            <a:pPr marL="0" indent="0">
              <a:buNone/>
            </a:pPr>
            <a:r>
              <a:rPr lang="en-GB" sz="1800" b="1" dirty="0" smtClean="0"/>
              <a:t>(</a:t>
            </a:r>
            <a:r>
              <a:rPr lang="en-GB" sz="1800" b="1" dirty="0"/>
              <a:t>d) </a:t>
            </a:r>
            <a:r>
              <a:rPr lang="en-GB" sz="1800" dirty="0"/>
              <a:t>fly an aircraft in a video game.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FF0000"/>
                </a:solidFill>
              </a:rPr>
              <a:t>Joystick</a:t>
            </a:r>
          </a:p>
        </p:txBody>
      </p:sp>
    </p:spTree>
    <p:extLst>
      <p:ext uri="{BB962C8B-B14F-4D97-AF65-F5344CB8AC3E}">
        <p14:creationId xmlns:p14="http://schemas.microsoft.com/office/powerpoint/2010/main" val="316525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215310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Describe how </a:t>
            </a:r>
            <a:r>
              <a:rPr lang="en-GB" sz="1800" b="1" dirty="0" err="1"/>
              <a:t>MICR</a:t>
            </a:r>
            <a:r>
              <a:rPr lang="en-GB" sz="1800" b="1" dirty="0"/>
              <a:t> is used to read these details from the cheque</a:t>
            </a:r>
            <a:r>
              <a:rPr lang="en-GB" sz="1800" b="1" dirty="0" smtClean="0"/>
              <a:t>.</a:t>
            </a:r>
          </a:p>
          <a:p>
            <a:pPr marL="0" indent="0">
              <a:buNone/>
            </a:pPr>
            <a:endParaRPr lang="en-GB" sz="1800" b="1" dirty="0"/>
          </a:p>
          <a:p>
            <a:r>
              <a:rPr lang="en-GB" sz="1800" b="1" dirty="0">
                <a:solidFill>
                  <a:srgbClr val="FF0000"/>
                </a:solidFill>
              </a:rPr>
              <a:t>Requires a special Magnetic Ink Character reader/scanner/Details are scanned</a:t>
            </a:r>
          </a:p>
          <a:p>
            <a:r>
              <a:rPr lang="en-GB" sz="1800" b="1" dirty="0">
                <a:solidFill>
                  <a:srgbClr val="FF0000"/>
                </a:solidFill>
              </a:rPr>
              <a:t>The magnetic ink on the cheque passes over a magnet in the reader/scanner </a:t>
            </a:r>
            <a:r>
              <a:rPr lang="en-GB" sz="1800" b="1" dirty="0" smtClean="0">
                <a:solidFill>
                  <a:srgbClr val="FF0000"/>
                </a:solidFill>
              </a:rPr>
              <a:t>which charges/magnetises </a:t>
            </a:r>
            <a:r>
              <a:rPr lang="en-GB" sz="1800" b="1" dirty="0">
                <a:solidFill>
                  <a:srgbClr val="FF0000"/>
                </a:solidFill>
              </a:rPr>
              <a:t>the ink</a:t>
            </a:r>
          </a:p>
          <a:p>
            <a:r>
              <a:rPr lang="en-GB" sz="1800" b="1" dirty="0">
                <a:solidFill>
                  <a:srgbClr val="FF0000"/>
                </a:solidFill>
              </a:rPr>
              <a:t>The </a:t>
            </a:r>
            <a:r>
              <a:rPr lang="en-GB" sz="1800" b="1" dirty="0" err="1">
                <a:solidFill>
                  <a:srgbClr val="FF0000"/>
                </a:solidFill>
              </a:rPr>
              <a:t>MICR</a:t>
            </a:r>
            <a:r>
              <a:rPr lang="en-GB" sz="1800" b="1" dirty="0">
                <a:solidFill>
                  <a:srgbClr val="FF0000"/>
                </a:solidFill>
              </a:rPr>
              <a:t> reader/scanner then reads the magnetic signal given out by the magnetic </a:t>
            </a:r>
            <a:r>
              <a:rPr lang="en-GB" sz="1800" b="1" dirty="0" smtClean="0">
                <a:solidFill>
                  <a:srgbClr val="FF0000"/>
                </a:solidFill>
              </a:rPr>
              <a:t>ink characters </a:t>
            </a:r>
            <a:r>
              <a:rPr lang="en-GB" sz="1800" b="1" dirty="0">
                <a:solidFill>
                  <a:srgbClr val="FF0000"/>
                </a:solidFill>
              </a:rPr>
              <a:t>on the cheque.</a:t>
            </a:r>
          </a:p>
          <a:p>
            <a:r>
              <a:rPr lang="en-GB" sz="1800" b="1" dirty="0">
                <a:solidFill>
                  <a:srgbClr val="FF0000"/>
                </a:solidFill>
              </a:rPr>
              <a:t>Each character produces a unique signal which is read and translated by the MIC reader</a:t>
            </a:r>
          </a:p>
        </p:txBody>
      </p:sp>
    </p:spTree>
    <p:extLst>
      <p:ext uri="{BB962C8B-B14F-4D97-AF65-F5344CB8AC3E}">
        <p14:creationId xmlns:p14="http://schemas.microsoft.com/office/powerpoint/2010/main" val="120640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359326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Discuss why different </a:t>
            </a:r>
            <a:r>
              <a:rPr lang="en-GB" sz="1800" b="1" dirty="0">
                <a:solidFill>
                  <a:srgbClr val="FF0000"/>
                </a:solidFill>
              </a:rPr>
              <a:t>user interfaces </a:t>
            </a:r>
            <a:r>
              <a:rPr lang="en-GB" sz="1800" b="1" dirty="0"/>
              <a:t>require the </a:t>
            </a:r>
            <a:r>
              <a:rPr lang="en-GB" sz="1800" b="1" dirty="0">
                <a:solidFill>
                  <a:srgbClr val="FF0000"/>
                </a:solidFill>
              </a:rPr>
              <a:t>use of different types of input </a:t>
            </a:r>
            <a:r>
              <a:rPr lang="en-GB" sz="1800" b="1" dirty="0" smtClean="0">
                <a:solidFill>
                  <a:srgbClr val="FF0000"/>
                </a:solidFill>
              </a:rPr>
              <a:t>devices</a:t>
            </a:r>
            <a:r>
              <a:rPr lang="en-GB" sz="1800" b="1" dirty="0" smtClean="0"/>
              <a:t>.</a:t>
            </a:r>
            <a:endParaRPr lang="en-GB" sz="1800" b="1" dirty="0"/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>
                <a:solidFill>
                  <a:srgbClr val="FF0000"/>
                </a:solidFill>
              </a:rPr>
              <a:t>With a GUI you just click on an icon</a:t>
            </a:r>
          </a:p>
          <a:p>
            <a:r>
              <a:rPr lang="en-GB" sz="1800" dirty="0">
                <a:solidFill>
                  <a:srgbClr val="FF0000"/>
                </a:solidFill>
              </a:rPr>
              <a:t>With a GUI icons represent applications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Separate windows are used for different pieces of work/software</a:t>
            </a:r>
          </a:p>
          <a:p>
            <a:r>
              <a:rPr lang="en-GB" sz="1800" dirty="0">
                <a:solidFill>
                  <a:srgbClr val="FF0000"/>
                </a:solidFill>
              </a:rPr>
              <a:t>With a GUI menus are offered to help choose an action</a:t>
            </a:r>
          </a:p>
          <a:p>
            <a:r>
              <a:rPr lang="en-GB" sz="1800" dirty="0">
                <a:solidFill>
                  <a:srgbClr val="FF0000"/>
                </a:solidFill>
              </a:rPr>
              <a:t>Moving a mouse enables users to manoeuvre a pointer around a screen</a:t>
            </a:r>
          </a:p>
          <a:p>
            <a:r>
              <a:rPr lang="en-GB" sz="1800" dirty="0">
                <a:solidFill>
                  <a:srgbClr val="FF0000"/>
                </a:solidFill>
              </a:rPr>
              <a:t>A mouse can be used to drag windows/icons around a screen</a:t>
            </a:r>
          </a:p>
          <a:p>
            <a:r>
              <a:rPr lang="en-GB" sz="1800" dirty="0">
                <a:solidFill>
                  <a:srgbClr val="FF0000"/>
                </a:solidFill>
              </a:rPr>
              <a:t>People with physical disabilities can use a </a:t>
            </a:r>
            <a:r>
              <a:rPr lang="en-GB" sz="1800" dirty="0" err="1">
                <a:solidFill>
                  <a:srgbClr val="FF0000"/>
                </a:solidFill>
              </a:rPr>
              <a:t>trackerball</a:t>
            </a:r>
            <a:r>
              <a:rPr lang="en-GB" sz="1800" dirty="0">
                <a:solidFill>
                  <a:srgbClr val="FF0000"/>
                </a:solidFill>
              </a:rPr>
              <a:t> to manoeuvre the pointer around a screen</a:t>
            </a:r>
          </a:p>
          <a:p>
            <a:r>
              <a:rPr lang="en-GB" sz="1800" dirty="0">
                <a:solidFill>
                  <a:srgbClr val="FF0000"/>
                </a:solidFill>
              </a:rPr>
              <a:t>Pointing devices are easier to control a pointer/menu selection/icon clicking</a:t>
            </a:r>
          </a:p>
          <a:p>
            <a:r>
              <a:rPr lang="en-GB" sz="1800" dirty="0">
                <a:solidFill>
                  <a:srgbClr val="FF0000"/>
                </a:solidFill>
              </a:rPr>
              <a:t>Joysticks can be used to mimic the behaviour of a mouse</a:t>
            </a:r>
          </a:p>
          <a:p>
            <a:r>
              <a:rPr lang="en-GB" sz="1800" dirty="0">
                <a:solidFill>
                  <a:srgbClr val="FF0000"/>
                </a:solidFill>
              </a:rPr>
              <a:t>Buttons on the mouse enable users to select icons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Buttons on a mouse enable users to see menus on a screen</a:t>
            </a:r>
          </a:p>
          <a:p>
            <a:r>
              <a:rPr lang="en-GB" sz="1800" dirty="0">
                <a:solidFill>
                  <a:srgbClr val="FF0000"/>
                </a:solidFill>
              </a:rPr>
              <a:t>Touchscreen can be used to directly select options from a screen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8689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3402</TotalTime>
  <Words>510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yahmad</cp:lastModifiedBy>
  <cp:revision>262</cp:revision>
  <cp:lastPrinted>2015-05-03T06:34:28Z</cp:lastPrinted>
  <dcterms:created xsi:type="dcterms:W3CDTF">2012-07-13T15:47:49Z</dcterms:created>
  <dcterms:modified xsi:type="dcterms:W3CDTF">2016-12-31T11:53:10Z</dcterms:modified>
</cp:coreProperties>
</file>