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31/12/2016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1 - Types &amp; Components of a Computer System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There </a:t>
            </a:r>
            <a:r>
              <a:rPr lang="en-GB" sz="1800" b="1" dirty="0"/>
              <a:t>are a number of different types of computer.</a:t>
            </a:r>
          </a:p>
          <a:p>
            <a:pPr marL="0" indent="0">
              <a:buNone/>
            </a:pPr>
            <a:r>
              <a:rPr lang="en-GB" sz="1800" b="1" dirty="0" smtClean="0"/>
              <a:t>1) Write </a:t>
            </a:r>
            <a:r>
              <a:rPr lang="en-GB" sz="1800" b="1" dirty="0"/>
              <a:t>down the type of computer that best fits the following descriptions.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(a) A computer that is difficult to move and has a separate monitor and keyboard.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PC/desktop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(b) A portable computer that includes a physical keyboard.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Laptop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(c) A thin portable computer that has a touch screen and a battery in a single unit, not normally used to make phone calls.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Tablet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(d) A mobile phone that can be used as a computer.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Smartphone</a:t>
            </a:r>
          </a:p>
          <a:p>
            <a:pPr marL="0" indent="0"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Tick whether the following are features of operating systems containing a command line </a:t>
            </a:r>
            <a:r>
              <a:rPr lang="en-GB" sz="1800" dirty="0" smtClean="0"/>
              <a:t>interface (</a:t>
            </a:r>
            <a:r>
              <a:rPr lang="en-GB" sz="1800" b="1" dirty="0" smtClean="0">
                <a:solidFill>
                  <a:srgbClr val="FF0000"/>
                </a:solidFill>
              </a:rPr>
              <a:t>CLI</a:t>
            </a:r>
            <a:r>
              <a:rPr lang="en-GB" sz="1800" dirty="0"/>
              <a:t>) or a graphical user interface (</a:t>
            </a:r>
            <a:r>
              <a:rPr lang="en-GB" sz="1800" b="1" dirty="0">
                <a:solidFill>
                  <a:srgbClr val="FF0000"/>
                </a:solidFill>
              </a:rPr>
              <a:t>GUI</a:t>
            </a:r>
            <a:r>
              <a:rPr lang="en-GB" sz="1800" dirty="0"/>
              <a:t>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6950075" cy="39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2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Tick the type of computer which would be </a:t>
            </a:r>
            <a:r>
              <a:rPr lang="en-GB" sz="1800" b="1" dirty="0"/>
              <a:t>most </a:t>
            </a:r>
            <a:r>
              <a:rPr lang="en-GB" sz="1800" dirty="0"/>
              <a:t>appropriate for each use of ICT.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6" y="1849438"/>
            <a:ext cx="7920037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39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Tick whether the following are examples of </a:t>
            </a:r>
            <a:r>
              <a:rPr lang="en-GB" sz="1800" b="1" dirty="0">
                <a:solidFill>
                  <a:srgbClr val="FF0000"/>
                </a:solidFill>
              </a:rPr>
              <a:t>applications software </a:t>
            </a:r>
            <a:r>
              <a:rPr lang="en-GB" sz="1800" b="1" dirty="0"/>
              <a:t>or </a:t>
            </a:r>
            <a:r>
              <a:rPr lang="en-GB" sz="1800" b="1" dirty="0" smtClean="0">
                <a:solidFill>
                  <a:srgbClr val="FF0000"/>
                </a:solidFill>
              </a:rPr>
              <a:t>systems software</a:t>
            </a:r>
            <a:r>
              <a:rPr lang="en-GB" sz="1800" b="1" dirty="0" smtClean="0"/>
              <a:t>.  </a:t>
            </a:r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b="1" dirty="0"/>
              <a:t>Tick whether the following statements about desktop and laptop computers are </a:t>
            </a:r>
            <a:r>
              <a:rPr lang="en-GB" sz="1800" b="1" dirty="0">
                <a:solidFill>
                  <a:srgbClr val="FF0000"/>
                </a:solidFill>
              </a:rPr>
              <a:t>true</a:t>
            </a:r>
            <a:r>
              <a:rPr lang="en-GB" sz="1800" b="1" dirty="0"/>
              <a:t> or </a:t>
            </a:r>
            <a:r>
              <a:rPr lang="en-GB" sz="1800" b="1" dirty="0">
                <a:solidFill>
                  <a:srgbClr val="FF0000"/>
                </a:solidFill>
              </a:rPr>
              <a:t>false</a:t>
            </a:r>
            <a:r>
              <a:rPr lang="en-GB" sz="1800" b="1" dirty="0"/>
              <a:t>.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01" y="1937543"/>
            <a:ext cx="5688013" cy="170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00" y="4509120"/>
            <a:ext cx="568801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82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Smart phones are used to send and receive emails with and without attachments.</a:t>
            </a:r>
          </a:p>
          <a:p>
            <a:pPr marL="0" indent="0">
              <a:buNone/>
            </a:pPr>
            <a:r>
              <a:rPr lang="en-GB" sz="1800" b="1" dirty="0"/>
              <a:t>Describe four other ways in which emails can be managed on a smart phone.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Place/organise in folders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Sort </a:t>
            </a:r>
            <a:r>
              <a:rPr lang="en-GB" sz="1800" dirty="0">
                <a:solidFill>
                  <a:srgbClr val="FF0000"/>
                </a:solidFill>
              </a:rPr>
              <a:t>the emails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Flag </a:t>
            </a:r>
            <a:r>
              <a:rPr lang="en-GB" sz="1800" dirty="0">
                <a:solidFill>
                  <a:srgbClr val="FF0000"/>
                </a:solidFill>
              </a:rPr>
              <a:t>for importance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Delete </a:t>
            </a:r>
            <a:r>
              <a:rPr lang="en-GB" sz="1800" dirty="0">
                <a:solidFill>
                  <a:srgbClr val="FF0000"/>
                </a:solidFill>
              </a:rPr>
              <a:t>from phone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Delete </a:t>
            </a:r>
            <a:r>
              <a:rPr lang="en-GB" sz="1800" dirty="0">
                <a:solidFill>
                  <a:srgbClr val="FF0000"/>
                </a:solidFill>
              </a:rPr>
              <a:t>from server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Search/filter </a:t>
            </a:r>
            <a:r>
              <a:rPr lang="en-GB" sz="1800" dirty="0">
                <a:solidFill>
                  <a:srgbClr val="FF0000"/>
                </a:solidFill>
              </a:rPr>
              <a:t>emails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Archive </a:t>
            </a:r>
            <a:r>
              <a:rPr lang="en-GB" sz="1800" dirty="0">
                <a:solidFill>
                  <a:srgbClr val="FF0000"/>
                </a:solidFill>
              </a:rPr>
              <a:t>emails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281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Discuss the advantages and disadvantages to a teacher of using a tablet computer instead of another type of computer.</a:t>
            </a:r>
          </a:p>
          <a:p>
            <a:pPr marL="0" indent="0">
              <a:buNone/>
            </a:pPr>
            <a:r>
              <a:rPr lang="en-GB" sz="1100" dirty="0"/>
              <a:t> </a:t>
            </a:r>
            <a:endParaRPr lang="en-GB" sz="600" dirty="0"/>
          </a:p>
          <a:p>
            <a:pPr marL="0" indent="0">
              <a:buNone/>
            </a:pPr>
            <a:r>
              <a:rPr lang="en-GB" sz="1800" b="1" dirty="0">
                <a:solidFill>
                  <a:srgbClr val="00B050"/>
                </a:solidFill>
              </a:rPr>
              <a:t>Advantages</a:t>
            </a:r>
          </a:p>
          <a:p>
            <a:r>
              <a:rPr lang="en-GB" sz="1800" dirty="0" smtClean="0">
                <a:solidFill>
                  <a:srgbClr val="00B050"/>
                </a:solidFill>
              </a:rPr>
              <a:t>More </a:t>
            </a:r>
            <a:r>
              <a:rPr lang="en-GB" sz="1800" dirty="0">
                <a:solidFill>
                  <a:srgbClr val="00B050"/>
                </a:solidFill>
              </a:rPr>
              <a:t>portable than PC/laptop</a:t>
            </a:r>
          </a:p>
          <a:p>
            <a:r>
              <a:rPr lang="en-GB" sz="1800" dirty="0" smtClean="0">
                <a:solidFill>
                  <a:srgbClr val="00B050"/>
                </a:solidFill>
              </a:rPr>
              <a:t>Can </a:t>
            </a:r>
            <a:r>
              <a:rPr lang="en-GB" sz="1800" dirty="0">
                <a:solidFill>
                  <a:srgbClr val="00B050"/>
                </a:solidFill>
              </a:rPr>
              <a:t>access internet in most places if they are part of a phone plan unlike PC/laptop</a:t>
            </a:r>
          </a:p>
          <a:p>
            <a:r>
              <a:rPr lang="en-GB" sz="1800" dirty="0" smtClean="0">
                <a:solidFill>
                  <a:srgbClr val="00B050"/>
                </a:solidFill>
              </a:rPr>
              <a:t>Larger </a:t>
            </a:r>
            <a:r>
              <a:rPr lang="en-GB" sz="1800" dirty="0">
                <a:solidFill>
                  <a:srgbClr val="00B050"/>
                </a:solidFill>
              </a:rPr>
              <a:t>screen area than smartphones</a:t>
            </a:r>
          </a:p>
          <a:p>
            <a:r>
              <a:rPr lang="en-GB" sz="1800" dirty="0" smtClean="0">
                <a:solidFill>
                  <a:srgbClr val="00B050"/>
                </a:solidFill>
              </a:rPr>
              <a:t>Carry </a:t>
            </a:r>
            <a:r>
              <a:rPr lang="en-GB" sz="1800" dirty="0">
                <a:solidFill>
                  <a:srgbClr val="00B050"/>
                </a:solidFill>
              </a:rPr>
              <a:t>resources round with them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FF0000"/>
                </a:solidFill>
              </a:rPr>
              <a:t>Disadvantages</a:t>
            </a:r>
            <a:endParaRPr lang="en-GB" sz="1800" b="1" dirty="0">
              <a:solidFill>
                <a:srgbClr val="FF0000"/>
              </a:solidFill>
            </a:endParaRPr>
          </a:p>
          <a:p>
            <a:r>
              <a:rPr lang="en-GB" sz="1800" dirty="0" smtClean="0">
                <a:solidFill>
                  <a:srgbClr val="FF0000"/>
                </a:solidFill>
              </a:rPr>
              <a:t>Smaller </a:t>
            </a:r>
            <a:r>
              <a:rPr lang="en-GB" sz="1800" dirty="0">
                <a:solidFill>
                  <a:srgbClr val="FF0000"/>
                </a:solidFill>
              </a:rPr>
              <a:t>screen area than laptop/PC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Touch </a:t>
            </a:r>
            <a:r>
              <a:rPr lang="en-GB" sz="1800" dirty="0">
                <a:solidFill>
                  <a:srgbClr val="FF0000"/>
                </a:solidFill>
              </a:rPr>
              <a:t>screen so keyboard can be more difficult to use compared to laptop/PC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Not </a:t>
            </a:r>
            <a:r>
              <a:rPr lang="en-GB" sz="1800" dirty="0">
                <a:solidFill>
                  <a:srgbClr val="FF0000"/>
                </a:solidFill>
              </a:rPr>
              <a:t>as portable as smartphone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Cannot </a:t>
            </a:r>
            <a:r>
              <a:rPr lang="en-GB" sz="1800" dirty="0">
                <a:solidFill>
                  <a:srgbClr val="FF0000"/>
                </a:solidFill>
              </a:rPr>
              <a:t>access internet in as many places if they are not part of a phone plan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More </a:t>
            </a:r>
            <a:r>
              <a:rPr lang="en-GB" sz="1800" dirty="0">
                <a:solidFill>
                  <a:srgbClr val="FF0000"/>
                </a:solidFill>
              </a:rPr>
              <a:t>difficult to produce complex worksheets than PC/laptop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051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Fill in the missing words:</a:t>
            </a:r>
          </a:p>
          <a:p>
            <a:pPr marL="0" indent="0">
              <a:buNone/>
            </a:pPr>
            <a:endParaRPr lang="en-GB" sz="900" b="1" dirty="0" smtClean="0"/>
          </a:p>
          <a:p>
            <a:pPr marL="0" indent="0">
              <a:buNone/>
            </a:pPr>
            <a:r>
              <a:rPr lang="en-GB" sz="1800" b="1" dirty="0" smtClean="0"/>
              <a:t>(</a:t>
            </a:r>
            <a:r>
              <a:rPr lang="en-GB" sz="1800" b="1" dirty="0"/>
              <a:t>a) </a:t>
            </a:r>
            <a:r>
              <a:rPr lang="en-GB" sz="1800" dirty="0"/>
              <a:t>The input device used in flight simulation is a </a:t>
            </a:r>
            <a:r>
              <a:rPr lang="en-GB" sz="1800" b="1" dirty="0">
                <a:solidFill>
                  <a:srgbClr val="FF0000"/>
                </a:solidFill>
              </a:rPr>
              <a:t>joystick</a:t>
            </a:r>
          </a:p>
          <a:p>
            <a:pPr marL="0" indent="0">
              <a:buNone/>
            </a:pPr>
            <a:r>
              <a:rPr lang="en-GB" sz="1800" b="1" dirty="0"/>
              <a:t>(b) </a:t>
            </a:r>
            <a:r>
              <a:rPr lang="en-GB" sz="1800" dirty="0"/>
              <a:t>The type of memory used to store the work that the user is currently working on is </a:t>
            </a:r>
            <a:r>
              <a:rPr lang="en-GB" sz="1800" b="1" dirty="0">
                <a:solidFill>
                  <a:srgbClr val="FF0000"/>
                </a:solidFill>
              </a:rPr>
              <a:t>RAM</a:t>
            </a:r>
          </a:p>
          <a:p>
            <a:pPr marL="0" indent="0">
              <a:buNone/>
            </a:pPr>
            <a:r>
              <a:rPr lang="en-GB" sz="1800" b="1" dirty="0"/>
              <a:t>(c) </a:t>
            </a:r>
            <a:r>
              <a:rPr lang="en-GB" sz="1800" dirty="0"/>
              <a:t>A medium used to backup data is </a:t>
            </a:r>
            <a:r>
              <a:rPr lang="en-GB" sz="1800" b="1" dirty="0">
                <a:solidFill>
                  <a:srgbClr val="FF0000"/>
                </a:solidFill>
              </a:rPr>
              <a:t>magnetic tape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800" dirty="0" smtClean="0"/>
              <a:t>ROM,  </a:t>
            </a:r>
            <a:r>
              <a:rPr lang="en-GB" sz="1800" dirty="0"/>
              <a:t>B</a:t>
            </a:r>
            <a:r>
              <a:rPr lang="en-GB" sz="1800" dirty="0" smtClean="0"/>
              <a:t>ar </a:t>
            </a:r>
            <a:r>
              <a:rPr lang="en-GB" sz="1800" dirty="0"/>
              <a:t>C</a:t>
            </a:r>
            <a:r>
              <a:rPr lang="en-GB" sz="1800" dirty="0" smtClean="0"/>
              <a:t>ode Reader, </a:t>
            </a:r>
            <a:r>
              <a:rPr lang="en-GB" sz="1800" b="1" u="sng" dirty="0" smtClean="0">
                <a:solidFill>
                  <a:srgbClr val="FF0000"/>
                </a:solidFill>
              </a:rPr>
              <a:t>RAM</a:t>
            </a:r>
            <a:r>
              <a:rPr lang="en-GB" sz="1800" dirty="0" smtClean="0"/>
              <a:t>, </a:t>
            </a:r>
            <a:r>
              <a:rPr lang="en-GB" sz="1800" b="1" u="sng" dirty="0">
                <a:solidFill>
                  <a:srgbClr val="FF0000"/>
                </a:solidFill>
              </a:rPr>
              <a:t>M</a:t>
            </a:r>
            <a:r>
              <a:rPr lang="en-GB" sz="1800" b="1" u="sng" dirty="0" smtClean="0">
                <a:solidFill>
                  <a:srgbClr val="FF0000"/>
                </a:solidFill>
              </a:rPr>
              <a:t>agnetic Tape</a:t>
            </a:r>
            <a:r>
              <a:rPr lang="en-GB" sz="1800" dirty="0" smtClean="0"/>
              <a:t>, </a:t>
            </a:r>
            <a:r>
              <a:rPr lang="en-GB" sz="1800" b="1" u="sng" dirty="0" smtClean="0">
                <a:solidFill>
                  <a:srgbClr val="FF0000"/>
                </a:solidFill>
              </a:rPr>
              <a:t>Joystick</a:t>
            </a:r>
            <a:r>
              <a:rPr lang="en-GB" sz="1800" dirty="0" smtClean="0"/>
              <a:t>, OCR, </a:t>
            </a:r>
            <a:r>
              <a:rPr lang="en-GB" sz="1800" dirty="0"/>
              <a:t>C</a:t>
            </a:r>
            <a:r>
              <a:rPr lang="en-GB" sz="1800" dirty="0" smtClean="0"/>
              <a:t>hip Reader &amp; </a:t>
            </a:r>
            <a:r>
              <a:rPr lang="en-GB" sz="1800" dirty="0" err="1"/>
              <a:t>MICR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006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Discuss why different </a:t>
            </a:r>
            <a:r>
              <a:rPr lang="en-GB" sz="1800" b="1" dirty="0">
                <a:solidFill>
                  <a:srgbClr val="FF0000"/>
                </a:solidFill>
              </a:rPr>
              <a:t>user interfaces </a:t>
            </a:r>
            <a:r>
              <a:rPr lang="en-GB" sz="1800" b="1" dirty="0"/>
              <a:t>require the </a:t>
            </a:r>
            <a:r>
              <a:rPr lang="en-GB" sz="1800" b="1" dirty="0">
                <a:solidFill>
                  <a:srgbClr val="FF0000"/>
                </a:solidFill>
              </a:rPr>
              <a:t>use of different types of input </a:t>
            </a:r>
            <a:r>
              <a:rPr lang="en-GB" sz="1800" b="1" dirty="0" smtClean="0">
                <a:solidFill>
                  <a:srgbClr val="FF0000"/>
                </a:solidFill>
              </a:rPr>
              <a:t>devices</a:t>
            </a:r>
            <a:r>
              <a:rPr lang="en-GB" sz="1800" b="1" dirty="0" smtClean="0"/>
              <a:t>.</a:t>
            </a:r>
            <a:endParaRPr lang="en-GB" sz="1800" b="1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With a GUI you just click on an icon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With a GUI icons represent applications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Separate windows are used for different pieces of work/software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With a GUI menus are offered to help choose an action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Moving a mouse enables users to manoeuvre a pointer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 mouse can be used to drag windows/icons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People with physical disabilities can use a </a:t>
            </a:r>
            <a:r>
              <a:rPr lang="en-GB" sz="1800" dirty="0" err="1">
                <a:solidFill>
                  <a:srgbClr val="FF0000"/>
                </a:solidFill>
              </a:rPr>
              <a:t>trackerball</a:t>
            </a:r>
            <a:r>
              <a:rPr lang="en-GB" sz="1800" dirty="0">
                <a:solidFill>
                  <a:srgbClr val="FF0000"/>
                </a:solidFill>
              </a:rPr>
              <a:t> to manoeuvre the pointer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Pointing devices are easier to control a pointer/menu selection/icon clicking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Joysticks can be used to mimic the behaviour of a mouse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Buttons on the mouse enable users to select icons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Buttons on a mouse enable users to see menus on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Touchscreen can be used to directly select options from a screen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9612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3404</TotalTime>
  <Words>456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263</cp:revision>
  <cp:lastPrinted>2015-05-03T06:34:28Z</cp:lastPrinted>
  <dcterms:created xsi:type="dcterms:W3CDTF">2012-07-13T15:47:49Z</dcterms:created>
  <dcterms:modified xsi:type="dcterms:W3CDTF">2016-12-31T11:26:22Z</dcterms:modified>
</cp:coreProperties>
</file>