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9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3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9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6" y="1259063"/>
            <a:ext cx="5915025" cy="492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6778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9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6" y="1259063"/>
            <a:ext cx="5915025" cy="492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63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83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6" y="1259063"/>
            <a:ext cx="5915025" cy="492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664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26" y="1259063"/>
            <a:ext cx="5915025" cy="492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810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71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953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49815449-BEE0-49AE-AACE-79C18DB43729}" type="datetimeFigureOut">
              <a:rPr lang="en-GB" smtClean="0"/>
              <a:t>12/09/2020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/>
          <a:lstStyle/>
          <a:p>
            <a:fld id="{E11E3AFA-22A9-42B3-A654-80F88D91D1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15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919" y="3054423"/>
            <a:ext cx="5915025" cy="5640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0843" y="0"/>
            <a:ext cx="328983" cy="9906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b="1" dirty="0">
                <a:solidFill>
                  <a:srgbClr val="7030A0"/>
                </a:solidFill>
              </a:rPr>
              <a:t>Theory </a:t>
            </a:r>
            <a:r>
              <a:rPr lang="en-US" sz="2000" b="1" baseline="0" dirty="0">
                <a:solidFill>
                  <a:srgbClr val="7030A0"/>
                </a:solidFill>
              </a:rPr>
              <a:t> of Computer Science</a:t>
            </a:r>
            <a:endParaRPr lang="en-GB" sz="20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28830919"/>
              </p:ext>
            </p:extLst>
          </p:nvPr>
        </p:nvGraphicFramePr>
        <p:xfrm>
          <a:off x="443560" y="70618"/>
          <a:ext cx="641443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4439">
                  <a:extLst>
                    <a:ext uri="{9D8B030D-6E8A-4147-A177-3AD203B41FA5}">
                      <a16:colId xmlns:a16="http://schemas.microsoft.com/office/drawing/2014/main" val="42425127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Computer Science</a:t>
                      </a:r>
                      <a:endParaRPr lang="en-GB" sz="32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009882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3346405"/>
              </p:ext>
            </p:extLst>
          </p:nvPr>
        </p:nvGraphicFramePr>
        <p:xfrm>
          <a:off x="0" y="9440883"/>
          <a:ext cx="2030681" cy="378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0681">
                  <a:extLst>
                    <a:ext uri="{9D8B030D-6E8A-4147-A177-3AD203B41FA5}">
                      <a16:colId xmlns:a16="http://schemas.microsoft.com/office/drawing/2014/main" val="4242512720"/>
                    </a:ext>
                  </a:extLst>
                </a:gridCol>
              </a:tblGrid>
              <a:tr h="378271">
                <a:tc>
                  <a:txBody>
                    <a:bodyPr/>
                    <a:lstStyle/>
                    <a:p>
                      <a:r>
                        <a:rPr lang="en-US" sz="1600" dirty="0"/>
                        <a:t>www.yahmad.co.uk</a:t>
                      </a:r>
                      <a:endParaRPr lang="en-GB" sz="16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00988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 userDrawn="1"/>
        </p:nvSpPr>
        <p:spPr>
          <a:xfrm>
            <a:off x="454419" y="679219"/>
            <a:ext cx="6403580" cy="307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7030A0"/>
                </a:solidFill>
              </a:rPr>
              <a:t>1.1 Data Representation - </a:t>
            </a:r>
            <a:r>
              <a:rPr lang="en-GB" sz="2400" b="1" dirty="0">
                <a:solidFill>
                  <a:srgbClr val="FF0000"/>
                </a:solidFill>
              </a:rPr>
              <a:t>1.1.2 Hexadecimal</a:t>
            </a:r>
          </a:p>
        </p:txBody>
      </p:sp>
    </p:spTree>
    <p:extLst>
      <p:ext uri="{BB962C8B-B14F-4D97-AF65-F5344CB8AC3E}">
        <p14:creationId xmlns:p14="http://schemas.microsoft.com/office/powerpoint/2010/main" val="340206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392106"/>
              </p:ext>
            </p:extLst>
          </p:nvPr>
        </p:nvGraphicFramePr>
        <p:xfrm>
          <a:off x="522988" y="2697592"/>
          <a:ext cx="6239346" cy="666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961">
                  <a:extLst>
                    <a:ext uri="{9D8B030D-6E8A-4147-A177-3AD203B41FA5}">
                      <a16:colId xmlns:a16="http://schemas.microsoft.com/office/drawing/2014/main" val="509853492"/>
                    </a:ext>
                  </a:extLst>
                </a:gridCol>
                <a:gridCol w="1677551">
                  <a:extLst>
                    <a:ext uri="{9D8B030D-6E8A-4147-A177-3AD203B41FA5}">
                      <a16:colId xmlns:a16="http://schemas.microsoft.com/office/drawing/2014/main" val="1332381456"/>
                    </a:ext>
                  </a:extLst>
                </a:gridCol>
                <a:gridCol w="774700">
                  <a:extLst>
                    <a:ext uri="{9D8B030D-6E8A-4147-A177-3AD203B41FA5}">
                      <a16:colId xmlns:a16="http://schemas.microsoft.com/office/drawing/2014/main" val="378732106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23493508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371120521"/>
                    </a:ext>
                  </a:extLst>
                </a:gridCol>
                <a:gridCol w="767934">
                  <a:extLst>
                    <a:ext uri="{9D8B030D-6E8A-4147-A177-3AD203B41FA5}">
                      <a16:colId xmlns:a16="http://schemas.microsoft.com/office/drawing/2014/main" val="3134309321"/>
                    </a:ext>
                  </a:extLst>
                </a:gridCol>
              </a:tblGrid>
              <a:tr h="218364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Binary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5730599"/>
                  </a:ext>
                </a:extLst>
              </a:tr>
              <a:tr h="21836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Denary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Hexadecimal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3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4499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6750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83269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3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1225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9504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278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19386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7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36206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8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170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9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9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8919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49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11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22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C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8615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13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D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004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195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15</a:t>
                      </a:r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F</a:t>
                      </a:r>
                      <a:endParaRPr lang="en-GB" sz="18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67731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33866" y="1092413"/>
            <a:ext cx="632846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Fill in the blanks and complete the table below: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433866" y="1613113"/>
            <a:ext cx="6328468" cy="646331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                         – A system of values with a </a:t>
            </a:r>
            <a:r>
              <a:rPr lang="en-US" b="1" dirty="0">
                <a:solidFill>
                  <a:srgbClr val="FF0000"/>
                </a:solidFill>
              </a:rPr>
              <a:t>base of     </a:t>
            </a:r>
            <a:r>
              <a:rPr lang="en-US" dirty="0"/>
              <a:t>. Each unit is increased by the               </a:t>
            </a:r>
            <a:r>
              <a:rPr lang="en-US" b="1" dirty="0">
                <a:solidFill>
                  <a:srgbClr val="FF0000"/>
                </a:solidFill>
              </a:rPr>
              <a:t>of 16</a:t>
            </a:r>
            <a:r>
              <a:rPr lang="en-US" dirty="0"/>
              <a:t>.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067273" y="2437327"/>
            <a:ext cx="1406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Hexadecimal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22988" y="244672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16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599842" y="2446724"/>
            <a:ext cx="797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power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26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1238" y="1160262"/>
            <a:ext cx="6301911" cy="461665"/>
          </a:xfrm>
          <a:prstGeom prst="rect">
            <a:avLst/>
          </a:prstGeom>
          <a:solidFill>
            <a:srgbClr val="FFFF0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Convert the Hexadecimal values into Binary. 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473789"/>
              </p:ext>
            </p:extLst>
          </p:nvPr>
        </p:nvGraphicFramePr>
        <p:xfrm>
          <a:off x="461238" y="1771927"/>
          <a:ext cx="94372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724">
                  <a:extLst>
                    <a:ext uri="{9D8B030D-6E8A-4147-A177-3AD203B41FA5}">
                      <a16:colId xmlns:a16="http://schemas.microsoft.com/office/drawing/2014/main" val="1332381456"/>
                    </a:ext>
                  </a:extLst>
                </a:gridCol>
              </a:tblGrid>
              <a:tr h="31333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HEX</a:t>
                      </a: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3257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1" dirty="0">
                          <a:solidFill>
                            <a:schemeClr val="accent6"/>
                          </a:solidFill>
                        </a:rPr>
                        <a:t>G</a:t>
                      </a:r>
                      <a:r>
                        <a:rPr lang="en-US" sz="1800" b="1" dirty="0">
                          <a:solidFill>
                            <a:schemeClr val="accent1"/>
                          </a:solidFill>
                        </a:rPr>
                        <a:t>B</a:t>
                      </a:r>
                      <a:endParaRPr lang="en-GB" sz="18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4499462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Binary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567425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019939"/>
              </p:ext>
            </p:extLst>
          </p:nvPr>
        </p:nvGraphicFramePr>
        <p:xfrm>
          <a:off x="1455933" y="1771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887762"/>
              </p:ext>
            </p:extLst>
          </p:nvPr>
        </p:nvGraphicFramePr>
        <p:xfrm>
          <a:off x="2328366" y="1771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974612"/>
              </p:ext>
            </p:extLst>
          </p:nvPr>
        </p:nvGraphicFramePr>
        <p:xfrm>
          <a:off x="3255797" y="1771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331940"/>
              </p:ext>
            </p:extLst>
          </p:nvPr>
        </p:nvGraphicFramePr>
        <p:xfrm>
          <a:off x="4128230" y="1771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513966"/>
              </p:ext>
            </p:extLst>
          </p:nvPr>
        </p:nvGraphicFramePr>
        <p:xfrm>
          <a:off x="5044896" y="1771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027081"/>
              </p:ext>
            </p:extLst>
          </p:nvPr>
        </p:nvGraphicFramePr>
        <p:xfrm>
          <a:off x="5930029" y="1771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759348"/>
              </p:ext>
            </p:extLst>
          </p:nvPr>
        </p:nvGraphicFramePr>
        <p:xfrm>
          <a:off x="461238" y="3003827"/>
          <a:ext cx="94372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724">
                  <a:extLst>
                    <a:ext uri="{9D8B030D-6E8A-4147-A177-3AD203B41FA5}">
                      <a16:colId xmlns:a16="http://schemas.microsoft.com/office/drawing/2014/main" val="1332381456"/>
                    </a:ext>
                  </a:extLst>
                </a:gridCol>
              </a:tblGrid>
              <a:tr h="31333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HEX</a:t>
                      </a: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3257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1" dirty="0">
                          <a:solidFill>
                            <a:schemeClr val="accent6"/>
                          </a:solidFill>
                        </a:rPr>
                        <a:t>G</a:t>
                      </a:r>
                      <a:r>
                        <a:rPr lang="en-US" sz="1800" b="1" dirty="0">
                          <a:solidFill>
                            <a:schemeClr val="accent1"/>
                          </a:solidFill>
                        </a:rPr>
                        <a:t>B</a:t>
                      </a:r>
                      <a:endParaRPr lang="en-GB" sz="18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4499462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Binary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5674253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880095"/>
              </p:ext>
            </p:extLst>
          </p:nvPr>
        </p:nvGraphicFramePr>
        <p:xfrm>
          <a:off x="1455933" y="30038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664098"/>
              </p:ext>
            </p:extLst>
          </p:nvPr>
        </p:nvGraphicFramePr>
        <p:xfrm>
          <a:off x="2328366" y="30038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43535"/>
              </p:ext>
            </p:extLst>
          </p:nvPr>
        </p:nvGraphicFramePr>
        <p:xfrm>
          <a:off x="3255797" y="30038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77955"/>
              </p:ext>
            </p:extLst>
          </p:nvPr>
        </p:nvGraphicFramePr>
        <p:xfrm>
          <a:off x="4128230" y="30038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842903"/>
              </p:ext>
            </p:extLst>
          </p:nvPr>
        </p:nvGraphicFramePr>
        <p:xfrm>
          <a:off x="5044896" y="30038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332684"/>
              </p:ext>
            </p:extLst>
          </p:nvPr>
        </p:nvGraphicFramePr>
        <p:xfrm>
          <a:off x="5930029" y="30038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689953"/>
              </p:ext>
            </p:extLst>
          </p:nvPr>
        </p:nvGraphicFramePr>
        <p:xfrm>
          <a:off x="461238" y="4261127"/>
          <a:ext cx="94372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724">
                  <a:extLst>
                    <a:ext uri="{9D8B030D-6E8A-4147-A177-3AD203B41FA5}">
                      <a16:colId xmlns:a16="http://schemas.microsoft.com/office/drawing/2014/main" val="1332381456"/>
                    </a:ext>
                  </a:extLst>
                </a:gridCol>
              </a:tblGrid>
              <a:tr h="31333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HEX</a:t>
                      </a: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3257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1" dirty="0">
                          <a:solidFill>
                            <a:schemeClr val="accent6"/>
                          </a:solidFill>
                        </a:rPr>
                        <a:t>G</a:t>
                      </a:r>
                      <a:r>
                        <a:rPr lang="en-US" sz="1800" b="1" dirty="0">
                          <a:solidFill>
                            <a:schemeClr val="accent1"/>
                          </a:solidFill>
                        </a:rPr>
                        <a:t>B</a:t>
                      </a:r>
                      <a:endParaRPr lang="en-GB" sz="18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4499462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Binary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5674253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23487"/>
              </p:ext>
            </p:extLst>
          </p:nvPr>
        </p:nvGraphicFramePr>
        <p:xfrm>
          <a:off x="1455933" y="42611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</a:t>
                      </a:r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</a:t>
                      </a:r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808603"/>
              </p:ext>
            </p:extLst>
          </p:nvPr>
        </p:nvGraphicFramePr>
        <p:xfrm>
          <a:off x="2328366" y="42611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619245"/>
              </p:ext>
            </p:extLst>
          </p:nvPr>
        </p:nvGraphicFramePr>
        <p:xfrm>
          <a:off x="3255797" y="42611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591760"/>
              </p:ext>
            </p:extLst>
          </p:nvPr>
        </p:nvGraphicFramePr>
        <p:xfrm>
          <a:off x="4128230" y="42611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524115"/>
              </p:ext>
            </p:extLst>
          </p:nvPr>
        </p:nvGraphicFramePr>
        <p:xfrm>
          <a:off x="5044896" y="42611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769093"/>
              </p:ext>
            </p:extLst>
          </p:nvPr>
        </p:nvGraphicFramePr>
        <p:xfrm>
          <a:off x="5930029" y="42611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703604"/>
              </p:ext>
            </p:extLst>
          </p:nvPr>
        </p:nvGraphicFramePr>
        <p:xfrm>
          <a:off x="461238" y="5454927"/>
          <a:ext cx="94372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724">
                  <a:extLst>
                    <a:ext uri="{9D8B030D-6E8A-4147-A177-3AD203B41FA5}">
                      <a16:colId xmlns:a16="http://schemas.microsoft.com/office/drawing/2014/main" val="1332381456"/>
                    </a:ext>
                  </a:extLst>
                </a:gridCol>
              </a:tblGrid>
              <a:tr h="31333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HEX</a:t>
                      </a:r>
                      <a:endParaRPr lang="en-GB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63257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FF0000"/>
                          </a:solidFill>
                        </a:rPr>
                        <a:t>R</a:t>
                      </a:r>
                      <a:r>
                        <a:rPr lang="en-US" sz="1800" b="1" dirty="0">
                          <a:solidFill>
                            <a:schemeClr val="accent6"/>
                          </a:solidFill>
                        </a:rPr>
                        <a:t>G</a:t>
                      </a:r>
                      <a:r>
                        <a:rPr lang="en-US" sz="1800" b="1" dirty="0">
                          <a:solidFill>
                            <a:schemeClr val="accent1"/>
                          </a:solidFill>
                        </a:rPr>
                        <a:t>B</a:t>
                      </a:r>
                      <a:endParaRPr lang="en-GB" sz="18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4499462"/>
                  </a:ext>
                </a:extLst>
              </a:tr>
              <a:tr h="31768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Binary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5674253"/>
                  </a:ext>
                </a:extLst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690303"/>
              </p:ext>
            </p:extLst>
          </p:nvPr>
        </p:nvGraphicFramePr>
        <p:xfrm>
          <a:off x="1455933" y="5454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095905"/>
              </p:ext>
            </p:extLst>
          </p:nvPr>
        </p:nvGraphicFramePr>
        <p:xfrm>
          <a:off x="2328366" y="5454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747272"/>
              </p:ext>
            </p:extLst>
          </p:nvPr>
        </p:nvGraphicFramePr>
        <p:xfrm>
          <a:off x="3255797" y="5454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983920"/>
              </p:ext>
            </p:extLst>
          </p:nvPr>
        </p:nvGraphicFramePr>
        <p:xfrm>
          <a:off x="4128230" y="5454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375041"/>
              </p:ext>
            </p:extLst>
          </p:nvPr>
        </p:nvGraphicFramePr>
        <p:xfrm>
          <a:off x="5044896" y="5454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897723"/>
              </p:ext>
            </p:extLst>
          </p:nvPr>
        </p:nvGraphicFramePr>
        <p:xfrm>
          <a:off x="5930029" y="5454927"/>
          <a:ext cx="8331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0229566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11625303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8347344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484038238"/>
                    </a:ext>
                  </a:extLst>
                </a:gridCol>
              </a:tblGrid>
              <a:tr h="423037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95621"/>
                  </a:ext>
                </a:extLst>
              </a:tr>
              <a:tr h="35253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8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  <a:endParaRPr lang="en-GB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848898"/>
                  </a:ext>
                </a:extLst>
              </a:tr>
              <a:tr h="321712"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892373"/>
                  </a:ext>
                </a:extLst>
              </a:tr>
            </a:tbl>
          </a:graphicData>
        </a:graphic>
      </p:graphicFrame>
      <p:graphicFrame>
        <p:nvGraphicFramePr>
          <p:cNvPr id="48" name="Table 7">
            <a:extLst>
              <a:ext uri="{FF2B5EF4-FFF2-40B4-BE49-F238E27FC236}">
                <a16:creationId xmlns:a16="http://schemas.microsoft.com/office/drawing/2014/main" id="{99528024-B19D-495A-B25C-1F99C35F0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17537"/>
              </p:ext>
            </p:extLst>
          </p:nvPr>
        </p:nvGraphicFramePr>
        <p:xfrm>
          <a:off x="485310" y="6743747"/>
          <a:ext cx="932523" cy="2199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523">
                  <a:extLst>
                    <a:ext uri="{9D8B030D-6E8A-4147-A177-3AD203B41FA5}">
                      <a16:colId xmlns:a16="http://schemas.microsoft.com/office/drawing/2014/main" val="1495769249"/>
                    </a:ext>
                  </a:extLst>
                </a:gridCol>
              </a:tblGrid>
              <a:tr h="394679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chemeClr val="bg1"/>
                          </a:solidFill>
                        </a:rPr>
                        <a:t>HEX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888625"/>
                  </a:ext>
                </a:extLst>
              </a:tr>
              <a:tr h="46887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B050"/>
                          </a:solidFill>
                        </a:rPr>
                        <a:t>1</a:t>
                      </a:r>
                      <a:r>
                        <a:rPr lang="en-GB" sz="1600" b="1" dirty="0">
                          <a:solidFill>
                            <a:srgbClr val="00B0F0"/>
                          </a:solidFill>
                        </a:rPr>
                        <a:t>A</a:t>
                      </a:r>
                      <a:r>
                        <a:rPr lang="en-GB" sz="1600" b="1" dirty="0">
                          <a:solidFill>
                            <a:srgbClr val="7030A0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912183"/>
                  </a:ext>
                </a:extLst>
              </a:tr>
              <a:tr h="4729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9B2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093695"/>
                  </a:ext>
                </a:extLst>
              </a:tr>
              <a:tr h="49224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4CF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66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0DB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285372"/>
                  </a:ext>
                </a:extLst>
              </a:tr>
            </a:tbl>
          </a:graphicData>
        </a:graphic>
      </p:graphicFrame>
      <p:graphicFrame>
        <p:nvGraphicFramePr>
          <p:cNvPr id="49" name="Table 48">
            <a:extLst>
              <a:ext uri="{FF2B5EF4-FFF2-40B4-BE49-F238E27FC236}">
                <a16:creationId xmlns:a16="http://schemas.microsoft.com/office/drawing/2014/main" id="{D7939736-221A-465A-8CB1-6A282406E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086800"/>
              </p:ext>
            </p:extLst>
          </p:nvPr>
        </p:nvGraphicFramePr>
        <p:xfrm>
          <a:off x="1568660" y="6744261"/>
          <a:ext cx="1405439" cy="2211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28">
                  <a:extLst>
                    <a:ext uri="{9D8B030D-6E8A-4147-A177-3AD203B41FA5}">
                      <a16:colId xmlns:a16="http://schemas.microsoft.com/office/drawing/2014/main" val="1603059533"/>
                    </a:ext>
                  </a:extLst>
                </a:gridCol>
                <a:gridCol w="348916">
                  <a:extLst>
                    <a:ext uri="{9D8B030D-6E8A-4147-A177-3AD203B41FA5}">
                      <a16:colId xmlns:a16="http://schemas.microsoft.com/office/drawing/2014/main" val="3695323694"/>
                    </a:ext>
                  </a:extLst>
                </a:gridCol>
                <a:gridCol w="336884">
                  <a:extLst>
                    <a:ext uri="{9D8B030D-6E8A-4147-A177-3AD203B41FA5}">
                      <a16:colId xmlns:a16="http://schemas.microsoft.com/office/drawing/2014/main" val="1445038197"/>
                    </a:ext>
                  </a:extLst>
                </a:gridCol>
                <a:gridCol w="385011">
                  <a:extLst>
                    <a:ext uri="{9D8B030D-6E8A-4147-A177-3AD203B41FA5}">
                      <a16:colId xmlns:a16="http://schemas.microsoft.com/office/drawing/2014/main" val="1003533292"/>
                    </a:ext>
                  </a:extLst>
                </a:gridCol>
              </a:tblGrid>
              <a:tr h="39490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309923"/>
                  </a:ext>
                </a:extLst>
              </a:tr>
              <a:tr h="49219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340946"/>
                  </a:ext>
                </a:extLst>
              </a:tr>
              <a:tr h="4729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062598"/>
                  </a:ext>
                </a:extLst>
              </a:tr>
              <a:tr h="47954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295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16636"/>
                  </a:ext>
                </a:extLst>
              </a:tr>
            </a:tbl>
          </a:graphicData>
        </a:graphic>
      </p:graphicFrame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72F2603B-4D34-4673-8AFD-FB5DBFAA33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844401"/>
              </p:ext>
            </p:extLst>
          </p:nvPr>
        </p:nvGraphicFramePr>
        <p:xfrm>
          <a:off x="4569189" y="6731517"/>
          <a:ext cx="1405439" cy="2262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28">
                  <a:extLst>
                    <a:ext uri="{9D8B030D-6E8A-4147-A177-3AD203B41FA5}">
                      <a16:colId xmlns:a16="http://schemas.microsoft.com/office/drawing/2014/main" val="1603059533"/>
                    </a:ext>
                  </a:extLst>
                </a:gridCol>
                <a:gridCol w="348916">
                  <a:extLst>
                    <a:ext uri="{9D8B030D-6E8A-4147-A177-3AD203B41FA5}">
                      <a16:colId xmlns:a16="http://schemas.microsoft.com/office/drawing/2014/main" val="3695323694"/>
                    </a:ext>
                  </a:extLst>
                </a:gridCol>
                <a:gridCol w="336884">
                  <a:extLst>
                    <a:ext uri="{9D8B030D-6E8A-4147-A177-3AD203B41FA5}">
                      <a16:colId xmlns:a16="http://schemas.microsoft.com/office/drawing/2014/main" val="1445038197"/>
                    </a:ext>
                  </a:extLst>
                </a:gridCol>
                <a:gridCol w="385011">
                  <a:extLst>
                    <a:ext uri="{9D8B030D-6E8A-4147-A177-3AD203B41FA5}">
                      <a16:colId xmlns:a16="http://schemas.microsoft.com/office/drawing/2014/main" val="1003533292"/>
                    </a:ext>
                  </a:extLst>
                </a:gridCol>
              </a:tblGrid>
              <a:tr h="39490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309923"/>
                  </a:ext>
                </a:extLst>
              </a:tr>
              <a:tr h="51764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340946"/>
                  </a:ext>
                </a:extLst>
              </a:tr>
              <a:tr h="47295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062598"/>
                  </a:ext>
                </a:extLst>
              </a:tr>
              <a:tr h="50494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295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16636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C6E6D217-6816-48D1-A16C-0CA40A7ED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260928"/>
              </p:ext>
            </p:extLst>
          </p:nvPr>
        </p:nvGraphicFramePr>
        <p:xfrm>
          <a:off x="3068924" y="6731517"/>
          <a:ext cx="1405439" cy="2237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28">
                  <a:extLst>
                    <a:ext uri="{9D8B030D-6E8A-4147-A177-3AD203B41FA5}">
                      <a16:colId xmlns:a16="http://schemas.microsoft.com/office/drawing/2014/main" val="1603059533"/>
                    </a:ext>
                  </a:extLst>
                </a:gridCol>
                <a:gridCol w="348916">
                  <a:extLst>
                    <a:ext uri="{9D8B030D-6E8A-4147-A177-3AD203B41FA5}">
                      <a16:colId xmlns:a16="http://schemas.microsoft.com/office/drawing/2014/main" val="3695323694"/>
                    </a:ext>
                  </a:extLst>
                </a:gridCol>
                <a:gridCol w="336884">
                  <a:extLst>
                    <a:ext uri="{9D8B030D-6E8A-4147-A177-3AD203B41FA5}">
                      <a16:colId xmlns:a16="http://schemas.microsoft.com/office/drawing/2014/main" val="1445038197"/>
                    </a:ext>
                  </a:extLst>
                </a:gridCol>
                <a:gridCol w="385011">
                  <a:extLst>
                    <a:ext uri="{9D8B030D-6E8A-4147-A177-3AD203B41FA5}">
                      <a16:colId xmlns:a16="http://schemas.microsoft.com/office/drawing/2014/main" val="1003533292"/>
                    </a:ext>
                  </a:extLst>
                </a:gridCol>
              </a:tblGrid>
              <a:tr h="39490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309923"/>
                  </a:ext>
                </a:extLst>
              </a:tr>
              <a:tr h="51764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8340946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062598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295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716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481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A11AA369-DF37-4D50-85D7-5287D5480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503191"/>
              </p:ext>
            </p:extLst>
          </p:nvPr>
        </p:nvGraphicFramePr>
        <p:xfrm>
          <a:off x="503323" y="1138941"/>
          <a:ext cx="618957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654">
                  <a:extLst>
                    <a:ext uri="{9D8B030D-6E8A-4147-A177-3AD203B41FA5}">
                      <a16:colId xmlns:a16="http://schemas.microsoft.com/office/drawing/2014/main" val="3668523403"/>
                    </a:ext>
                  </a:extLst>
                </a:gridCol>
                <a:gridCol w="959524">
                  <a:extLst>
                    <a:ext uri="{9D8B030D-6E8A-4147-A177-3AD203B41FA5}">
                      <a16:colId xmlns:a16="http://schemas.microsoft.com/office/drawing/2014/main" val="328294696"/>
                    </a:ext>
                  </a:extLst>
                </a:gridCol>
                <a:gridCol w="1027016">
                  <a:extLst>
                    <a:ext uri="{9D8B030D-6E8A-4147-A177-3AD203B41FA5}">
                      <a16:colId xmlns:a16="http://schemas.microsoft.com/office/drawing/2014/main" val="2591268444"/>
                    </a:ext>
                  </a:extLst>
                </a:gridCol>
                <a:gridCol w="1027016">
                  <a:extLst>
                    <a:ext uri="{9D8B030D-6E8A-4147-A177-3AD203B41FA5}">
                      <a16:colId xmlns:a16="http://schemas.microsoft.com/office/drawing/2014/main" val="2241474981"/>
                    </a:ext>
                  </a:extLst>
                </a:gridCol>
                <a:gridCol w="835538">
                  <a:extLst>
                    <a:ext uri="{9D8B030D-6E8A-4147-A177-3AD203B41FA5}">
                      <a16:colId xmlns:a16="http://schemas.microsoft.com/office/drawing/2014/main" val="1050801800"/>
                    </a:ext>
                  </a:extLst>
                </a:gridCol>
                <a:gridCol w="1061830">
                  <a:extLst>
                    <a:ext uri="{9D8B030D-6E8A-4147-A177-3AD203B41FA5}">
                      <a16:colId xmlns:a16="http://schemas.microsoft.com/office/drawing/2014/main" val="2145530191"/>
                    </a:ext>
                  </a:extLst>
                </a:gridCol>
              </a:tblGrid>
              <a:tr h="391660">
                <a:tc gridSpan="6"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Hexadecimal (Base 16) &gt;&gt;&gt; Denary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223513"/>
                  </a:ext>
                </a:extLst>
              </a:tr>
              <a:tr h="28880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16^3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16^2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16^1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16^0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765194"/>
                  </a:ext>
                </a:extLst>
              </a:tr>
              <a:tr h="288800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4096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43660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767BA65-4269-4195-B888-F2BB191B6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528219"/>
              </p:ext>
            </p:extLst>
          </p:nvPr>
        </p:nvGraphicFramePr>
        <p:xfrm>
          <a:off x="503323" y="2492751"/>
          <a:ext cx="3107313" cy="1534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88012">
                  <a:extLst>
                    <a:ext uri="{9D8B030D-6E8A-4147-A177-3AD203B41FA5}">
                      <a16:colId xmlns:a16="http://schemas.microsoft.com/office/drawing/2014/main" val="2255910888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914761718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552420019"/>
                    </a:ext>
                  </a:extLst>
                </a:gridCol>
              </a:tblGrid>
              <a:tr h="28670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875146"/>
                  </a:ext>
                </a:extLst>
              </a:tr>
              <a:tr h="28670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41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Convert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11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Multiply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12072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A0A53F0-6DC7-4BBD-9765-3B6F59E9A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611095"/>
              </p:ext>
            </p:extLst>
          </p:nvPr>
        </p:nvGraphicFramePr>
        <p:xfrm>
          <a:off x="503323" y="4207584"/>
          <a:ext cx="4288413" cy="1534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88012">
                  <a:extLst>
                    <a:ext uri="{9D8B030D-6E8A-4147-A177-3AD203B41FA5}">
                      <a16:colId xmlns:a16="http://schemas.microsoft.com/office/drawing/2014/main" val="225591088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68038743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3914761718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552420019"/>
                    </a:ext>
                  </a:extLst>
                </a:gridCol>
              </a:tblGrid>
              <a:tr h="28670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256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681063"/>
                  </a:ext>
                </a:extLst>
              </a:tr>
              <a:tr h="28670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D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41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Convert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11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Multiply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120723"/>
                  </a:ext>
                </a:extLst>
              </a:tr>
            </a:tbl>
          </a:graphicData>
        </a:graphic>
      </p:graphicFrame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277908"/>
              </p:ext>
            </p:extLst>
          </p:nvPr>
        </p:nvGraphicFramePr>
        <p:xfrm>
          <a:off x="3803651" y="3313390"/>
          <a:ext cx="730249" cy="767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08F2C37-271F-4F98-BCBA-279E7D017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151991"/>
              </p:ext>
            </p:extLst>
          </p:nvPr>
        </p:nvGraphicFramePr>
        <p:xfrm>
          <a:off x="503323" y="7688894"/>
          <a:ext cx="5276852" cy="1534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88012">
                  <a:extLst>
                    <a:ext uri="{9D8B030D-6E8A-4147-A177-3AD203B41FA5}">
                      <a16:colId xmlns:a16="http://schemas.microsoft.com/office/drawing/2014/main" val="2255910888"/>
                    </a:ext>
                  </a:extLst>
                </a:gridCol>
                <a:gridCol w="988439">
                  <a:extLst>
                    <a:ext uri="{9D8B030D-6E8A-4147-A177-3AD203B41FA5}">
                      <a16:colId xmlns:a16="http://schemas.microsoft.com/office/drawing/2014/main" val="2765472504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68038743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3914761718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552420019"/>
                    </a:ext>
                  </a:extLst>
                </a:gridCol>
              </a:tblGrid>
              <a:tr h="297341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4096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256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402488"/>
                  </a:ext>
                </a:extLst>
              </a:tr>
              <a:tr h="297341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E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41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Convert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11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Multiply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120723"/>
                  </a:ext>
                </a:extLst>
              </a:tr>
            </a:tbl>
          </a:graphicData>
        </a:graphic>
      </p:graphicFrame>
      <p:sp>
        <p:nvSpPr>
          <p:cNvPr id="13" name="Plus 12"/>
          <p:cNvSpPr/>
          <p:nvPr/>
        </p:nvSpPr>
        <p:spPr>
          <a:xfrm>
            <a:off x="2479462" y="3670756"/>
            <a:ext cx="525583" cy="479683"/>
          </a:xfrm>
          <a:prstGeom prst="mathPlus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lus 14"/>
          <p:cNvSpPr/>
          <p:nvPr/>
        </p:nvSpPr>
        <p:spPr>
          <a:xfrm>
            <a:off x="2453115" y="5401321"/>
            <a:ext cx="525583" cy="479683"/>
          </a:xfrm>
          <a:prstGeom prst="mathPlus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lus 15"/>
          <p:cNvSpPr/>
          <p:nvPr/>
        </p:nvSpPr>
        <p:spPr>
          <a:xfrm>
            <a:off x="3598112" y="5414155"/>
            <a:ext cx="525583" cy="479683"/>
          </a:xfrm>
          <a:prstGeom prst="mathPlus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747818"/>
              </p:ext>
            </p:extLst>
          </p:nvPr>
        </p:nvGraphicFramePr>
        <p:xfrm>
          <a:off x="4872393" y="4886916"/>
          <a:ext cx="730249" cy="767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20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458211"/>
              </p:ext>
            </p:extLst>
          </p:nvPr>
        </p:nvGraphicFramePr>
        <p:xfrm>
          <a:off x="5812415" y="8441505"/>
          <a:ext cx="730249" cy="767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sp>
        <p:nvSpPr>
          <p:cNvPr id="25" name="Plus 24"/>
          <p:cNvSpPr/>
          <p:nvPr/>
        </p:nvSpPr>
        <p:spPr>
          <a:xfrm>
            <a:off x="2319658" y="8825486"/>
            <a:ext cx="525583" cy="479683"/>
          </a:xfrm>
          <a:prstGeom prst="mathPlus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Plus 25"/>
          <p:cNvSpPr/>
          <p:nvPr/>
        </p:nvSpPr>
        <p:spPr>
          <a:xfrm>
            <a:off x="3470497" y="8825485"/>
            <a:ext cx="525583" cy="479683"/>
          </a:xfrm>
          <a:prstGeom prst="mathPlus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lus 26"/>
          <p:cNvSpPr/>
          <p:nvPr/>
        </p:nvSpPr>
        <p:spPr>
          <a:xfrm>
            <a:off x="4609602" y="8825045"/>
            <a:ext cx="525583" cy="479683"/>
          </a:xfrm>
          <a:prstGeom prst="mathPlus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1A0A53F0-6DC7-4BBD-9765-3B6F59E9A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815101"/>
              </p:ext>
            </p:extLst>
          </p:nvPr>
        </p:nvGraphicFramePr>
        <p:xfrm>
          <a:off x="503323" y="5958329"/>
          <a:ext cx="4288413" cy="1534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88012">
                  <a:extLst>
                    <a:ext uri="{9D8B030D-6E8A-4147-A177-3AD203B41FA5}">
                      <a16:colId xmlns:a16="http://schemas.microsoft.com/office/drawing/2014/main" val="2255910888"/>
                    </a:ext>
                  </a:extLst>
                </a:gridCol>
                <a:gridCol w="1162050">
                  <a:extLst>
                    <a:ext uri="{9D8B030D-6E8A-4147-A177-3AD203B41FA5}">
                      <a16:colId xmlns:a16="http://schemas.microsoft.com/office/drawing/2014/main" val="1680387430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val="3914761718"/>
                    </a:ext>
                  </a:extLst>
                </a:gridCol>
                <a:gridCol w="914401">
                  <a:extLst>
                    <a:ext uri="{9D8B030D-6E8A-4147-A177-3AD203B41FA5}">
                      <a16:colId xmlns:a16="http://schemas.microsoft.com/office/drawing/2014/main" val="1552420019"/>
                    </a:ext>
                  </a:extLst>
                </a:gridCol>
              </a:tblGrid>
              <a:tr h="28670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256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681063"/>
                  </a:ext>
                </a:extLst>
              </a:tr>
              <a:tr h="286702"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 anchor="ctr">
                    <a:lnL w="12700" cmpd="sng">
                      <a:noFill/>
                    </a:lnL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F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41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Convert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20119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/>
                        <a:t>Multiply</a:t>
                      </a:r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9120723"/>
                  </a:ext>
                </a:extLst>
              </a:tr>
            </a:tbl>
          </a:graphicData>
        </a:graphic>
      </p:graphicFrame>
      <p:sp>
        <p:nvSpPr>
          <p:cNvPr id="29" name="Plus 28"/>
          <p:cNvSpPr/>
          <p:nvPr/>
        </p:nvSpPr>
        <p:spPr>
          <a:xfrm>
            <a:off x="2453115" y="7152066"/>
            <a:ext cx="525583" cy="479683"/>
          </a:xfrm>
          <a:prstGeom prst="mathPlus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Plus 29"/>
          <p:cNvSpPr/>
          <p:nvPr/>
        </p:nvSpPr>
        <p:spPr>
          <a:xfrm>
            <a:off x="3598112" y="7164900"/>
            <a:ext cx="525583" cy="479683"/>
          </a:xfrm>
          <a:prstGeom prst="mathPlus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1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5930"/>
              </p:ext>
            </p:extLst>
          </p:nvPr>
        </p:nvGraphicFramePr>
        <p:xfrm>
          <a:off x="4928489" y="6725409"/>
          <a:ext cx="730249" cy="767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0077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AEE0F335-73CA-4F84-BD13-8E18CA6939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33209"/>
              </p:ext>
            </p:extLst>
          </p:nvPr>
        </p:nvGraphicFramePr>
        <p:xfrm>
          <a:off x="495301" y="1144493"/>
          <a:ext cx="6260555" cy="104332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94365">
                  <a:extLst>
                    <a:ext uri="{9D8B030D-6E8A-4147-A177-3AD203B41FA5}">
                      <a16:colId xmlns:a16="http://schemas.microsoft.com/office/drawing/2014/main" val="2868829501"/>
                    </a:ext>
                  </a:extLst>
                </a:gridCol>
                <a:gridCol w="894365">
                  <a:extLst>
                    <a:ext uri="{9D8B030D-6E8A-4147-A177-3AD203B41FA5}">
                      <a16:colId xmlns:a16="http://schemas.microsoft.com/office/drawing/2014/main" val="2155275734"/>
                    </a:ext>
                  </a:extLst>
                </a:gridCol>
                <a:gridCol w="894365">
                  <a:extLst>
                    <a:ext uri="{9D8B030D-6E8A-4147-A177-3AD203B41FA5}">
                      <a16:colId xmlns:a16="http://schemas.microsoft.com/office/drawing/2014/main" val="1568245643"/>
                    </a:ext>
                  </a:extLst>
                </a:gridCol>
                <a:gridCol w="894365">
                  <a:extLst>
                    <a:ext uri="{9D8B030D-6E8A-4147-A177-3AD203B41FA5}">
                      <a16:colId xmlns:a16="http://schemas.microsoft.com/office/drawing/2014/main" val="3884361393"/>
                    </a:ext>
                  </a:extLst>
                </a:gridCol>
                <a:gridCol w="894365">
                  <a:extLst>
                    <a:ext uri="{9D8B030D-6E8A-4147-A177-3AD203B41FA5}">
                      <a16:colId xmlns:a16="http://schemas.microsoft.com/office/drawing/2014/main" val="2991176570"/>
                    </a:ext>
                  </a:extLst>
                </a:gridCol>
                <a:gridCol w="894365">
                  <a:extLst>
                    <a:ext uri="{9D8B030D-6E8A-4147-A177-3AD203B41FA5}">
                      <a16:colId xmlns:a16="http://schemas.microsoft.com/office/drawing/2014/main" val="186520594"/>
                    </a:ext>
                  </a:extLst>
                </a:gridCol>
                <a:gridCol w="894365">
                  <a:extLst>
                    <a:ext uri="{9D8B030D-6E8A-4147-A177-3AD203B41FA5}">
                      <a16:colId xmlns:a16="http://schemas.microsoft.com/office/drawing/2014/main" val="1766657001"/>
                    </a:ext>
                  </a:extLst>
                </a:gridCol>
              </a:tblGrid>
              <a:tr h="43131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Hex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F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F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138087"/>
                  </a:ext>
                </a:extLst>
              </a:tr>
              <a:tr h="586127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Binary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1111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1111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0000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0000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0000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0000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13860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73514B93-4DDD-4F13-86BA-FCB022F62A70}"/>
              </a:ext>
            </a:extLst>
          </p:cNvPr>
          <p:cNvSpPr txBox="1"/>
          <p:nvPr/>
        </p:nvSpPr>
        <p:spPr>
          <a:xfrm>
            <a:off x="495301" y="2271501"/>
            <a:ext cx="6260555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1) Why do programmers prefer to read Hexadecimal values rather than Binary Values?</a:t>
            </a:r>
          </a:p>
          <a:p>
            <a:endParaRPr lang="en-GB" b="1" dirty="0"/>
          </a:p>
          <a:p>
            <a:endParaRPr lang="en-US" b="1" dirty="0"/>
          </a:p>
        </p:txBody>
      </p:sp>
      <p:graphicFrame>
        <p:nvGraphicFramePr>
          <p:cNvPr id="5" name="Table 2">
            <a:extLst>
              <a:ext uri="{FF2B5EF4-FFF2-40B4-BE49-F238E27FC236}">
                <a16:creationId xmlns:a16="http://schemas.microsoft.com/office/drawing/2014/main" id="{9D52FE28-E873-404E-8DF1-95D71A30D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04524"/>
              </p:ext>
            </p:extLst>
          </p:nvPr>
        </p:nvGraphicFramePr>
        <p:xfrm>
          <a:off x="495301" y="4937095"/>
          <a:ext cx="5949744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490">
                  <a:extLst>
                    <a:ext uri="{9D8B030D-6E8A-4147-A177-3AD203B41FA5}">
                      <a16:colId xmlns:a16="http://schemas.microsoft.com/office/drawing/2014/main" val="426239785"/>
                    </a:ext>
                  </a:extLst>
                </a:gridCol>
                <a:gridCol w="514198">
                  <a:extLst>
                    <a:ext uri="{9D8B030D-6E8A-4147-A177-3AD203B41FA5}">
                      <a16:colId xmlns:a16="http://schemas.microsoft.com/office/drawing/2014/main" val="2626205247"/>
                    </a:ext>
                  </a:extLst>
                </a:gridCol>
                <a:gridCol w="806116">
                  <a:extLst>
                    <a:ext uri="{9D8B030D-6E8A-4147-A177-3AD203B41FA5}">
                      <a16:colId xmlns:a16="http://schemas.microsoft.com/office/drawing/2014/main" val="2233135625"/>
                    </a:ext>
                  </a:extLst>
                </a:gridCol>
                <a:gridCol w="1982882">
                  <a:extLst>
                    <a:ext uri="{9D8B030D-6E8A-4147-A177-3AD203B41FA5}">
                      <a16:colId xmlns:a16="http://schemas.microsoft.com/office/drawing/2014/main" val="3134733143"/>
                    </a:ext>
                  </a:extLst>
                </a:gridCol>
                <a:gridCol w="1135626">
                  <a:extLst>
                    <a:ext uri="{9D8B030D-6E8A-4147-A177-3AD203B41FA5}">
                      <a16:colId xmlns:a16="http://schemas.microsoft.com/office/drawing/2014/main" val="3017643054"/>
                    </a:ext>
                  </a:extLst>
                </a:gridCol>
                <a:gridCol w="619432">
                  <a:extLst>
                    <a:ext uri="{9D8B030D-6E8A-4147-A177-3AD203B41FA5}">
                      <a16:colId xmlns:a16="http://schemas.microsoft.com/office/drawing/2014/main" val="997973468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Division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Working Out</a:t>
                      </a:r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Remainder</a:t>
                      </a:r>
                    </a:p>
                    <a:p>
                      <a:pPr algn="ctr"/>
                      <a:endParaRPr lang="en-GB" sz="16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35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12040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752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  <a:p>
                      <a:pPr algn="ctr"/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solidFill>
                            <a:srgbClr val="00B050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59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/>
                        <a:t>752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47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  <a:p>
                      <a:pPr algn="ctr"/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B0F0"/>
                          </a:solidFill>
                        </a:rPr>
                        <a:t>0</a:t>
                      </a:r>
                      <a:endParaRPr lang="en-GB" sz="2400" b="1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9263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47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  <a:p>
                      <a:pPr algn="ctr"/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15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</a:t>
                      </a:r>
                      <a:endParaRPr lang="en-GB" sz="2400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1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2</a:t>
                      </a:r>
                      <a:endParaRPr lang="en-GB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  <a:p>
                      <a:pPr algn="ctr"/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2</a:t>
                      </a:r>
                      <a:endParaRPr lang="en-GB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83841"/>
                  </a:ext>
                </a:extLst>
              </a:tr>
            </a:tbl>
          </a:graphicData>
        </a:graphic>
      </p:graphicFrame>
      <p:sp>
        <p:nvSpPr>
          <p:cNvPr id="6" name="Arrow: Down 7">
            <a:extLst>
              <a:ext uri="{FF2B5EF4-FFF2-40B4-BE49-F238E27FC236}">
                <a16:creationId xmlns:a16="http://schemas.microsoft.com/office/drawing/2014/main" id="{282AEB68-1469-4D03-A90D-85AD00D3EB50}"/>
              </a:ext>
            </a:extLst>
          </p:cNvPr>
          <p:cNvSpPr/>
          <p:nvPr/>
        </p:nvSpPr>
        <p:spPr>
          <a:xfrm rot="10800000">
            <a:off x="6518049" y="5636217"/>
            <a:ext cx="274450" cy="2891566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6F104BFD-2727-48EF-99A8-40EDC2E45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087745"/>
              </p:ext>
            </p:extLst>
          </p:nvPr>
        </p:nvGraphicFramePr>
        <p:xfrm>
          <a:off x="495301" y="3550680"/>
          <a:ext cx="626055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0555">
                  <a:extLst>
                    <a:ext uri="{9D8B030D-6E8A-4147-A177-3AD203B41FA5}">
                      <a16:colId xmlns:a16="http://schemas.microsoft.com/office/drawing/2014/main" val="3668523403"/>
                    </a:ext>
                  </a:extLst>
                </a:gridCol>
              </a:tblGrid>
              <a:tr h="301859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Denary &gt;&gt;&gt; Hexadecimal (Base 16)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223513"/>
                  </a:ext>
                </a:extLst>
              </a:tr>
            </a:tbl>
          </a:graphicData>
        </a:graphic>
      </p:graphicFrame>
      <p:graphicFrame>
        <p:nvGraphicFramePr>
          <p:cNvPr id="12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9766480"/>
              </p:ext>
            </p:extLst>
          </p:nvPr>
        </p:nvGraphicFramePr>
        <p:xfrm>
          <a:off x="3625578" y="8856011"/>
          <a:ext cx="2836507" cy="85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36507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Hexadecimal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2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</a:t>
                      </a:r>
                      <a:r>
                        <a:rPr lang="en-US" sz="2400" b="1" dirty="0">
                          <a:solidFill>
                            <a:srgbClr val="00B0F0"/>
                          </a:solidFill>
                        </a:rPr>
                        <a:t>0</a:t>
                      </a:r>
                      <a:r>
                        <a:rPr lang="en-US" sz="2400" b="1" dirty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en-GB" sz="24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3259569" y="5844862"/>
            <a:ext cx="0" cy="410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59569" y="5844861"/>
            <a:ext cx="114431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210928" y="5886371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1  2  0  4  0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801861" y="5844861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16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330867" y="6000774"/>
            <a:ext cx="81117" cy="1808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431387" y="5792730"/>
            <a:ext cx="213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1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10928" y="547552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0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3430292" y="547552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0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583911" y="5785356"/>
            <a:ext cx="3372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12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3522781" y="6016035"/>
            <a:ext cx="81117" cy="1808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641878" y="5475041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7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788887" y="5785356"/>
            <a:ext cx="3372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8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84033" y="548157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5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986512" y="5792730"/>
            <a:ext cx="3372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4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18341" y="547970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2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4378894" y="5698795"/>
            <a:ext cx="3372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R8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3232329" y="7472504"/>
            <a:ext cx="0" cy="410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232329" y="7472488"/>
            <a:ext cx="786499" cy="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250362" y="7487009"/>
            <a:ext cx="5245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4  7</a:t>
            </a:r>
          </a:p>
        </p:txBody>
      </p:sp>
      <p:sp>
        <p:nvSpPr>
          <p:cNvPr id="39" name="Rectangle 38"/>
          <p:cNvSpPr/>
          <p:nvPr/>
        </p:nvSpPr>
        <p:spPr>
          <a:xfrm>
            <a:off x="2774621" y="7472503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16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349175" y="7587488"/>
            <a:ext cx="81117" cy="1808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422179" y="7425334"/>
            <a:ext cx="213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4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008919" y="7304499"/>
            <a:ext cx="4833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R15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3255431" y="6636071"/>
            <a:ext cx="0" cy="410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3255431" y="6636055"/>
            <a:ext cx="786499" cy="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3252904" y="6667954"/>
            <a:ext cx="747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7  5  2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797723" y="663607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445074" y="6573116"/>
            <a:ext cx="21385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7</a:t>
            </a:r>
            <a:endParaRPr lang="en-GB" sz="1100" dirty="0">
              <a:solidFill>
                <a:srgbClr val="FF0000"/>
              </a:solidFill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>
            <a:off x="3368309" y="6761205"/>
            <a:ext cx="81117" cy="18087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082751" y="6505250"/>
            <a:ext cx="3372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R0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445807" y="630291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4</a:t>
            </a:r>
            <a:endParaRPr lang="en-GB" dirty="0"/>
          </a:p>
        </p:txBody>
      </p:sp>
      <p:sp>
        <p:nvSpPr>
          <p:cNvPr id="78" name="Rectangle 77"/>
          <p:cNvSpPr/>
          <p:nvPr/>
        </p:nvSpPr>
        <p:spPr>
          <a:xfrm>
            <a:off x="3668316" y="6302469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7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3538266" y="6578428"/>
            <a:ext cx="3948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11</a:t>
            </a:r>
            <a:endParaRPr lang="en-GB" sz="1100" dirty="0">
              <a:solidFill>
                <a:srgbClr val="FF0000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458797" y="71538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2</a:t>
            </a:r>
            <a:endParaRPr lang="en-GB" dirty="0"/>
          </a:p>
        </p:txBody>
      </p:sp>
      <p:sp>
        <p:nvSpPr>
          <p:cNvPr id="81" name="Rectangle 80"/>
          <p:cNvSpPr/>
          <p:nvPr/>
        </p:nvSpPr>
        <p:spPr>
          <a:xfrm>
            <a:off x="3366630" y="7955613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0</a:t>
            </a:r>
            <a:endParaRPr lang="en-GB" dirty="0"/>
          </a:p>
        </p:txBody>
      </p:sp>
      <p:cxnSp>
        <p:nvCxnSpPr>
          <p:cNvPr id="82" name="Straight Connector 81"/>
          <p:cNvCxnSpPr/>
          <p:nvPr/>
        </p:nvCxnSpPr>
        <p:spPr>
          <a:xfrm flipV="1">
            <a:off x="3193706" y="8304113"/>
            <a:ext cx="0" cy="410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3193325" y="8292876"/>
            <a:ext cx="786499" cy="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3338343" y="8265872"/>
            <a:ext cx="3016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/>
              <a:t>2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755768" y="824830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16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979824" y="8146631"/>
            <a:ext cx="4833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R2</a:t>
            </a:r>
            <a:endParaRPr lang="en-GB" sz="1100" dirty="0">
              <a:solidFill>
                <a:srgbClr val="FF0000"/>
              </a:solidFill>
            </a:endParaRPr>
          </a:p>
        </p:txBody>
      </p:sp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9191"/>
              </p:ext>
            </p:extLst>
          </p:nvPr>
        </p:nvGraphicFramePr>
        <p:xfrm>
          <a:off x="495301" y="4101647"/>
          <a:ext cx="626722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269">
                  <a:extLst>
                    <a:ext uri="{9D8B030D-6E8A-4147-A177-3AD203B41FA5}">
                      <a16:colId xmlns:a16="http://schemas.microsoft.com/office/drawing/2014/main" val="2402262808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970096119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21618221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2567223051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3963445705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551372205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321001399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3284039088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1087128582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2741451812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1756204546"/>
                    </a:ext>
                  </a:extLst>
                </a:gridCol>
                <a:gridCol w="522269">
                  <a:extLst>
                    <a:ext uri="{9D8B030D-6E8A-4147-A177-3AD203B41FA5}">
                      <a16:colId xmlns:a16="http://schemas.microsoft.com/office/drawing/2014/main" val="170790641"/>
                    </a:ext>
                  </a:extLst>
                </a:gridCol>
              </a:tblGrid>
              <a:tr h="370840">
                <a:tc gridSpan="1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Multiples of 16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042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32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48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64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80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96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112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128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144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160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176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192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843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65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9D52FE28-E873-404E-8DF1-95D71A30D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87177"/>
              </p:ext>
            </p:extLst>
          </p:nvPr>
        </p:nvGraphicFramePr>
        <p:xfrm>
          <a:off x="534443" y="1185566"/>
          <a:ext cx="4443956" cy="1895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">
                  <a:extLst>
                    <a:ext uri="{9D8B030D-6E8A-4147-A177-3AD203B41FA5}">
                      <a16:colId xmlns:a16="http://schemas.microsoft.com/office/drawing/2014/main" val="426239785"/>
                    </a:ext>
                  </a:extLst>
                </a:gridCol>
                <a:gridCol w="406675">
                  <a:extLst>
                    <a:ext uri="{9D8B030D-6E8A-4147-A177-3AD203B41FA5}">
                      <a16:colId xmlns:a16="http://schemas.microsoft.com/office/drawing/2014/main" val="2626205247"/>
                    </a:ext>
                  </a:extLst>
                </a:gridCol>
                <a:gridCol w="890289">
                  <a:extLst>
                    <a:ext uri="{9D8B030D-6E8A-4147-A177-3AD203B41FA5}">
                      <a16:colId xmlns:a16="http://schemas.microsoft.com/office/drawing/2014/main" val="2233135625"/>
                    </a:ext>
                  </a:extLst>
                </a:gridCol>
                <a:gridCol w="1165158">
                  <a:extLst>
                    <a:ext uri="{9D8B030D-6E8A-4147-A177-3AD203B41FA5}">
                      <a16:colId xmlns:a16="http://schemas.microsoft.com/office/drawing/2014/main" val="3134733143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997973468"/>
                    </a:ext>
                  </a:extLst>
                </a:gridCol>
              </a:tblGrid>
              <a:tr h="324881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Division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Remainder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35292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19840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59078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pPr marL="0" marR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926360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11365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83841"/>
                  </a:ext>
                </a:extLst>
              </a:tr>
            </a:tbl>
          </a:graphicData>
        </a:graphic>
      </p:graphicFrame>
      <p:sp>
        <p:nvSpPr>
          <p:cNvPr id="5" name="Arrow: Down 7">
            <a:extLst>
              <a:ext uri="{FF2B5EF4-FFF2-40B4-BE49-F238E27FC236}">
                <a16:creationId xmlns:a16="http://schemas.microsoft.com/office/drawing/2014/main" id="{282AEB68-1469-4D03-A90D-85AD00D3EB50}"/>
              </a:ext>
            </a:extLst>
          </p:cNvPr>
          <p:cNvSpPr/>
          <p:nvPr/>
        </p:nvSpPr>
        <p:spPr>
          <a:xfrm rot="10800000">
            <a:off x="5091442" y="1570078"/>
            <a:ext cx="552450" cy="1511179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941640"/>
              </p:ext>
            </p:extLst>
          </p:nvPr>
        </p:nvGraphicFramePr>
        <p:xfrm>
          <a:off x="5669293" y="2227818"/>
          <a:ext cx="972808" cy="85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72808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Hex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4D80</a:t>
                      </a:r>
                      <a:endParaRPr lang="en-GB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9D52FE28-E873-404E-8DF1-95D71A30D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673668"/>
              </p:ext>
            </p:extLst>
          </p:nvPr>
        </p:nvGraphicFramePr>
        <p:xfrm>
          <a:off x="534443" y="3319166"/>
          <a:ext cx="4443956" cy="1895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">
                  <a:extLst>
                    <a:ext uri="{9D8B030D-6E8A-4147-A177-3AD203B41FA5}">
                      <a16:colId xmlns:a16="http://schemas.microsoft.com/office/drawing/2014/main" val="426239785"/>
                    </a:ext>
                  </a:extLst>
                </a:gridCol>
                <a:gridCol w="406675">
                  <a:extLst>
                    <a:ext uri="{9D8B030D-6E8A-4147-A177-3AD203B41FA5}">
                      <a16:colId xmlns:a16="http://schemas.microsoft.com/office/drawing/2014/main" val="2626205247"/>
                    </a:ext>
                  </a:extLst>
                </a:gridCol>
                <a:gridCol w="890289">
                  <a:extLst>
                    <a:ext uri="{9D8B030D-6E8A-4147-A177-3AD203B41FA5}">
                      <a16:colId xmlns:a16="http://schemas.microsoft.com/office/drawing/2014/main" val="2233135625"/>
                    </a:ext>
                  </a:extLst>
                </a:gridCol>
                <a:gridCol w="1165158">
                  <a:extLst>
                    <a:ext uri="{9D8B030D-6E8A-4147-A177-3AD203B41FA5}">
                      <a16:colId xmlns:a16="http://schemas.microsoft.com/office/drawing/2014/main" val="3134733143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997973468"/>
                    </a:ext>
                  </a:extLst>
                </a:gridCol>
              </a:tblGrid>
              <a:tr h="324881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Division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Remainder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35292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6574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59078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926360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11365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83841"/>
                  </a:ext>
                </a:extLst>
              </a:tr>
            </a:tbl>
          </a:graphicData>
        </a:graphic>
      </p:graphicFrame>
      <p:sp>
        <p:nvSpPr>
          <p:cNvPr id="8" name="Arrow: Down 7">
            <a:extLst>
              <a:ext uri="{FF2B5EF4-FFF2-40B4-BE49-F238E27FC236}">
                <a16:creationId xmlns:a16="http://schemas.microsoft.com/office/drawing/2014/main" id="{282AEB68-1469-4D03-A90D-85AD00D3EB50}"/>
              </a:ext>
            </a:extLst>
          </p:cNvPr>
          <p:cNvSpPr/>
          <p:nvPr/>
        </p:nvSpPr>
        <p:spPr>
          <a:xfrm rot="10800000">
            <a:off x="5091442" y="3703678"/>
            <a:ext cx="552450" cy="1511179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861535"/>
              </p:ext>
            </p:extLst>
          </p:nvPr>
        </p:nvGraphicFramePr>
        <p:xfrm>
          <a:off x="5669293" y="4361418"/>
          <a:ext cx="972808" cy="85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72808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Hex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9D52FE28-E873-404E-8DF1-95D71A30D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264660"/>
              </p:ext>
            </p:extLst>
          </p:nvPr>
        </p:nvGraphicFramePr>
        <p:xfrm>
          <a:off x="534443" y="5363866"/>
          <a:ext cx="4443956" cy="1895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">
                  <a:extLst>
                    <a:ext uri="{9D8B030D-6E8A-4147-A177-3AD203B41FA5}">
                      <a16:colId xmlns:a16="http://schemas.microsoft.com/office/drawing/2014/main" val="426239785"/>
                    </a:ext>
                  </a:extLst>
                </a:gridCol>
                <a:gridCol w="406675">
                  <a:extLst>
                    <a:ext uri="{9D8B030D-6E8A-4147-A177-3AD203B41FA5}">
                      <a16:colId xmlns:a16="http://schemas.microsoft.com/office/drawing/2014/main" val="2626205247"/>
                    </a:ext>
                  </a:extLst>
                </a:gridCol>
                <a:gridCol w="890289">
                  <a:extLst>
                    <a:ext uri="{9D8B030D-6E8A-4147-A177-3AD203B41FA5}">
                      <a16:colId xmlns:a16="http://schemas.microsoft.com/office/drawing/2014/main" val="2233135625"/>
                    </a:ext>
                  </a:extLst>
                </a:gridCol>
                <a:gridCol w="1165158">
                  <a:extLst>
                    <a:ext uri="{9D8B030D-6E8A-4147-A177-3AD203B41FA5}">
                      <a16:colId xmlns:a16="http://schemas.microsoft.com/office/drawing/2014/main" val="3134733143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997973468"/>
                    </a:ext>
                  </a:extLst>
                </a:gridCol>
              </a:tblGrid>
              <a:tr h="324881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Division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Remainder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35292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55555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59078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926360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11365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83841"/>
                  </a:ext>
                </a:extLst>
              </a:tr>
            </a:tbl>
          </a:graphicData>
        </a:graphic>
      </p:graphicFrame>
      <p:sp>
        <p:nvSpPr>
          <p:cNvPr id="11" name="Arrow: Down 7">
            <a:extLst>
              <a:ext uri="{FF2B5EF4-FFF2-40B4-BE49-F238E27FC236}">
                <a16:creationId xmlns:a16="http://schemas.microsoft.com/office/drawing/2014/main" id="{282AEB68-1469-4D03-A90D-85AD00D3EB50}"/>
              </a:ext>
            </a:extLst>
          </p:cNvPr>
          <p:cNvSpPr/>
          <p:nvPr/>
        </p:nvSpPr>
        <p:spPr>
          <a:xfrm rot="10800000">
            <a:off x="5091442" y="5748378"/>
            <a:ext cx="552450" cy="1511179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2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947629"/>
              </p:ext>
            </p:extLst>
          </p:nvPr>
        </p:nvGraphicFramePr>
        <p:xfrm>
          <a:off x="5669293" y="6406118"/>
          <a:ext cx="972808" cy="85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72808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Hex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13" name="Table 2">
            <a:extLst>
              <a:ext uri="{FF2B5EF4-FFF2-40B4-BE49-F238E27FC236}">
                <a16:creationId xmlns:a16="http://schemas.microsoft.com/office/drawing/2014/main" id="{9D52FE28-E873-404E-8DF1-95D71A30D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988219"/>
              </p:ext>
            </p:extLst>
          </p:nvPr>
        </p:nvGraphicFramePr>
        <p:xfrm>
          <a:off x="534443" y="7408566"/>
          <a:ext cx="4443956" cy="1895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835">
                  <a:extLst>
                    <a:ext uri="{9D8B030D-6E8A-4147-A177-3AD203B41FA5}">
                      <a16:colId xmlns:a16="http://schemas.microsoft.com/office/drawing/2014/main" val="426239785"/>
                    </a:ext>
                  </a:extLst>
                </a:gridCol>
                <a:gridCol w="406675">
                  <a:extLst>
                    <a:ext uri="{9D8B030D-6E8A-4147-A177-3AD203B41FA5}">
                      <a16:colId xmlns:a16="http://schemas.microsoft.com/office/drawing/2014/main" val="2626205247"/>
                    </a:ext>
                  </a:extLst>
                </a:gridCol>
                <a:gridCol w="890289">
                  <a:extLst>
                    <a:ext uri="{9D8B030D-6E8A-4147-A177-3AD203B41FA5}">
                      <a16:colId xmlns:a16="http://schemas.microsoft.com/office/drawing/2014/main" val="2233135625"/>
                    </a:ext>
                  </a:extLst>
                </a:gridCol>
                <a:gridCol w="1165158">
                  <a:extLst>
                    <a:ext uri="{9D8B030D-6E8A-4147-A177-3AD203B41FA5}">
                      <a16:colId xmlns:a16="http://schemas.microsoft.com/office/drawing/2014/main" val="3134733143"/>
                    </a:ext>
                  </a:extLst>
                </a:gridCol>
                <a:gridCol w="1142999">
                  <a:extLst>
                    <a:ext uri="{9D8B030D-6E8A-4147-A177-3AD203B41FA5}">
                      <a16:colId xmlns:a16="http://schemas.microsoft.com/office/drawing/2014/main" val="997973468"/>
                    </a:ext>
                  </a:extLst>
                </a:gridCol>
              </a:tblGrid>
              <a:tr h="324881"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Division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Remainder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Hex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735292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pPr marL="0" marR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7583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259078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926360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811365"/>
                  </a:ext>
                </a:extLst>
              </a:tr>
              <a:tr h="37486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983841"/>
                  </a:ext>
                </a:extLst>
              </a:tr>
            </a:tbl>
          </a:graphicData>
        </a:graphic>
      </p:graphicFrame>
      <p:sp>
        <p:nvSpPr>
          <p:cNvPr id="14" name="Arrow: Down 7">
            <a:extLst>
              <a:ext uri="{FF2B5EF4-FFF2-40B4-BE49-F238E27FC236}">
                <a16:creationId xmlns:a16="http://schemas.microsoft.com/office/drawing/2014/main" id="{282AEB68-1469-4D03-A90D-85AD00D3EB50}"/>
              </a:ext>
            </a:extLst>
          </p:cNvPr>
          <p:cNvSpPr/>
          <p:nvPr/>
        </p:nvSpPr>
        <p:spPr>
          <a:xfrm rot="10800000">
            <a:off x="5091442" y="7793078"/>
            <a:ext cx="552450" cy="1511179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5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396538"/>
              </p:ext>
            </p:extLst>
          </p:nvPr>
        </p:nvGraphicFramePr>
        <p:xfrm>
          <a:off x="5669293" y="8450818"/>
          <a:ext cx="972808" cy="85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72808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Hex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07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12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0311279-1221-4559-9688-E6EA1EB26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194206"/>
              </p:ext>
            </p:extLst>
          </p:nvPr>
        </p:nvGraphicFramePr>
        <p:xfrm>
          <a:off x="707343" y="2901647"/>
          <a:ext cx="57831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1895">
                  <a:extLst>
                    <a:ext uri="{9D8B030D-6E8A-4147-A177-3AD203B41FA5}">
                      <a16:colId xmlns:a16="http://schemas.microsoft.com/office/drawing/2014/main" val="4078707462"/>
                    </a:ext>
                  </a:extLst>
                </a:gridCol>
                <a:gridCol w="705852">
                  <a:extLst>
                    <a:ext uri="{9D8B030D-6E8A-4147-A177-3AD203B41FA5}">
                      <a16:colId xmlns:a16="http://schemas.microsoft.com/office/drawing/2014/main" val="3421259491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3836563287"/>
                    </a:ext>
                  </a:extLst>
                </a:gridCol>
                <a:gridCol w="737937">
                  <a:extLst>
                    <a:ext uri="{9D8B030D-6E8A-4147-A177-3AD203B41FA5}">
                      <a16:colId xmlns:a16="http://schemas.microsoft.com/office/drawing/2014/main" val="3408353577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4196214945"/>
                    </a:ext>
                  </a:extLst>
                </a:gridCol>
                <a:gridCol w="753979">
                  <a:extLst>
                    <a:ext uri="{9D8B030D-6E8A-4147-A177-3AD203B41FA5}">
                      <a16:colId xmlns:a16="http://schemas.microsoft.com/office/drawing/2014/main" val="2587214551"/>
                    </a:ext>
                  </a:extLst>
                </a:gridCol>
                <a:gridCol w="737937">
                  <a:extLst>
                    <a:ext uri="{9D8B030D-6E8A-4147-A177-3AD203B41FA5}">
                      <a16:colId xmlns:a16="http://schemas.microsoft.com/office/drawing/2014/main" val="2956276679"/>
                    </a:ext>
                  </a:extLst>
                </a:gridCol>
                <a:gridCol w="617618">
                  <a:extLst>
                    <a:ext uri="{9D8B030D-6E8A-4147-A177-3AD203B41FA5}">
                      <a16:colId xmlns:a16="http://schemas.microsoft.com/office/drawing/2014/main" val="3442629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92163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BB0F0EB-0C55-4E59-BBF6-DFCF554E01FB}"/>
              </a:ext>
            </a:extLst>
          </p:cNvPr>
          <p:cNvCxnSpPr>
            <a:cxnSpLocks/>
          </p:cNvCxnSpPr>
          <p:nvPr/>
        </p:nvCxnSpPr>
        <p:spPr>
          <a:xfrm>
            <a:off x="1068289" y="3087067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469A147-8228-4C37-B3E0-79855773F0D0}"/>
              </a:ext>
            </a:extLst>
          </p:cNvPr>
          <p:cNvCxnSpPr>
            <a:cxnSpLocks/>
          </p:cNvCxnSpPr>
          <p:nvPr/>
        </p:nvCxnSpPr>
        <p:spPr>
          <a:xfrm>
            <a:off x="1782163" y="3087067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25E9908-89CB-4F65-80C9-C510337B401C}"/>
              </a:ext>
            </a:extLst>
          </p:cNvPr>
          <p:cNvSpPr txBox="1"/>
          <p:nvPr/>
        </p:nvSpPr>
        <p:spPr>
          <a:xfrm>
            <a:off x="630233" y="3707071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Pump </a:t>
            </a:r>
            <a:r>
              <a:rPr lang="en-GB" b="1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ON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E0C99A8-7485-4A8E-8F0A-5ECB3B56EFDD}"/>
              </a:ext>
            </a:extLst>
          </p:cNvPr>
          <p:cNvCxnSpPr>
            <a:cxnSpLocks/>
          </p:cNvCxnSpPr>
          <p:nvPr/>
        </p:nvCxnSpPr>
        <p:spPr>
          <a:xfrm>
            <a:off x="2507065" y="3110562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F42D053-F400-4033-8275-49BBE9D16460}"/>
              </a:ext>
            </a:extLst>
          </p:cNvPr>
          <p:cNvCxnSpPr>
            <a:cxnSpLocks/>
          </p:cNvCxnSpPr>
          <p:nvPr/>
        </p:nvCxnSpPr>
        <p:spPr>
          <a:xfrm>
            <a:off x="3220939" y="3110562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3DD8496-2309-4CF0-9CFA-C6150C914219}"/>
              </a:ext>
            </a:extLst>
          </p:cNvPr>
          <p:cNvCxnSpPr>
            <a:cxnSpLocks/>
          </p:cNvCxnSpPr>
          <p:nvPr/>
        </p:nvCxnSpPr>
        <p:spPr>
          <a:xfrm>
            <a:off x="4044098" y="3129612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C3F4CEE-32E2-41FC-A755-9CE108407836}"/>
              </a:ext>
            </a:extLst>
          </p:cNvPr>
          <p:cNvCxnSpPr>
            <a:cxnSpLocks/>
          </p:cNvCxnSpPr>
          <p:nvPr/>
        </p:nvCxnSpPr>
        <p:spPr>
          <a:xfrm>
            <a:off x="4757972" y="3129612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1868DED-CAB5-4679-824F-289EBAE6ED8A}"/>
              </a:ext>
            </a:extLst>
          </p:cNvPr>
          <p:cNvCxnSpPr>
            <a:cxnSpLocks/>
          </p:cNvCxnSpPr>
          <p:nvPr/>
        </p:nvCxnSpPr>
        <p:spPr>
          <a:xfrm>
            <a:off x="5506946" y="3148662"/>
            <a:ext cx="0" cy="685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27191FC-F7C1-42AE-B65E-236FBCA5B674}"/>
              </a:ext>
            </a:extLst>
          </p:cNvPr>
          <p:cNvCxnSpPr>
            <a:cxnSpLocks/>
          </p:cNvCxnSpPr>
          <p:nvPr/>
        </p:nvCxnSpPr>
        <p:spPr>
          <a:xfrm>
            <a:off x="6220820" y="3148662"/>
            <a:ext cx="0" cy="3238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B8CFAC-9C37-4DF6-87AB-DB175530612D}"/>
              </a:ext>
            </a:extLst>
          </p:cNvPr>
          <p:cNvSpPr txBox="1"/>
          <p:nvPr/>
        </p:nvSpPr>
        <p:spPr>
          <a:xfrm>
            <a:off x="515005" y="1986674"/>
            <a:ext cx="620463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An 8 Bit Register is used to show the condition of all four components in a chemical process. </a:t>
            </a:r>
            <a:r>
              <a:rPr lang="en-GB" b="1" dirty="0">
                <a:solidFill>
                  <a:srgbClr val="FF0000"/>
                </a:solidFill>
              </a:rPr>
              <a:t>1 </a:t>
            </a:r>
            <a:r>
              <a:rPr lang="en-GB" b="1" dirty="0"/>
              <a:t>- On, </a:t>
            </a:r>
            <a:r>
              <a:rPr lang="en-GB" b="1" dirty="0">
                <a:solidFill>
                  <a:srgbClr val="FF0000"/>
                </a:solidFill>
              </a:rPr>
              <a:t>0</a:t>
            </a:r>
            <a:r>
              <a:rPr lang="en-GB" b="1" dirty="0"/>
              <a:t> - OFF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1BDB06-C9BE-444F-9634-1935922788C2}"/>
              </a:ext>
            </a:extLst>
          </p:cNvPr>
          <p:cNvSpPr txBox="1"/>
          <p:nvPr/>
        </p:nvSpPr>
        <p:spPr>
          <a:xfrm>
            <a:off x="1277824" y="3416602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Pump </a:t>
            </a:r>
            <a:r>
              <a:rPr lang="en-GB" b="1" dirty="0">
                <a:solidFill>
                  <a:srgbClr val="FF0000"/>
                </a:solidFill>
              </a:rPr>
              <a:t>A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OFF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1E4623-817D-459E-AB59-EF52EBA3F79F}"/>
              </a:ext>
            </a:extLst>
          </p:cNvPr>
          <p:cNvSpPr txBox="1"/>
          <p:nvPr/>
        </p:nvSpPr>
        <p:spPr>
          <a:xfrm>
            <a:off x="2065883" y="3723339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Pump </a:t>
            </a:r>
            <a:r>
              <a:rPr lang="en-GB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B6B6A0-77F5-4463-8212-12F6D6604373}"/>
              </a:ext>
            </a:extLst>
          </p:cNvPr>
          <p:cNvSpPr txBox="1"/>
          <p:nvPr/>
        </p:nvSpPr>
        <p:spPr>
          <a:xfrm>
            <a:off x="2751700" y="3416602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Pump </a:t>
            </a:r>
            <a:r>
              <a:rPr lang="en-GB" b="1" dirty="0">
                <a:solidFill>
                  <a:srgbClr val="FF0000"/>
                </a:solidFill>
              </a:rPr>
              <a:t>B</a:t>
            </a:r>
          </a:p>
          <a:p>
            <a:pPr algn="ctr"/>
            <a:r>
              <a:rPr lang="en-GB" dirty="0">
                <a:solidFill>
                  <a:srgbClr val="FF0000"/>
                </a:solidFill>
              </a:rPr>
              <a:t>OFF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ED479D3-A15D-4DB2-98E6-97F7B5B570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26905"/>
              </p:ext>
            </p:extLst>
          </p:nvPr>
        </p:nvGraphicFramePr>
        <p:xfrm>
          <a:off x="1107893" y="6586886"/>
          <a:ext cx="552926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118">
                  <a:extLst>
                    <a:ext uri="{9D8B030D-6E8A-4147-A177-3AD203B41FA5}">
                      <a16:colId xmlns:a16="http://schemas.microsoft.com/office/drawing/2014/main" val="3808231355"/>
                    </a:ext>
                  </a:extLst>
                </a:gridCol>
                <a:gridCol w="616755">
                  <a:extLst>
                    <a:ext uri="{9D8B030D-6E8A-4147-A177-3AD203B41FA5}">
                      <a16:colId xmlns:a16="http://schemas.microsoft.com/office/drawing/2014/main" val="1269490432"/>
                    </a:ext>
                  </a:extLst>
                </a:gridCol>
                <a:gridCol w="517370">
                  <a:extLst>
                    <a:ext uri="{9D8B030D-6E8A-4147-A177-3AD203B41FA5}">
                      <a16:colId xmlns:a16="http://schemas.microsoft.com/office/drawing/2014/main" val="3102385583"/>
                    </a:ext>
                  </a:extLst>
                </a:gridCol>
                <a:gridCol w="471970">
                  <a:extLst>
                    <a:ext uri="{9D8B030D-6E8A-4147-A177-3AD203B41FA5}">
                      <a16:colId xmlns:a16="http://schemas.microsoft.com/office/drawing/2014/main" val="2983394187"/>
                    </a:ext>
                  </a:extLst>
                </a:gridCol>
                <a:gridCol w="506031">
                  <a:extLst>
                    <a:ext uri="{9D8B030D-6E8A-4147-A177-3AD203B41FA5}">
                      <a16:colId xmlns:a16="http://schemas.microsoft.com/office/drawing/2014/main" val="1433956604"/>
                    </a:ext>
                  </a:extLst>
                </a:gridCol>
                <a:gridCol w="462027">
                  <a:extLst>
                    <a:ext uri="{9D8B030D-6E8A-4147-A177-3AD203B41FA5}">
                      <a16:colId xmlns:a16="http://schemas.microsoft.com/office/drawing/2014/main" val="2597056681"/>
                    </a:ext>
                  </a:extLst>
                </a:gridCol>
                <a:gridCol w="484029">
                  <a:extLst>
                    <a:ext uri="{9D8B030D-6E8A-4147-A177-3AD203B41FA5}">
                      <a16:colId xmlns:a16="http://schemas.microsoft.com/office/drawing/2014/main" val="3540708753"/>
                    </a:ext>
                  </a:extLst>
                </a:gridCol>
                <a:gridCol w="484029">
                  <a:extLst>
                    <a:ext uri="{9D8B030D-6E8A-4147-A177-3AD203B41FA5}">
                      <a16:colId xmlns:a16="http://schemas.microsoft.com/office/drawing/2014/main" val="1563145893"/>
                    </a:ext>
                  </a:extLst>
                </a:gridCol>
                <a:gridCol w="487936">
                  <a:extLst>
                    <a:ext uri="{9D8B030D-6E8A-4147-A177-3AD203B41FA5}">
                      <a16:colId xmlns:a16="http://schemas.microsoft.com/office/drawing/2014/main" val="4285116917"/>
                    </a:ext>
                  </a:extLst>
                </a:gridCol>
              </a:tblGrid>
              <a:tr h="290062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Binary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73226"/>
                  </a:ext>
                </a:extLst>
              </a:tr>
              <a:tr h="290062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Hexadecimal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2681"/>
                  </a:ext>
                </a:extLst>
              </a:tr>
            </a:tbl>
          </a:graphicData>
        </a:graphic>
      </p:graphicFrame>
      <p:graphicFrame>
        <p:nvGraphicFramePr>
          <p:cNvPr id="19" name="Table 5">
            <a:extLst>
              <a:ext uri="{FF2B5EF4-FFF2-40B4-BE49-F238E27FC236}">
                <a16:creationId xmlns:a16="http://schemas.microsoft.com/office/drawing/2014/main" id="{1F4B5D77-D2DD-4881-8283-FE64AD855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336380"/>
              </p:ext>
            </p:extLst>
          </p:nvPr>
        </p:nvGraphicFramePr>
        <p:xfrm>
          <a:off x="515005" y="1181671"/>
          <a:ext cx="620463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4630">
                  <a:extLst>
                    <a:ext uri="{9D8B030D-6E8A-4147-A177-3AD203B41FA5}">
                      <a16:colId xmlns:a16="http://schemas.microsoft.com/office/drawing/2014/main" val="3668523403"/>
                    </a:ext>
                  </a:extLst>
                </a:gridCol>
              </a:tblGrid>
              <a:tr h="301859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solidFill>
                            <a:srgbClr val="FF0000"/>
                          </a:solidFill>
                        </a:rPr>
                        <a:t>Represent numbers stored in registers and main memory as hexadecimal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22351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94FEBBAC-B7A0-4E09-83CE-26649DCDCCFE}"/>
              </a:ext>
            </a:extLst>
          </p:cNvPr>
          <p:cNvSpPr txBox="1"/>
          <p:nvPr/>
        </p:nvSpPr>
        <p:spPr>
          <a:xfrm>
            <a:off x="3523704" y="3739766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Cooler</a:t>
            </a:r>
            <a:endParaRPr lang="en-GB" b="1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003F80-CD9A-482E-B34A-C600849DB5C5}"/>
              </a:ext>
            </a:extLst>
          </p:cNvPr>
          <p:cNvSpPr txBox="1"/>
          <p:nvPr/>
        </p:nvSpPr>
        <p:spPr>
          <a:xfrm>
            <a:off x="4270305" y="3416601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Cooler</a:t>
            </a:r>
            <a:endParaRPr lang="en-GB" b="1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OFF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BBB92C8-C928-45D1-9FB1-A7811A327C72}"/>
              </a:ext>
            </a:extLst>
          </p:cNvPr>
          <p:cNvSpPr txBox="1"/>
          <p:nvPr/>
        </p:nvSpPr>
        <p:spPr>
          <a:xfrm>
            <a:off x="5003438" y="3758311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Heater</a:t>
            </a:r>
            <a:endParaRPr lang="en-GB" b="1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A1B1D98-2762-4BCB-8B88-F2BB1AD10CC5}"/>
              </a:ext>
            </a:extLst>
          </p:cNvPr>
          <p:cNvSpPr txBox="1"/>
          <p:nvPr/>
        </p:nvSpPr>
        <p:spPr>
          <a:xfrm>
            <a:off x="5710957" y="3416601"/>
            <a:ext cx="1008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Heater</a:t>
            </a:r>
            <a:endParaRPr lang="en-GB" b="1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FF0000"/>
                </a:solidFill>
              </a:rPr>
              <a:t>OFF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3EE8EC-566A-44B1-87DB-2E4D3F24D1A2}"/>
              </a:ext>
            </a:extLst>
          </p:cNvPr>
          <p:cNvSpPr txBox="1"/>
          <p:nvPr/>
        </p:nvSpPr>
        <p:spPr>
          <a:xfrm>
            <a:off x="515005" y="4524302"/>
            <a:ext cx="6249221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Write the contents of the 8 Bit Register if the following conditions occurred? </a:t>
            </a:r>
          </a:p>
          <a:p>
            <a:endParaRPr lang="en-GB" b="1" dirty="0"/>
          </a:p>
          <a:p>
            <a:r>
              <a:rPr lang="en-GB" b="1" dirty="0">
                <a:solidFill>
                  <a:srgbClr val="FF0000"/>
                </a:solidFill>
              </a:rPr>
              <a:t>A) </a:t>
            </a:r>
            <a:r>
              <a:rPr lang="en-GB" b="1" dirty="0"/>
              <a:t>Pump A &amp; B are OFF, Cooler &amp; heater are ON</a:t>
            </a:r>
          </a:p>
          <a:p>
            <a:r>
              <a:rPr lang="en-GB" b="1" dirty="0">
                <a:solidFill>
                  <a:srgbClr val="FF0000"/>
                </a:solidFill>
              </a:rPr>
              <a:t>B) </a:t>
            </a:r>
            <a:r>
              <a:rPr lang="en-GB" b="1" dirty="0"/>
              <a:t>Pump A &amp; B are ON, Cooler &amp; heater are OFF</a:t>
            </a:r>
          </a:p>
          <a:p>
            <a:r>
              <a:rPr lang="en-GB" b="1" dirty="0">
                <a:solidFill>
                  <a:srgbClr val="FF0000"/>
                </a:solidFill>
              </a:rPr>
              <a:t>C) </a:t>
            </a:r>
            <a:r>
              <a:rPr lang="en-GB" b="1" dirty="0"/>
              <a:t>Pump A and heater is only ON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607228F9-100E-4BE0-A573-70CEAD9B0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84837"/>
              </p:ext>
            </p:extLst>
          </p:nvPr>
        </p:nvGraphicFramePr>
        <p:xfrm>
          <a:off x="1107892" y="7519741"/>
          <a:ext cx="552926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118">
                  <a:extLst>
                    <a:ext uri="{9D8B030D-6E8A-4147-A177-3AD203B41FA5}">
                      <a16:colId xmlns:a16="http://schemas.microsoft.com/office/drawing/2014/main" val="3808231355"/>
                    </a:ext>
                  </a:extLst>
                </a:gridCol>
                <a:gridCol w="616755">
                  <a:extLst>
                    <a:ext uri="{9D8B030D-6E8A-4147-A177-3AD203B41FA5}">
                      <a16:colId xmlns:a16="http://schemas.microsoft.com/office/drawing/2014/main" val="1269490432"/>
                    </a:ext>
                  </a:extLst>
                </a:gridCol>
                <a:gridCol w="517370">
                  <a:extLst>
                    <a:ext uri="{9D8B030D-6E8A-4147-A177-3AD203B41FA5}">
                      <a16:colId xmlns:a16="http://schemas.microsoft.com/office/drawing/2014/main" val="3102385583"/>
                    </a:ext>
                  </a:extLst>
                </a:gridCol>
                <a:gridCol w="471970">
                  <a:extLst>
                    <a:ext uri="{9D8B030D-6E8A-4147-A177-3AD203B41FA5}">
                      <a16:colId xmlns:a16="http://schemas.microsoft.com/office/drawing/2014/main" val="2983394187"/>
                    </a:ext>
                  </a:extLst>
                </a:gridCol>
                <a:gridCol w="506031">
                  <a:extLst>
                    <a:ext uri="{9D8B030D-6E8A-4147-A177-3AD203B41FA5}">
                      <a16:colId xmlns:a16="http://schemas.microsoft.com/office/drawing/2014/main" val="1433956604"/>
                    </a:ext>
                  </a:extLst>
                </a:gridCol>
                <a:gridCol w="462027">
                  <a:extLst>
                    <a:ext uri="{9D8B030D-6E8A-4147-A177-3AD203B41FA5}">
                      <a16:colId xmlns:a16="http://schemas.microsoft.com/office/drawing/2014/main" val="2597056681"/>
                    </a:ext>
                  </a:extLst>
                </a:gridCol>
                <a:gridCol w="484029">
                  <a:extLst>
                    <a:ext uri="{9D8B030D-6E8A-4147-A177-3AD203B41FA5}">
                      <a16:colId xmlns:a16="http://schemas.microsoft.com/office/drawing/2014/main" val="3540708753"/>
                    </a:ext>
                  </a:extLst>
                </a:gridCol>
                <a:gridCol w="484029">
                  <a:extLst>
                    <a:ext uri="{9D8B030D-6E8A-4147-A177-3AD203B41FA5}">
                      <a16:colId xmlns:a16="http://schemas.microsoft.com/office/drawing/2014/main" val="1563145893"/>
                    </a:ext>
                  </a:extLst>
                </a:gridCol>
                <a:gridCol w="487936">
                  <a:extLst>
                    <a:ext uri="{9D8B030D-6E8A-4147-A177-3AD203B41FA5}">
                      <a16:colId xmlns:a16="http://schemas.microsoft.com/office/drawing/2014/main" val="4285116917"/>
                    </a:ext>
                  </a:extLst>
                </a:gridCol>
              </a:tblGrid>
              <a:tr h="290062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Binary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73226"/>
                  </a:ext>
                </a:extLst>
              </a:tr>
              <a:tr h="290062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Hexadecimal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2681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424691DF-CAAF-43D9-8061-079435E22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645251"/>
              </p:ext>
            </p:extLst>
          </p:nvPr>
        </p:nvGraphicFramePr>
        <p:xfrm>
          <a:off x="1107891" y="8484617"/>
          <a:ext cx="5529265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118">
                  <a:extLst>
                    <a:ext uri="{9D8B030D-6E8A-4147-A177-3AD203B41FA5}">
                      <a16:colId xmlns:a16="http://schemas.microsoft.com/office/drawing/2014/main" val="3808231355"/>
                    </a:ext>
                  </a:extLst>
                </a:gridCol>
                <a:gridCol w="616755">
                  <a:extLst>
                    <a:ext uri="{9D8B030D-6E8A-4147-A177-3AD203B41FA5}">
                      <a16:colId xmlns:a16="http://schemas.microsoft.com/office/drawing/2014/main" val="1269490432"/>
                    </a:ext>
                  </a:extLst>
                </a:gridCol>
                <a:gridCol w="517370">
                  <a:extLst>
                    <a:ext uri="{9D8B030D-6E8A-4147-A177-3AD203B41FA5}">
                      <a16:colId xmlns:a16="http://schemas.microsoft.com/office/drawing/2014/main" val="3102385583"/>
                    </a:ext>
                  </a:extLst>
                </a:gridCol>
                <a:gridCol w="471970">
                  <a:extLst>
                    <a:ext uri="{9D8B030D-6E8A-4147-A177-3AD203B41FA5}">
                      <a16:colId xmlns:a16="http://schemas.microsoft.com/office/drawing/2014/main" val="2983394187"/>
                    </a:ext>
                  </a:extLst>
                </a:gridCol>
                <a:gridCol w="506031">
                  <a:extLst>
                    <a:ext uri="{9D8B030D-6E8A-4147-A177-3AD203B41FA5}">
                      <a16:colId xmlns:a16="http://schemas.microsoft.com/office/drawing/2014/main" val="1433956604"/>
                    </a:ext>
                  </a:extLst>
                </a:gridCol>
                <a:gridCol w="462027">
                  <a:extLst>
                    <a:ext uri="{9D8B030D-6E8A-4147-A177-3AD203B41FA5}">
                      <a16:colId xmlns:a16="http://schemas.microsoft.com/office/drawing/2014/main" val="2597056681"/>
                    </a:ext>
                  </a:extLst>
                </a:gridCol>
                <a:gridCol w="484029">
                  <a:extLst>
                    <a:ext uri="{9D8B030D-6E8A-4147-A177-3AD203B41FA5}">
                      <a16:colId xmlns:a16="http://schemas.microsoft.com/office/drawing/2014/main" val="3540708753"/>
                    </a:ext>
                  </a:extLst>
                </a:gridCol>
                <a:gridCol w="484029">
                  <a:extLst>
                    <a:ext uri="{9D8B030D-6E8A-4147-A177-3AD203B41FA5}">
                      <a16:colId xmlns:a16="http://schemas.microsoft.com/office/drawing/2014/main" val="1563145893"/>
                    </a:ext>
                  </a:extLst>
                </a:gridCol>
                <a:gridCol w="487936">
                  <a:extLst>
                    <a:ext uri="{9D8B030D-6E8A-4147-A177-3AD203B41FA5}">
                      <a16:colId xmlns:a16="http://schemas.microsoft.com/office/drawing/2014/main" val="4285116917"/>
                    </a:ext>
                  </a:extLst>
                </a:gridCol>
              </a:tblGrid>
              <a:tr h="290062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Binary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73226"/>
                  </a:ext>
                </a:extLst>
              </a:tr>
              <a:tr h="290062"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rgbClr val="FF0000"/>
                          </a:solidFill>
                        </a:rPr>
                        <a:t>Hexadecimal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2681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189DB736-B265-42C6-86B8-15715A26CD31}"/>
              </a:ext>
            </a:extLst>
          </p:cNvPr>
          <p:cNvSpPr/>
          <p:nvPr/>
        </p:nvSpPr>
        <p:spPr>
          <a:xfrm>
            <a:off x="502320" y="6660259"/>
            <a:ext cx="5613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A)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CFD85D5-F97E-4421-8049-5BFCF5215CB1}"/>
              </a:ext>
            </a:extLst>
          </p:cNvPr>
          <p:cNvSpPr/>
          <p:nvPr/>
        </p:nvSpPr>
        <p:spPr>
          <a:xfrm>
            <a:off x="517548" y="8510139"/>
            <a:ext cx="5309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C)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51BA4C7-9080-4FB0-81AD-B08E1056ECF3}"/>
              </a:ext>
            </a:extLst>
          </p:cNvPr>
          <p:cNvSpPr/>
          <p:nvPr/>
        </p:nvSpPr>
        <p:spPr>
          <a:xfrm>
            <a:off x="515005" y="7559799"/>
            <a:ext cx="5613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326608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4727" b="28787"/>
          <a:stretch/>
        </p:blipFill>
        <p:spPr>
          <a:xfrm>
            <a:off x="453912" y="1625600"/>
            <a:ext cx="6276507" cy="4927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3912" y="1079713"/>
            <a:ext cx="63284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Exam Question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880746"/>
              </p:ext>
            </p:extLst>
          </p:nvPr>
        </p:nvGraphicFramePr>
        <p:xfrm>
          <a:off x="453911" y="6729755"/>
          <a:ext cx="6276507" cy="243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129">
                  <a:extLst>
                    <a:ext uri="{9D8B030D-6E8A-4147-A177-3AD203B41FA5}">
                      <a16:colId xmlns:a16="http://schemas.microsoft.com/office/drawing/2014/main" val="2771032736"/>
                    </a:ext>
                  </a:extLst>
                </a:gridCol>
                <a:gridCol w="5509378">
                  <a:extLst>
                    <a:ext uri="{9D8B030D-6E8A-4147-A177-3AD203B41FA5}">
                      <a16:colId xmlns:a16="http://schemas.microsoft.com/office/drawing/2014/main" val="182410012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Convert the Values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and write down the operation (e.g. RIGHT) carried out by the robot arm. </a:t>
                      </a:r>
                      <a:endParaRPr lang="en-GB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808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Left</a:t>
                      </a:r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2459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548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C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957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346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en-GB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220532"/>
                  </a:ext>
                </a:extLst>
              </a:tr>
            </a:tbl>
          </a:graphicData>
        </a:graphic>
      </p:graphicFrame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530859"/>
              </p:ext>
            </p:extLst>
          </p:nvPr>
        </p:nvGraphicFramePr>
        <p:xfrm>
          <a:off x="5213351" y="2551390"/>
          <a:ext cx="730249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537870"/>
              </p:ext>
            </p:extLst>
          </p:nvPr>
        </p:nvGraphicFramePr>
        <p:xfrm>
          <a:off x="5213350" y="3098785"/>
          <a:ext cx="730249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201345"/>
              </p:ext>
            </p:extLst>
          </p:nvPr>
        </p:nvGraphicFramePr>
        <p:xfrm>
          <a:off x="5213350" y="3646180"/>
          <a:ext cx="730249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209137"/>
              </p:ext>
            </p:extLst>
          </p:nvPr>
        </p:nvGraphicFramePr>
        <p:xfrm>
          <a:off x="5213350" y="4182105"/>
          <a:ext cx="730249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9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66003"/>
              </p:ext>
            </p:extLst>
          </p:nvPr>
        </p:nvGraphicFramePr>
        <p:xfrm>
          <a:off x="5213349" y="4729500"/>
          <a:ext cx="730249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  <p:graphicFrame>
        <p:nvGraphicFramePr>
          <p:cNvPr id="10" name="Table 3">
            <a:extLst>
              <a:ext uri="{FF2B5EF4-FFF2-40B4-BE49-F238E27FC236}">
                <a16:creationId xmlns:a16="http://schemas.microsoft.com/office/drawing/2014/main" id="{E219D4CA-7E3D-4A54-B168-36F12D3F8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881239"/>
              </p:ext>
            </p:extLst>
          </p:nvPr>
        </p:nvGraphicFramePr>
        <p:xfrm>
          <a:off x="5213350" y="5231713"/>
          <a:ext cx="730249" cy="370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30249">
                  <a:extLst>
                    <a:ext uri="{9D8B030D-6E8A-4147-A177-3AD203B41FA5}">
                      <a16:colId xmlns:a16="http://schemas.microsoft.com/office/drawing/2014/main" val="24995816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71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877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766</TotalTime>
  <Words>573</Words>
  <Application>Microsoft Office PowerPoint</Application>
  <PresentationFormat>A4 Paper (210x297 mm)</PresentationFormat>
  <Paragraphs>394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Yasar Ahmad</dc:creator>
  <cp:lastModifiedBy>yahmad</cp:lastModifiedBy>
  <cp:revision>50</cp:revision>
  <dcterms:created xsi:type="dcterms:W3CDTF">2020-08-27T05:25:19Z</dcterms:created>
  <dcterms:modified xsi:type="dcterms:W3CDTF">2020-09-12T18:54:55Z</dcterms:modified>
</cp:coreProperties>
</file>