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98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31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  <a:prstGeom prst="rect">
            <a:avLst/>
          </a:prstGeo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49815449-BEE0-49AE-AACE-79C18DB43729}" type="datetimeFigureOut">
              <a:rPr lang="en-GB" smtClean="0"/>
              <a:t>30/08/2020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E11E3AFA-22A9-42B3-A654-80F88D91D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96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826" y="1259063"/>
            <a:ext cx="5915025" cy="49208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49815449-BEE0-49AE-AACE-79C18DB43729}" type="datetimeFigureOut">
              <a:rPr lang="en-GB" smtClean="0"/>
              <a:t>30/08/2020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E11E3AFA-22A9-42B3-A654-80F88D91D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778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49815449-BEE0-49AE-AACE-79C18DB43729}" type="datetimeFigureOut">
              <a:rPr lang="en-GB" smtClean="0"/>
              <a:t>30/08/2020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E11E3AFA-22A9-42B3-A654-80F88D91D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898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826" y="1259063"/>
            <a:ext cx="5915025" cy="49208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49815449-BEE0-49AE-AACE-79C18DB43729}" type="datetimeFigureOut">
              <a:rPr lang="en-GB" smtClean="0"/>
              <a:t>30/08/2020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E11E3AFA-22A9-42B3-A654-80F88D91D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630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3375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49815449-BEE0-49AE-AACE-79C18DB43729}" type="datetimeFigureOut">
              <a:rPr lang="en-GB" smtClean="0"/>
              <a:t>30/08/2020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E11E3AFA-22A9-42B3-A654-80F88D91D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830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826" y="1259063"/>
            <a:ext cx="5915025" cy="49208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49815449-BEE0-49AE-AACE-79C18DB43729}" type="datetimeFigureOut">
              <a:rPr lang="en-GB" smtClean="0"/>
              <a:t>30/08/2020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E11E3AFA-22A9-42B3-A654-80F88D91D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54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49815449-BEE0-49AE-AACE-79C18DB43729}" type="datetimeFigureOut">
              <a:rPr lang="en-GB" smtClean="0"/>
              <a:t>30/08/2020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E11E3AFA-22A9-42B3-A654-80F88D91D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664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826" y="1259063"/>
            <a:ext cx="5915025" cy="49208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49815449-BEE0-49AE-AACE-79C18DB43729}" type="datetimeFigureOut">
              <a:rPr lang="en-GB" smtClean="0"/>
              <a:t>30/08/2020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E11E3AFA-22A9-42B3-A654-80F88D91D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810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49815449-BEE0-49AE-AACE-79C18DB43729}" type="datetimeFigureOut">
              <a:rPr lang="en-GB" smtClean="0"/>
              <a:t>30/08/2020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E11E3AFA-22A9-42B3-A654-80F88D91D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9717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49815449-BEE0-49AE-AACE-79C18DB43729}" type="datetimeFigureOut">
              <a:rPr lang="en-GB" smtClean="0"/>
              <a:t>30/08/2020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E11E3AFA-22A9-42B3-A654-80F88D91D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953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49815449-BEE0-49AE-AACE-79C18DB43729}" type="datetimeFigureOut">
              <a:rPr lang="en-GB" smtClean="0"/>
              <a:t>30/08/2020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E11E3AFA-22A9-42B3-A654-80F88D91D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151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919" y="3054423"/>
            <a:ext cx="5915025" cy="5640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50843" y="0"/>
            <a:ext cx="328983" cy="9906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2000" b="1" dirty="0" smtClean="0">
                <a:solidFill>
                  <a:srgbClr val="7030A0"/>
                </a:solidFill>
              </a:rPr>
              <a:t>Theory </a:t>
            </a:r>
            <a:r>
              <a:rPr lang="en-US" sz="2000" b="1" baseline="0" dirty="0" smtClean="0">
                <a:solidFill>
                  <a:srgbClr val="7030A0"/>
                </a:solidFill>
              </a:rPr>
              <a:t> of Computer Science</a:t>
            </a:r>
            <a:endParaRPr lang="en-GB" sz="2000" b="1" dirty="0">
              <a:solidFill>
                <a:srgbClr val="7030A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528830919"/>
              </p:ext>
            </p:extLst>
          </p:nvPr>
        </p:nvGraphicFramePr>
        <p:xfrm>
          <a:off x="443560" y="70618"/>
          <a:ext cx="641443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4439">
                  <a:extLst>
                    <a:ext uri="{9D8B030D-6E8A-4147-A177-3AD203B41FA5}">
                      <a16:colId xmlns:a16="http://schemas.microsoft.com/office/drawing/2014/main" val="42425127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Computer Science</a:t>
                      </a:r>
                      <a:endParaRPr lang="en-GB" sz="32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009882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043346405"/>
              </p:ext>
            </p:extLst>
          </p:nvPr>
        </p:nvGraphicFramePr>
        <p:xfrm>
          <a:off x="0" y="9440883"/>
          <a:ext cx="2030681" cy="3782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0681">
                  <a:extLst>
                    <a:ext uri="{9D8B030D-6E8A-4147-A177-3AD203B41FA5}">
                      <a16:colId xmlns:a16="http://schemas.microsoft.com/office/drawing/2014/main" val="4242512720"/>
                    </a:ext>
                  </a:extLst>
                </a:gridCol>
              </a:tblGrid>
              <a:tr h="37827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www.yahmad.co.uk</a:t>
                      </a:r>
                      <a:endParaRPr lang="en-GB" sz="16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009882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 userDrawn="1"/>
        </p:nvSpPr>
        <p:spPr>
          <a:xfrm>
            <a:off x="454419" y="679219"/>
            <a:ext cx="6403580" cy="30776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rgbClr val="7030A0"/>
                </a:solidFill>
              </a:rPr>
              <a:t>1.1 Data Representation - </a:t>
            </a:r>
            <a:r>
              <a:rPr lang="en-GB" sz="2400" b="1" dirty="0" smtClean="0">
                <a:solidFill>
                  <a:srgbClr val="FF0000"/>
                </a:solidFill>
              </a:rPr>
              <a:t>1.1.1 Binary systems </a:t>
            </a:r>
            <a:endParaRPr lang="en-GB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064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582545"/>
              </p:ext>
            </p:extLst>
          </p:nvPr>
        </p:nvGraphicFramePr>
        <p:xfrm>
          <a:off x="455211" y="3076030"/>
          <a:ext cx="6250390" cy="2362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888">
                  <a:extLst>
                    <a:ext uri="{9D8B030D-6E8A-4147-A177-3AD203B41FA5}">
                      <a16:colId xmlns:a16="http://schemas.microsoft.com/office/drawing/2014/main" val="95854757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12432484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71338106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40906723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882364173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3658227294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3910306413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994654186"/>
                    </a:ext>
                  </a:extLst>
                </a:gridCol>
                <a:gridCol w="2641600">
                  <a:extLst>
                    <a:ext uri="{9D8B030D-6E8A-4147-A177-3AD203B41FA5}">
                      <a16:colId xmlns:a16="http://schemas.microsoft.com/office/drawing/2014/main" val="354116816"/>
                    </a:ext>
                  </a:extLst>
                </a:gridCol>
                <a:gridCol w="965202">
                  <a:extLst>
                    <a:ext uri="{9D8B030D-6E8A-4147-A177-3AD203B41FA5}">
                      <a16:colId xmlns:a16="http://schemas.microsoft.com/office/drawing/2014/main" val="1614808657"/>
                    </a:ext>
                  </a:extLst>
                </a:gridCol>
              </a:tblGrid>
              <a:tr h="20859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128</a:t>
                      </a:r>
                      <a:endParaRPr lang="en-GB" sz="1600" dirty="0"/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64</a:t>
                      </a:r>
                      <a:endParaRPr lang="en-GB" sz="1600" dirty="0"/>
                    </a:p>
                  </a:txBody>
                  <a:tcPr marL="51435" marR="51435" marT="25718" marB="2571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32</a:t>
                      </a:r>
                      <a:endParaRPr lang="en-GB" sz="1600" dirty="0"/>
                    </a:p>
                  </a:txBody>
                  <a:tcPr marL="51435" marR="51435" marT="25718" marB="2571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16</a:t>
                      </a:r>
                      <a:endParaRPr lang="en-GB" sz="1600" dirty="0"/>
                    </a:p>
                  </a:txBody>
                  <a:tcPr marL="51435" marR="51435" marT="25718" marB="2571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GB" sz="1600" dirty="0"/>
                    </a:p>
                  </a:txBody>
                  <a:tcPr marL="51435" marR="51435" marT="25718" marB="2571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GB" sz="1600" dirty="0"/>
                    </a:p>
                  </a:txBody>
                  <a:tcPr marL="51435" marR="51435" marT="25718" marB="2571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GB" sz="1600" dirty="0"/>
                    </a:p>
                  </a:txBody>
                  <a:tcPr marL="51435" marR="51435" marT="25718" marB="2571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GB" sz="1600" dirty="0"/>
                    </a:p>
                  </a:txBody>
                  <a:tcPr marL="51435" marR="51435" marT="25718" marB="2571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Working</a:t>
                      </a:r>
                      <a:r>
                        <a:rPr lang="en-US" sz="1600" baseline="0" dirty="0" smtClean="0"/>
                        <a:t> Out Space </a:t>
                      </a:r>
                      <a:endParaRPr lang="en-GB" sz="1600" dirty="0"/>
                    </a:p>
                  </a:txBody>
                  <a:tcPr marL="51435" marR="51435" marT="25718" marB="2571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rgbClr val="FF0000"/>
                          </a:solidFill>
                        </a:rPr>
                        <a:t>Denary</a:t>
                      </a:r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738451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GB" sz="1600" dirty="0"/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377872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GB" sz="1600" dirty="0"/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27156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GB" sz="1600" dirty="0"/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948095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GB" sz="1600" dirty="0"/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543654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GB" sz="1600" dirty="0"/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848410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GB" sz="1600" dirty="0"/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8892689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GB" sz="1600" dirty="0"/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GB" sz="1600" dirty="0"/>
                    </a:p>
                  </a:txBody>
                  <a:tcPr marL="51435" marR="51435" marT="25718" marB="2571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GB" sz="1600" dirty="0"/>
                    </a:p>
                  </a:txBody>
                  <a:tcPr marL="51435" marR="51435" marT="25718" marB="2571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GB" sz="1600" dirty="0"/>
                    </a:p>
                  </a:txBody>
                  <a:tcPr marL="51435" marR="51435" marT="25718" marB="2571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GB" sz="1600" dirty="0"/>
                    </a:p>
                  </a:txBody>
                  <a:tcPr marL="51435" marR="51435" marT="25718" marB="2571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GB" sz="1600" dirty="0"/>
                    </a:p>
                  </a:txBody>
                  <a:tcPr marL="51435" marR="51435" marT="25718" marB="2571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GB" sz="1600" dirty="0"/>
                    </a:p>
                  </a:txBody>
                  <a:tcPr marL="51435" marR="51435" marT="25718" marB="2571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GB" sz="1600" dirty="0"/>
                    </a:p>
                  </a:txBody>
                  <a:tcPr marL="51435" marR="51435" marT="25718" marB="2571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 marL="51435" marR="51435" marT="25718" marB="2571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884270"/>
                  </a:ext>
                </a:extLst>
              </a:tr>
            </a:tbl>
          </a:graphicData>
        </a:graphic>
      </p:graphicFrame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306394"/>
              </p:ext>
            </p:extLst>
          </p:nvPr>
        </p:nvGraphicFramePr>
        <p:xfrm>
          <a:off x="455212" y="1177345"/>
          <a:ext cx="6250388" cy="1771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733">
                  <a:extLst>
                    <a:ext uri="{9D8B030D-6E8A-4147-A177-3AD203B41FA5}">
                      <a16:colId xmlns:a16="http://schemas.microsoft.com/office/drawing/2014/main" val="1268430126"/>
                    </a:ext>
                  </a:extLst>
                </a:gridCol>
                <a:gridCol w="316756">
                  <a:extLst>
                    <a:ext uri="{9D8B030D-6E8A-4147-A177-3AD203B41FA5}">
                      <a16:colId xmlns:a16="http://schemas.microsoft.com/office/drawing/2014/main" val="2163869103"/>
                    </a:ext>
                  </a:extLst>
                </a:gridCol>
                <a:gridCol w="291415">
                  <a:extLst>
                    <a:ext uri="{9D8B030D-6E8A-4147-A177-3AD203B41FA5}">
                      <a16:colId xmlns:a16="http://schemas.microsoft.com/office/drawing/2014/main" val="757012774"/>
                    </a:ext>
                  </a:extLst>
                </a:gridCol>
                <a:gridCol w="266074">
                  <a:extLst>
                    <a:ext uri="{9D8B030D-6E8A-4147-A177-3AD203B41FA5}">
                      <a16:colId xmlns:a16="http://schemas.microsoft.com/office/drawing/2014/main" val="3935392500"/>
                    </a:ext>
                  </a:extLst>
                </a:gridCol>
                <a:gridCol w="4090310">
                  <a:extLst>
                    <a:ext uri="{9D8B030D-6E8A-4147-A177-3AD203B41FA5}">
                      <a16:colId xmlns:a16="http://schemas.microsoft.com/office/drawing/2014/main" val="3709262567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3187948432"/>
                    </a:ext>
                  </a:extLst>
                </a:gridCol>
              </a:tblGrid>
              <a:tr h="20859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GB" sz="1600" dirty="0"/>
                    </a:p>
                  </a:txBody>
                  <a:tcPr marL="51435" marR="51435" marT="25718" marB="2571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GB" sz="1600" dirty="0"/>
                    </a:p>
                  </a:txBody>
                  <a:tcPr marL="51435" marR="51435" marT="25718" marB="2571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GB" sz="1600" dirty="0"/>
                    </a:p>
                  </a:txBody>
                  <a:tcPr marL="51435" marR="51435" marT="25718" marB="2571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GB" sz="1600" dirty="0"/>
                    </a:p>
                  </a:txBody>
                  <a:tcPr marL="51435" marR="51435" marT="25718" marB="2571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Working</a:t>
                      </a:r>
                      <a:r>
                        <a:rPr lang="en-US" sz="1600" baseline="0" dirty="0" smtClean="0"/>
                        <a:t> Out Space </a:t>
                      </a:r>
                      <a:endParaRPr lang="en-GB" sz="1600" dirty="0"/>
                    </a:p>
                  </a:txBody>
                  <a:tcPr marL="51435" marR="51435" marT="25718" marB="2571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rgbClr val="FF0000"/>
                          </a:solidFill>
                        </a:rPr>
                        <a:t>Denary</a:t>
                      </a:r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704505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463517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160619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091992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 marL="51435" marR="51435" marT="25718" marB="2571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828037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GB" sz="1600" dirty="0"/>
                    </a:p>
                  </a:txBody>
                  <a:tcPr marL="51435" marR="51435" marT="25718" marB="2571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GB" sz="1600" dirty="0"/>
                    </a:p>
                  </a:txBody>
                  <a:tcPr marL="51435" marR="51435" marT="25718" marB="2571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GB" sz="1600" dirty="0"/>
                    </a:p>
                  </a:txBody>
                  <a:tcPr marL="51435" marR="51435" marT="25718" marB="2571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GB" sz="1600" dirty="0"/>
                    </a:p>
                  </a:txBody>
                  <a:tcPr marL="51435" marR="51435" marT="25718" marB="2571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 marL="51435" marR="51435" marT="25718" marB="2571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530235"/>
                  </a:ext>
                </a:extLst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8042094"/>
              </p:ext>
            </p:extLst>
          </p:nvPr>
        </p:nvGraphicFramePr>
        <p:xfrm>
          <a:off x="455208" y="5565267"/>
          <a:ext cx="6250392" cy="1179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866">
                  <a:extLst>
                    <a:ext uri="{9D8B030D-6E8A-4147-A177-3AD203B41FA5}">
                      <a16:colId xmlns:a16="http://schemas.microsoft.com/office/drawing/2014/main" val="2144424918"/>
                    </a:ext>
                  </a:extLst>
                </a:gridCol>
                <a:gridCol w="520866">
                  <a:extLst>
                    <a:ext uri="{9D8B030D-6E8A-4147-A177-3AD203B41FA5}">
                      <a16:colId xmlns:a16="http://schemas.microsoft.com/office/drawing/2014/main" val="3760279563"/>
                    </a:ext>
                  </a:extLst>
                </a:gridCol>
                <a:gridCol w="520866">
                  <a:extLst>
                    <a:ext uri="{9D8B030D-6E8A-4147-A177-3AD203B41FA5}">
                      <a16:colId xmlns:a16="http://schemas.microsoft.com/office/drawing/2014/main" val="4063557441"/>
                    </a:ext>
                  </a:extLst>
                </a:gridCol>
                <a:gridCol w="520866">
                  <a:extLst>
                    <a:ext uri="{9D8B030D-6E8A-4147-A177-3AD203B41FA5}">
                      <a16:colId xmlns:a16="http://schemas.microsoft.com/office/drawing/2014/main" val="236205263"/>
                    </a:ext>
                  </a:extLst>
                </a:gridCol>
                <a:gridCol w="520866">
                  <a:extLst>
                    <a:ext uri="{9D8B030D-6E8A-4147-A177-3AD203B41FA5}">
                      <a16:colId xmlns:a16="http://schemas.microsoft.com/office/drawing/2014/main" val="958547574"/>
                    </a:ext>
                  </a:extLst>
                </a:gridCol>
                <a:gridCol w="520866">
                  <a:extLst>
                    <a:ext uri="{9D8B030D-6E8A-4147-A177-3AD203B41FA5}">
                      <a16:colId xmlns:a16="http://schemas.microsoft.com/office/drawing/2014/main" val="1124324847"/>
                    </a:ext>
                  </a:extLst>
                </a:gridCol>
                <a:gridCol w="520866">
                  <a:extLst>
                    <a:ext uri="{9D8B030D-6E8A-4147-A177-3AD203B41FA5}">
                      <a16:colId xmlns:a16="http://schemas.microsoft.com/office/drawing/2014/main" val="2713381061"/>
                    </a:ext>
                  </a:extLst>
                </a:gridCol>
                <a:gridCol w="520866">
                  <a:extLst>
                    <a:ext uri="{9D8B030D-6E8A-4147-A177-3AD203B41FA5}">
                      <a16:colId xmlns:a16="http://schemas.microsoft.com/office/drawing/2014/main" val="40906723"/>
                    </a:ext>
                  </a:extLst>
                </a:gridCol>
                <a:gridCol w="520866">
                  <a:extLst>
                    <a:ext uri="{9D8B030D-6E8A-4147-A177-3AD203B41FA5}">
                      <a16:colId xmlns:a16="http://schemas.microsoft.com/office/drawing/2014/main" val="882364173"/>
                    </a:ext>
                  </a:extLst>
                </a:gridCol>
                <a:gridCol w="520866">
                  <a:extLst>
                    <a:ext uri="{9D8B030D-6E8A-4147-A177-3AD203B41FA5}">
                      <a16:colId xmlns:a16="http://schemas.microsoft.com/office/drawing/2014/main" val="3658227294"/>
                    </a:ext>
                  </a:extLst>
                </a:gridCol>
                <a:gridCol w="520866">
                  <a:extLst>
                    <a:ext uri="{9D8B030D-6E8A-4147-A177-3AD203B41FA5}">
                      <a16:colId xmlns:a16="http://schemas.microsoft.com/office/drawing/2014/main" val="3910306413"/>
                    </a:ext>
                  </a:extLst>
                </a:gridCol>
                <a:gridCol w="520866">
                  <a:extLst>
                    <a:ext uri="{9D8B030D-6E8A-4147-A177-3AD203B41FA5}">
                      <a16:colId xmlns:a16="http://schemas.microsoft.com/office/drawing/2014/main" val="2994654186"/>
                    </a:ext>
                  </a:extLst>
                </a:gridCol>
              </a:tblGrid>
              <a:tr h="17519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2048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1024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512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256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128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64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32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738451"/>
                  </a:ext>
                </a:extLst>
              </a:tr>
              <a:tr h="18980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GB" sz="140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GB" sz="140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377872"/>
                  </a:ext>
                </a:extLst>
              </a:tr>
              <a:tr h="325100">
                <a:tc gridSpan="12"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Working</a:t>
                      </a:r>
                      <a:r>
                        <a:rPr lang="en-US" sz="1400" b="1" baseline="0" dirty="0" smtClean="0"/>
                        <a:t> out Space:</a:t>
                      </a:r>
                      <a:endParaRPr lang="en-GB" sz="1400" b="1" dirty="0"/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175023"/>
                  </a:ext>
                </a:extLst>
              </a:tr>
              <a:tr h="325100">
                <a:tc gridSpan="12"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Denary: </a:t>
                      </a:r>
                      <a:endParaRPr lang="en-GB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151538"/>
                  </a:ext>
                </a:extLst>
              </a:tr>
            </a:tbl>
          </a:graphicData>
        </a:graphic>
      </p:graphicFrame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841334"/>
              </p:ext>
            </p:extLst>
          </p:nvPr>
        </p:nvGraphicFramePr>
        <p:xfrm>
          <a:off x="455208" y="6872088"/>
          <a:ext cx="6250392" cy="1179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866">
                  <a:extLst>
                    <a:ext uri="{9D8B030D-6E8A-4147-A177-3AD203B41FA5}">
                      <a16:colId xmlns:a16="http://schemas.microsoft.com/office/drawing/2014/main" val="2144424918"/>
                    </a:ext>
                  </a:extLst>
                </a:gridCol>
                <a:gridCol w="520866">
                  <a:extLst>
                    <a:ext uri="{9D8B030D-6E8A-4147-A177-3AD203B41FA5}">
                      <a16:colId xmlns:a16="http://schemas.microsoft.com/office/drawing/2014/main" val="3760279563"/>
                    </a:ext>
                  </a:extLst>
                </a:gridCol>
                <a:gridCol w="520866">
                  <a:extLst>
                    <a:ext uri="{9D8B030D-6E8A-4147-A177-3AD203B41FA5}">
                      <a16:colId xmlns:a16="http://schemas.microsoft.com/office/drawing/2014/main" val="4063557441"/>
                    </a:ext>
                  </a:extLst>
                </a:gridCol>
                <a:gridCol w="520866">
                  <a:extLst>
                    <a:ext uri="{9D8B030D-6E8A-4147-A177-3AD203B41FA5}">
                      <a16:colId xmlns:a16="http://schemas.microsoft.com/office/drawing/2014/main" val="236205263"/>
                    </a:ext>
                  </a:extLst>
                </a:gridCol>
                <a:gridCol w="520866">
                  <a:extLst>
                    <a:ext uri="{9D8B030D-6E8A-4147-A177-3AD203B41FA5}">
                      <a16:colId xmlns:a16="http://schemas.microsoft.com/office/drawing/2014/main" val="958547574"/>
                    </a:ext>
                  </a:extLst>
                </a:gridCol>
                <a:gridCol w="520866">
                  <a:extLst>
                    <a:ext uri="{9D8B030D-6E8A-4147-A177-3AD203B41FA5}">
                      <a16:colId xmlns:a16="http://schemas.microsoft.com/office/drawing/2014/main" val="1124324847"/>
                    </a:ext>
                  </a:extLst>
                </a:gridCol>
                <a:gridCol w="520866">
                  <a:extLst>
                    <a:ext uri="{9D8B030D-6E8A-4147-A177-3AD203B41FA5}">
                      <a16:colId xmlns:a16="http://schemas.microsoft.com/office/drawing/2014/main" val="2713381061"/>
                    </a:ext>
                  </a:extLst>
                </a:gridCol>
                <a:gridCol w="520866">
                  <a:extLst>
                    <a:ext uri="{9D8B030D-6E8A-4147-A177-3AD203B41FA5}">
                      <a16:colId xmlns:a16="http://schemas.microsoft.com/office/drawing/2014/main" val="40906723"/>
                    </a:ext>
                  </a:extLst>
                </a:gridCol>
                <a:gridCol w="520866">
                  <a:extLst>
                    <a:ext uri="{9D8B030D-6E8A-4147-A177-3AD203B41FA5}">
                      <a16:colId xmlns:a16="http://schemas.microsoft.com/office/drawing/2014/main" val="882364173"/>
                    </a:ext>
                  </a:extLst>
                </a:gridCol>
                <a:gridCol w="520866">
                  <a:extLst>
                    <a:ext uri="{9D8B030D-6E8A-4147-A177-3AD203B41FA5}">
                      <a16:colId xmlns:a16="http://schemas.microsoft.com/office/drawing/2014/main" val="3658227294"/>
                    </a:ext>
                  </a:extLst>
                </a:gridCol>
                <a:gridCol w="520866">
                  <a:extLst>
                    <a:ext uri="{9D8B030D-6E8A-4147-A177-3AD203B41FA5}">
                      <a16:colId xmlns:a16="http://schemas.microsoft.com/office/drawing/2014/main" val="3910306413"/>
                    </a:ext>
                  </a:extLst>
                </a:gridCol>
                <a:gridCol w="520866">
                  <a:extLst>
                    <a:ext uri="{9D8B030D-6E8A-4147-A177-3AD203B41FA5}">
                      <a16:colId xmlns:a16="http://schemas.microsoft.com/office/drawing/2014/main" val="2994654186"/>
                    </a:ext>
                  </a:extLst>
                </a:gridCol>
              </a:tblGrid>
              <a:tr h="17519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2048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1024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512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256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128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64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32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738451"/>
                  </a:ext>
                </a:extLst>
              </a:tr>
              <a:tr h="18980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GB" sz="140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GB" sz="140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377872"/>
                  </a:ext>
                </a:extLst>
              </a:tr>
              <a:tr h="325100">
                <a:tc gridSpan="12"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Working</a:t>
                      </a:r>
                      <a:r>
                        <a:rPr lang="en-US" sz="1400" b="1" baseline="0" dirty="0" smtClean="0"/>
                        <a:t> out Space:</a:t>
                      </a:r>
                      <a:endParaRPr lang="en-GB" sz="1400" b="1" dirty="0"/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175023"/>
                  </a:ext>
                </a:extLst>
              </a:tr>
              <a:tr h="325100">
                <a:tc gridSpan="12"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Denary: </a:t>
                      </a:r>
                      <a:endParaRPr lang="en-GB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151538"/>
                  </a:ext>
                </a:extLst>
              </a:tr>
            </a:tbl>
          </a:graphicData>
        </a:graphic>
      </p:graphicFrame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744825"/>
              </p:ext>
            </p:extLst>
          </p:nvPr>
        </p:nvGraphicFramePr>
        <p:xfrm>
          <a:off x="455208" y="8181533"/>
          <a:ext cx="6250392" cy="1179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866">
                  <a:extLst>
                    <a:ext uri="{9D8B030D-6E8A-4147-A177-3AD203B41FA5}">
                      <a16:colId xmlns:a16="http://schemas.microsoft.com/office/drawing/2014/main" val="2144424918"/>
                    </a:ext>
                  </a:extLst>
                </a:gridCol>
                <a:gridCol w="520866">
                  <a:extLst>
                    <a:ext uri="{9D8B030D-6E8A-4147-A177-3AD203B41FA5}">
                      <a16:colId xmlns:a16="http://schemas.microsoft.com/office/drawing/2014/main" val="3760279563"/>
                    </a:ext>
                  </a:extLst>
                </a:gridCol>
                <a:gridCol w="520866">
                  <a:extLst>
                    <a:ext uri="{9D8B030D-6E8A-4147-A177-3AD203B41FA5}">
                      <a16:colId xmlns:a16="http://schemas.microsoft.com/office/drawing/2014/main" val="4063557441"/>
                    </a:ext>
                  </a:extLst>
                </a:gridCol>
                <a:gridCol w="520866">
                  <a:extLst>
                    <a:ext uri="{9D8B030D-6E8A-4147-A177-3AD203B41FA5}">
                      <a16:colId xmlns:a16="http://schemas.microsoft.com/office/drawing/2014/main" val="236205263"/>
                    </a:ext>
                  </a:extLst>
                </a:gridCol>
                <a:gridCol w="520866">
                  <a:extLst>
                    <a:ext uri="{9D8B030D-6E8A-4147-A177-3AD203B41FA5}">
                      <a16:colId xmlns:a16="http://schemas.microsoft.com/office/drawing/2014/main" val="958547574"/>
                    </a:ext>
                  </a:extLst>
                </a:gridCol>
                <a:gridCol w="520866">
                  <a:extLst>
                    <a:ext uri="{9D8B030D-6E8A-4147-A177-3AD203B41FA5}">
                      <a16:colId xmlns:a16="http://schemas.microsoft.com/office/drawing/2014/main" val="1124324847"/>
                    </a:ext>
                  </a:extLst>
                </a:gridCol>
                <a:gridCol w="520866">
                  <a:extLst>
                    <a:ext uri="{9D8B030D-6E8A-4147-A177-3AD203B41FA5}">
                      <a16:colId xmlns:a16="http://schemas.microsoft.com/office/drawing/2014/main" val="2713381061"/>
                    </a:ext>
                  </a:extLst>
                </a:gridCol>
                <a:gridCol w="520866">
                  <a:extLst>
                    <a:ext uri="{9D8B030D-6E8A-4147-A177-3AD203B41FA5}">
                      <a16:colId xmlns:a16="http://schemas.microsoft.com/office/drawing/2014/main" val="40906723"/>
                    </a:ext>
                  </a:extLst>
                </a:gridCol>
                <a:gridCol w="520866">
                  <a:extLst>
                    <a:ext uri="{9D8B030D-6E8A-4147-A177-3AD203B41FA5}">
                      <a16:colId xmlns:a16="http://schemas.microsoft.com/office/drawing/2014/main" val="882364173"/>
                    </a:ext>
                  </a:extLst>
                </a:gridCol>
                <a:gridCol w="520866">
                  <a:extLst>
                    <a:ext uri="{9D8B030D-6E8A-4147-A177-3AD203B41FA5}">
                      <a16:colId xmlns:a16="http://schemas.microsoft.com/office/drawing/2014/main" val="3658227294"/>
                    </a:ext>
                  </a:extLst>
                </a:gridCol>
                <a:gridCol w="520866">
                  <a:extLst>
                    <a:ext uri="{9D8B030D-6E8A-4147-A177-3AD203B41FA5}">
                      <a16:colId xmlns:a16="http://schemas.microsoft.com/office/drawing/2014/main" val="3910306413"/>
                    </a:ext>
                  </a:extLst>
                </a:gridCol>
                <a:gridCol w="520866">
                  <a:extLst>
                    <a:ext uri="{9D8B030D-6E8A-4147-A177-3AD203B41FA5}">
                      <a16:colId xmlns:a16="http://schemas.microsoft.com/office/drawing/2014/main" val="2994654186"/>
                    </a:ext>
                  </a:extLst>
                </a:gridCol>
              </a:tblGrid>
              <a:tr h="17519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2048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1024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512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256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128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64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32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738451"/>
                  </a:ext>
                </a:extLst>
              </a:tr>
              <a:tr h="18980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GB" sz="140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GB" sz="140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GB" sz="1400" dirty="0"/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377872"/>
                  </a:ext>
                </a:extLst>
              </a:tr>
              <a:tr h="325100">
                <a:tc gridSpan="12"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Working</a:t>
                      </a:r>
                      <a:r>
                        <a:rPr lang="en-US" sz="1400" b="1" baseline="0" dirty="0" smtClean="0"/>
                        <a:t> out Space:</a:t>
                      </a:r>
                      <a:endParaRPr lang="en-GB" sz="1400" b="1" dirty="0"/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175023"/>
                  </a:ext>
                </a:extLst>
              </a:tr>
              <a:tr h="325100">
                <a:tc gridSpan="12"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Denary: </a:t>
                      </a:r>
                      <a:endParaRPr lang="en-GB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151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826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465923" y="1155464"/>
            <a:ext cx="4938107" cy="3347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575" dirty="0"/>
              <a:t>Converting </a:t>
            </a:r>
            <a:r>
              <a:rPr lang="en-US" sz="1575" dirty="0" smtClean="0">
                <a:solidFill>
                  <a:srgbClr val="FF0000"/>
                </a:solidFill>
              </a:rPr>
              <a:t>Denary (Decimal) Numbers </a:t>
            </a:r>
            <a:r>
              <a:rPr lang="en-US" sz="1575" dirty="0"/>
              <a:t>to </a:t>
            </a:r>
            <a:r>
              <a:rPr lang="en-US" sz="1575" dirty="0" smtClean="0">
                <a:solidFill>
                  <a:srgbClr val="FF0000"/>
                </a:solidFill>
              </a:rPr>
              <a:t>Binary </a:t>
            </a:r>
            <a:r>
              <a:rPr lang="en-US" sz="1575" dirty="0">
                <a:solidFill>
                  <a:srgbClr val="FF0000"/>
                </a:solidFill>
              </a:rPr>
              <a:t>Numbers</a:t>
            </a:r>
            <a:endParaRPr lang="en-GB" sz="1575" dirty="0">
              <a:solidFill>
                <a:srgbClr val="FF0000"/>
              </a:solidFill>
            </a:endParaRP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3378190"/>
              </p:ext>
            </p:extLst>
          </p:nvPr>
        </p:nvGraphicFramePr>
        <p:xfrm>
          <a:off x="465924" y="1885064"/>
          <a:ext cx="4572000" cy="529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0">
                  <a:extLst>
                    <a:ext uri="{9D8B030D-6E8A-4147-A177-3AD203B41FA5}">
                      <a16:colId xmlns:a16="http://schemas.microsoft.com/office/drawing/2014/main" val="958547574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1124324847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713381061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40906723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882364173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658227294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910306413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994654186"/>
                    </a:ext>
                  </a:extLst>
                </a:gridCol>
              </a:tblGrid>
              <a:tr h="20859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128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64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32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738451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377872"/>
                  </a:ext>
                </a:extLst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465924" y="1528957"/>
            <a:ext cx="2175676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Convert </a:t>
            </a:r>
            <a:r>
              <a:rPr lang="en-US" sz="1400" dirty="0" smtClean="0">
                <a:solidFill>
                  <a:srgbClr val="FF0000"/>
                </a:solidFill>
              </a:rPr>
              <a:t>147</a:t>
            </a:r>
            <a:r>
              <a:rPr lang="en-US" sz="1400" dirty="0" smtClean="0"/>
              <a:t> to Binary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65923" y="2470814"/>
            <a:ext cx="1027959" cy="2616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Remainder </a:t>
            </a:r>
            <a:r>
              <a:rPr lang="en-US" sz="1100" dirty="0" smtClean="0">
                <a:solidFill>
                  <a:srgbClr val="FF0000"/>
                </a:solidFill>
              </a:rPr>
              <a:t>19</a:t>
            </a:r>
            <a:endParaRPr lang="en-GB" sz="1100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177348" y="2483551"/>
            <a:ext cx="1027959" cy="2616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Remainder </a:t>
            </a:r>
            <a:r>
              <a:rPr lang="en-US" sz="1100" dirty="0" smtClean="0">
                <a:solidFill>
                  <a:srgbClr val="FF0000"/>
                </a:solidFill>
              </a:rPr>
              <a:t>3</a:t>
            </a:r>
            <a:endParaRPr lang="en-GB" sz="1100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888773" y="2473385"/>
            <a:ext cx="989905" cy="2616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Remainder </a:t>
            </a:r>
            <a:r>
              <a:rPr lang="en-US" sz="1100" dirty="0" smtClean="0">
                <a:solidFill>
                  <a:srgbClr val="FF0000"/>
                </a:solidFill>
              </a:rPr>
              <a:t>1</a:t>
            </a:r>
            <a:endParaRPr lang="en-GB" sz="1100" dirty="0">
              <a:solidFill>
                <a:srgbClr val="FF0000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535940" y="2249555"/>
            <a:ext cx="34834" cy="211402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2244824" y="2249777"/>
            <a:ext cx="34834" cy="211402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3953708" y="2247359"/>
            <a:ext cx="34834" cy="211402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8" name="Tab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178859"/>
              </p:ext>
            </p:extLst>
          </p:nvPr>
        </p:nvGraphicFramePr>
        <p:xfrm>
          <a:off x="465921" y="4809036"/>
          <a:ext cx="4572000" cy="529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0">
                  <a:extLst>
                    <a:ext uri="{9D8B030D-6E8A-4147-A177-3AD203B41FA5}">
                      <a16:colId xmlns:a16="http://schemas.microsoft.com/office/drawing/2014/main" val="958547574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1124324847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713381061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40906723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882364173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658227294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910306413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994654186"/>
                    </a:ext>
                  </a:extLst>
                </a:gridCol>
              </a:tblGrid>
              <a:tr h="20859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128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64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32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738451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377872"/>
                  </a:ext>
                </a:extLst>
              </a:tr>
            </a:tbl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465921" y="4452929"/>
            <a:ext cx="2175676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Convert </a:t>
            </a:r>
            <a:r>
              <a:rPr lang="en-US" sz="1400" dirty="0" smtClean="0">
                <a:solidFill>
                  <a:srgbClr val="FF0000"/>
                </a:solidFill>
              </a:rPr>
              <a:t>152</a:t>
            </a:r>
            <a:r>
              <a:rPr lang="en-US" sz="1400" dirty="0" smtClean="0"/>
              <a:t> to Binary</a:t>
            </a:r>
            <a:endParaRPr lang="en-GB" sz="1400" dirty="0">
              <a:solidFill>
                <a:srgbClr val="FF0000"/>
              </a:solidFill>
            </a:endParaRPr>
          </a:p>
        </p:txBody>
      </p:sp>
      <p:graphicFrame>
        <p:nvGraphicFramePr>
          <p:cNvPr id="56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788278"/>
              </p:ext>
            </p:extLst>
          </p:nvPr>
        </p:nvGraphicFramePr>
        <p:xfrm>
          <a:off x="465920" y="5756501"/>
          <a:ext cx="4572000" cy="529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0">
                  <a:extLst>
                    <a:ext uri="{9D8B030D-6E8A-4147-A177-3AD203B41FA5}">
                      <a16:colId xmlns:a16="http://schemas.microsoft.com/office/drawing/2014/main" val="958547574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1124324847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713381061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40906723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882364173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658227294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910306413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994654186"/>
                    </a:ext>
                  </a:extLst>
                </a:gridCol>
              </a:tblGrid>
              <a:tr h="20859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128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64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32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738451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377872"/>
                  </a:ext>
                </a:extLst>
              </a:tr>
            </a:tbl>
          </a:graphicData>
        </a:graphic>
      </p:graphicFrame>
      <p:sp>
        <p:nvSpPr>
          <p:cNvPr id="57" name="TextBox 56"/>
          <p:cNvSpPr txBox="1"/>
          <p:nvPr/>
        </p:nvSpPr>
        <p:spPr>
          <a:xfrm>
            <a:off x="465920" y="5400394"/>
            <a:ext cx="2175676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Convert </a:t>
            </a:r>
            <a:r>
              <a:rPr lang="en-US" sz="1400" dirty="0" smtClean="0">
                <a:solidFill>
                  <a:srgbClr val="FF0000"/>
                </a:solidFill>
              </a:rPr>
              <a:t>178</a:t>
            </a:r>
            <a:r>
              <a:rPr lang="en-US" sz="1400" dirty="0" smtClean="0"/>
              <a:t> to Binary</a:t>
            </a:r>
            <a:endParaRPr lang="en-GB" sz="1400" dirty="0">
              <a:solidFill>
                <a:srgbClr val="FF0000"/>
              </a:solidFill>
            </a:endParaRPr>
          </a:p>
        </p:txBody>
      </p:sp>
      <p:graphicFrame>
        <p:nvGraphicFramePr>
          <p:cNvPr id="58" name="Table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3063186"/>
              </p:ext>
            </p:extLst>
          </p:nvPr>
        </p:nvGraphicFramePr>
        <p:xfrm>
          <a:off x="465921" y="3233759"/>
          <a:ext cx="1472475" cy="529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495">
                  <a:extLst>
                    <a:ext uri="{9D8B030D-6E8A-4147-A177-3AD203B41FA5}">
                      <a16:colId xmlns:a16="http://schemas.microsoft.com/office/drawing/2014/main" val="2925970527"/>
                    </a:ext>
                  </a:extLst>
                </a:gridCol>
                <a:gridCol w="294495">
                  <a:extLst>
                    <a:ext uri="{9D8B030D-6E8A-4147-A177-3AD203B41FA5}">
                      <a16:colId xmlns:a16="http://schemas.microsoft.com/office/drawing/2014/main" val="882364173"/>
                    </a:ext>
                  </a:extLst>
                </a:gridCol>
                <a:gridCol w="294495">
                  <a:extLst>
                    <a:ext uri="{9D8B030D-6E8A-4147-A177-3AD203B41FA5}">
                      <a16:colId xmlns:a16="http://schemas.microsoft.com/office/drawing/2014/main" val="3658227294"/>
                    </a:ext>
                  </a:extLst>
                </a:gridCol>
                <a:gridCol w="294495">
                  <a:extLst>
                    <a:ext uri="{9D8B030D-6E8A-4147-A177-3AD203B41FA5}">
                      <a16:colId xmlns:a16="http://schemas.microsoft.com/office/drawing/2014/main" val="3910306413"/>
                    </a:ext>
                  </a:extLst>
                </a:gridCol>
                <a:gridCol w="294495">
                  <a:extLst>
                    <a:ext uri="{9D8B030D-6E8A-4147-A177-3AD203B41FA5}">
                      <a16:colId xmlns:a16="http://schemas.microsoft.com/office/drawing/2014/main" val="2994654186"/>
                    </a:ext>
                  </a:extLst>
                </a:gridCol>
              </a:tblGrid>
              <a:tr h="208598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en-GB" sz="1400" dirty="0">
                        <a:solidFill>
                          <a:srgbClr val="FF0000"/>
                        </a:solidFill>
                      </a:endParaRPr>
                    </a:p>
                  </a:txBody>
                  <a:tcPr marL="51435" marR="51435" marT="25718" marB="25718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738451"/>
                  </a:ext>
                </a:extLst>
              </a:tr>
              <a:tr h="208598">
                <a:tc v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377872"/>
                  </a:ext>
                </a:extLst>
              </a:tr>
            </a:tbl>
          </a:graphicData>
        </a:graphic>
      </p:graphicFrame>
      <p:sp>
        <p:nvSpPr>
          <p:cNvPr id="59" name="TextBox 58"/>
          <p:cNvSpPr txBox="1"/>
          <p:nvPr/>
        </p:nvSpPr>
        <p:spPr>
          <a:xfrm>
            <a:off x="465921" y="2864216"/>
            <a:ext cx="5874905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Convert the following denary numbers to binary.</a:t>
            </a:r>
            <a:endParaRPr lang="en-GB" sz="1400" b="1" dirty="0">
              <a:solidFill>
                <a:srgbClr val="FF0000"/>
              </a:solidFill>
            </a:endParaRPr>
          </a:p>
        </p:txBody>
      </p:sp>
      <p:graphicFrame>
        <p:nvGraphicFramePr>
          <p:cNvPr id="67" name="Table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617418"/>
              </p:ext>
            </p:extLst>
          </p:nvPr>
        </p:nvGraphicFramePr>
        <p:xfrm>
          <a:off x="1984811" y="3233759"/>
          <a:ext cx="1472475" cy="529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495">
                  <a:extLst>
                    <a:ext uri="{9D8B030D-6E8A-4147-A177-3AD203B41FA5}">
                      <a16:colId xmlns:a16="http://schemas.microsoft.com/office/drawing/2014/main" val="2925970527"/>
                    </a:ext>
                  </a:extLst>
                </a:gridCol>
                <a:gridCol w="294495">
                  <a:extLst>
                    <a:ext uri="{9D8B030D-6E8A-4147-A177-3AD203B41FA5}">
                      <a16:colId xmlns:a16="http://schemas.microsoft.com/office/drawing/2014/main" val="882364173"/>
                    </a:ext>
                  </a:extLst>
                </a:gridCol>
                <a:gridCol w="294495">
                  <a:extLst>
                    <a:ext uri="{9D8B030D-6E8A-4147-A177-3AD203B41FA5}">
                      <a16:colId xmlns:a16="http://schemas.microsoft.com/office/drawing/2014/main" val="3658227294"/>
                    </a:ext>
                  </a:extLst>
                </a:gridCol>
                <a:gridCol w="294495">
                  <a:extLst>
                    <a:ext uri="{9D8B030D-6E8A-4147-A177-3AD203B41FA5}">
                      <a16:colId xmlns:a16="http://schemas.microsoft.com/office/drawing/2014/main" val="3910306413"/>
                    </a:ext>
                  </a:extLst>
                </a:gridCol>
                <a:gridCol w="294495">
                  <a:extLst>
                    <a:ext uri="{9D8B030D-6E8A-4147-A177-3AD203B41FA5}">
                      <a16:colId xmlns:a16="http://schemas.microsoft.com/office/drawing/2014/main" val="2994654186"/>
                    </a:ext>
                  </a:extLst>
                </a:gridCol>
              </a:tblGrid>
              <a:tr h="208598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GB" sz="1400" dirty="0">
                        <a:solidFill>
                          <a:srgbClr val="FF0000"/>
                        </a:solidFill>
                      </a:endParaRPr>
                    </a:p>
                  </a:txBody>
                  <a:tcPr marL="51435" marR="51435" marT="25718" marB="25718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738451"/>
                  </a:ext>
                </a:extLst>
              </a:tr>
              <a:tr h="208598">
                <a:tc v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377872"/>
                  </a:ext>
                </a:extLst>
              </a:tr>
            </a:tbl>
          </a:graphicData>
        </a:graphic>
      </p:graphicFrame>
      <p:graphicFrame>
        <p:nvGraphicFramePr>
          <p:cNvPr id="68" name="Table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127690"/>
              </p:ext>
            </p:extLst>
          </p:nvPr>
        </p:nvGraphicFramePr>
        <p:xfrm>
          <a:off x="3519034" y="3233759"/>
          <a:ext cx="1472475" cy="529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495">
                  <a:extLst>
                    <a:ext uri="{9D8B030D-6E8A-4147-A177-3AD203B41FA5}">
                      <a16:colId xmlns:a16="http://schemas.microsoft.com/office/drawing/2014/main" val="2925970527"/>
                    </a:ext>
                  </a:extLst>
                </a:gridCol>
                <a:gridCol w="294495">
                  <a:extLst>
                    <a:ext uri="{9D8B030D-6E8A-4147-A177-3AD203B41FA5}">
                      <a16:colId xmlns:a16="http://schemas.microsoft.com/office/drawing/2014/main" val="882364173"/>
                    </a:ext>
                  </a:extLst>
                </a:gridCol>
                <a:gridCol w="294495">
                  <a:extLst>
                    <a:ext uri="{9D8B030D-6E8A-4147-A177-3AD203B41FA5}">
                      <a16:colId xmlns:a16="http://schemas.microsoft.com/office/drawing/2014/main" val="3658227294"/>
                    </a:ext>
                  </a:extLst>
                </a:gridCol>
                <a:gridCol w="294495">
                  <a:extLst>
                    <a:ext uri="{9D8B030D-6E8A-4147-A177-3AD203B41FA5}">
                      <a16:colId xmlns:a16="http://schemas.microsoft.com/office/drawing/2014/main" val="3910306413"/>
                    </a:ext>
                  </a:extLst>
                </a:gridCol>
                <a:gridCol w="294495">
                  <a:extLst>
                    <a:ext uri="{9D8B030D-6E8A-4147-A177-3AD203B41FA5}">
                      <a16:colId xmlns:a16="http://schemas.microsoft.com/office/drawing/2014/main" val="2994654186"/>
                    </a:ext>
                  </a:extLst>
                </a:gridCol>
              </a:tblGrid>
              <a:tr h="208598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GB" sz="1400" dirty="0">
                        <a:solidFill>
                          <a:srgbClr val="FF0000"/>
                        </a:solidFill>
                      </a:endParaRPr>
                    </a:p>
                  </a:txBody>
                  <a:tcPr marL="51435" marR="51435" marT="25718" marB="25718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738451"/>
                  </a:ext>
                </a:extLst>
              </a:tr>
              <a:tr h="208598">
                <a:tc v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377872"/>
                  </a:ext>
                </a:extLst>
              </a:tr>
            </a:tbl>
          </a:graphicData>
        </a:graphic>
      </p:graphicFrame>
      <p:graphicFrame>
        <p:nvGraphicFramePr>
          <p:cNvPr id="69" name="Table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383476"/>
              </p:ext>
            </p:extLst>
          </p:nvPr>
        </p:nvGraphicFramePr>
        <p:xfrm>
          <a:off x="5037924" y="3233759"/>
          <a:ext cx="1472475" cy="529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495">
                  <a:extLst>
                    <a:ext uri="{9D8B030D-6E8A-4147-A177-3AD203B41FA5}">
                      <a16:colId xmlns:a16="http://schemas.microsoft.com/office/drawing/2014/main" val="2925970527"/>
                    </a:ext>
                  </a:extLst>
                </a:gridCol>
                <a:gridCol w="294495">
                  <a:extLst>
                    <a:ext uri="{9D8B030D-6E8A-4147-A177-3AD203B41FA5}">
                      <a16:colId xmlns:a16="http://schemas.microsoft.com/office/drawing/2014/main" val="882364173"/>
                    </a:ext>
                  </a:extLst>
                </a:gridCol>
                <a:gridCol w="294495">
                  <a:extLst>
                    <a:ext uri="{9D8B030D-6E8A-4147-A177-3AD203B41FA5}">
                      <a16:colId xmlns:a16="http://schemas.microsoft.com/office/drawing/2014/main" val="3658227294"/>
                    </a:ext>
                  </a:extLst>
                </a:gridCol>
                <a:gridCol w="294495">
                  <a:extLst>
                    <a:ext uri="{9D8B030D-6E8A-4147-A177-3AD203B41FA5}">
                      <a16:colId xmlns:a16="http://schemas.microsoft.com/office/drawing/2014/main" val="3910306413"/>
                    </a:ext>
                  </a:extLst>
                </a:gridCol>
                <a:gridCol w="294495">
                  <a:extLst>
                    <a:ext uri="{9D8B030D-6E8A-4147-A177-3AD203B41FA5}">
                      <a16:colId xmlns:a16="http://schemas.microsoft.com/office/drawing/2014/main" val="2994654186"/>
                    </a:ext>
                  </a:extLst>
                </a:gridCol>
              </a:tblGrid>
              <a:tr h="208598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en-GB" sz="1400" dirty="0">
                        <a:solidFill>
                          <a:srgbClr val="FF0000"/>
                        </a:solidFill>
                      </a:endParaRPr>
                    </a:p>
                  </a:txBody>
                  <a:tcPr marL="51435" marR="51435" marT="25718" marB="25718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738451"/>
                  </a:ext>
                </a:extLst>
              </a:tr>
              <a:tr h="208598">
                <a:tc v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377872"/>
                  </a:ext>
                </a:extLst>
              </a:tr>
            </a:tbl>
          </a:graphicData>
        </a:graphic>
      </p:graphicFrame>
      <p:graphicFrame>
        <p:nvGraphicFramePr>
          <p:cNvPr id="70" name="Table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114551"/>
              </p:ext>
            </p:extLst>
          </p:nvPr>
        </p:nvGraphicFramePr>
        <p:xfrm>
          <a:off x="465921" y="3843344"/>
          <a:ext cx="1472475" cy="529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495">
                  <a:extLst>
                    <a:ext uri="{9D8B030D-6E8A-4147-A177-3AD203B41FA5}">
                      <a16:colId xmlns:a16="http://schemas.microsoft.com/office/drawing/2014/main" val="2925970527"/>
                    </a:ext>
                  </a:extLst>
                </a:gridCol>
                <a:gridCol w="294495">
                  <a:extLst>
                    <a:ext uri="{9D8B030D-6E8A-4147-A177-3AD203B41FA5}">
                      <a16:colId xmlns:a16="http://schemas.microsoft.com/office/drawing/2014/main" val="882364173"/>
                    </a:ext>
                  </a:extLst>
                </a:gridCol>
                <a:gridCol w="294495">
                  <a:extLst>
                    <a:ext uri="{9D8B030D-6E8A-4147-A177-3AD203B41FA5}">
                      <a16:colId xmlns:a16="http://schemas.microsoft.com/office/drawing/2014/main" val="3658227294"/>
                    </a:ext>
                  </a:extLst>
                </a:gridCol>
                <a:gridCol w="294495">
                  <a:extLst>
                    <a:ext uri="{9D8B030D-6E8A-4147-A177-3AD203B41FA5}">
                      <a16:colId xmlns:a16="http://schemas.microsoft.com/office/drawing/2014/main" val="3910306413"/>
                    </a:ext>
                  </a:extLst>
                </a:gridCol>
                <a:gridCol w="294495">
                  <a:extLst>
                    <a:ext uri="{9D8B030D-6E8A-4147-A177-3AD203B41FA5}">
                      <a16:colId xmlns:a16="http://schemas.microsoft.com/office/drawing/2014/main" val="2994654186"/>
                    </a:ext>
                  </a:extLst>
                </a:gridCol>
              </a:tblGrid>
              <a:tr h="208598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en-GB" sz="1400" dirty="0">
                        <a:solidFill>
                          <a:srgbClr val="FF0000"/>
                        </a:solidFill>
                      </a:endParaRPr>
                    </a:p>
                  </a:txBody>
                  <a:tcPr marL="51435" marR="51435" marT="25718" marB="25718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738451"/>
                  </a:ext>
                </a:extLst>
              </a:tr>
              <a:tr h="208598">
                <a:tc v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377872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056174"/>
              </p:ext>
            </p:extLst>
          </p:nvPr>
        </p:nvGraphicFramePr>
        <p:xfrm>
          <a:off x="1984811" y="3843344"/>
          <a:ext cx="1472475" cy="529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495">
                  <a:extLst>
                    <a:ext uri="{9D8B030D-6E8A-4147-A177-3AD203B41FA5}">
                      <a16:colId xmlns:a16="http://schemas.microsoft.com/office/drawing/2014/main" val="2925970527"/>
                    </a:ext>
                  </a:extLst>
                </a:gridCol>
                <a:gridCol w="294495">
                  <a:extLst>
                    <a:ext uri="{9D8B030D-6E8A-4147-A177-3AD203B41FA5}">
                      <a16:colId xmlns:a16="http://schemas.microsoft.com/office/drawing/2014/main" val="882364173"/>
                    </a:ext>
                  </a:extLst>
                </a:gridCol>
                <a:gridCol w="294495">
                  <a:extLst>
                    <a:ext uri="{9D8B030D-6E8A-4147-A177-3AD203B41FA5}">
                      <a16:colId xmlns:a16="http://schemas.microsoft.com/office/drawing/2014/main" val="3658227294"/>
                    </a:ext>
                  </a:extLst>
                </a:gridCol>
                <a:gridCol w="294495">
                  <a:extLst>
                    <a:ext uri="{9D8B030D-6E8A-4147-A177-3AD203B41FA5}">
                      <a16:colId xmlns:a16="http://schemas.microsoft.com/office/drawing/2014/main" val="3910306413"/>
                    </a:ext>
                  </a:extLst>
                </a:gridCol>
                <a:gridCol w="294495">
                  <a:extLst>
                    <a:ext uri="{9D8B030D-6E8A-4147-A177-3AD203B41FA5}">
                      <a16:colId xmlns:a16="http://schemas.microsoft.com/office/drawing/2014/main" val="2994654186"/>
                    </a:ext>
                  </a:extLst>
                </a:gridCol>
              </a:tblGrid>
              <a:tr h="208598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GB" sz="1400" dirty="0">
                        <a:solidFill>
                          <a:srgbClr val="FF0000"/>
                        </a:solidFill>
                      </a:endParaRPr>
                    </a:p>
                  </a:txBody>
                  <a:tcPr marL="51435" marR="51435" marT="25718" marB="25718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738451"/>
                  </a:ext>
                </a:extLst>
              </a:tr>
              <a:tr h="208598">
                <a:tc v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377872"/>
                  </a:ext>
                </a:extLst>
              </a:tr>
            </a:tbl>
          </a:graphicData>
        </a:graphic>
      </p:graphicFrame>
      <p:graphicFrame>
        <p:nvGraphicFramePr>
          <p:cNvPr id="72" name="Table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791588"/>
              </p:ext>
            </p:extLst>
          </p:nvPr>
        </p:nvGraphicFramePr>
        <p:xfrm>
          <a:off x="3519034" y="3843344"/>
          <a:ext cx="1472475" cy="529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495">
                  <a:extLst>
                    <a:ext uri="{9D8B030D-6E8A-4147-A177-3AD203B41FA5}">
                      <a16:colId xmlns:a16="http://schemas.microsoft.com/office/drawing/2014/main" val="2925970527"/>
                    </a:ext>
                  </a:extLst>
                </a:gridCol>
                <a:gridCol w="294495">
                  <a:extLst>
                    <a:ext uri="{9D8B030D-6E8A-4147-A177-3AD203B41FA5}">
                      <a16:colId xmlns:a16="http://schemas.microsoft.com/office/drawing/2014/main" val="882364173"/>
                    </a:ext>
                  </a:extLst>
                </a:gridCol>
                <a:gridCol w="294495">
                  <a:extLst>
                    <a:ext uri="{9D8B030D-6E8A-4147-A177-3AD203B41FA5}">
                      <a16:colId xmlns:a16="http://schemas.microsoft.com/office/drawing/2014/main" val="3658227294"/>
                    </a:ext>
                  </a:extLst>
                </a:gridCol>
                <a:gridCol w="294495">
                  <a:extLst>
                    <a:ext uri="{9D8B030D-6E8A-4147-A177-3AD203B41FA5}">
                      <a16:colId xmlns:a16="http://schemas.microsoft.com/office/drawing/2014/main" val="3910306413"/>
                    </a:ext>
                  </a:extLst>
                </a:gridCol>
                <a:gridCol w="294495">
                  <a:extLst>
                    <a:ext uri="{9D8B030D-6E8A-4147-A177-3AD203B41FA5}">
                      <a16:colId xmlns:a16="http://schemas.microsoft.com/office/drawing/2014/main" val="2994654186"/>
                    </a:ext>
                  </a:extLst>
                </a:gridCol>
              </a:tblGrid>
              <a:tr h="208598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GB" sz="1400" dirty="0">
                        <a:solidFill>
                          <a:srgbClr val="FF0000"/>
                        </a:solidFill>
                      </a:endParaRPr>
                    </a:p>
                  </a:txBody>
                  <a:tcPr marL="51435" marR="51435" marT="25718" marB="25718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738451"/>
                  </a:ext>
                </a:extLst>
              </a:tr>
              <a:tr h="208598">
                <a:tc v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377872"/>
                  </a:ext>
                </a:extLst>
              </a:tr>
            </a:tbl>
          </a:graphicData>
        </a:graphic>
      </p:graphicFrame>
      <p:graphicFrame>
        <p:nvGraphicFramePr>
          <p:cNvPr id="73" name="Table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381033"/>
              </p:ext>
            </p:extLst>
          </p:nvPr>
        </p:nvGraphicFramePr>
        <p:xfrm>
          <a:off x="5037924" y="3843344"/>
          <a:ext cx="1472475" cy="529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495">
                  <a:extLst>
                    <a:ext uri="{9D8B030D-6E8A-4147-A177-3AD203B41FA5}">
                      <a16:colId xmlns:a16="http://schemas.microsoft.com/office/drawing/2014/main" val="2925970527"/>
                    </a:ext>
                  </a:extLst>
                </a:gridCol>
                <a:gridCol w="294495">
                  <a:extLst>
                    <a:ext uri="{9D8B030D-6E8A-4147-A177-3AD203B41FA5}">
                      <a16:colId xmlns:a16="http://schemas.microsoft.com/office/drawing/2014/main" val="882364173"/>
                    </a:ext>
                  </a:extLst>
                </a:gridCol>
                <a:gridCol w="294495">
                  <a:extLst>
                    <a:ext uri="{9D8B030D-6E8A-4147-A177-3AD203B41FA5}">
                      <a16:colId xmlns:a16="http://schemas.microsoft.com/office/drawing/2014/main" val="3658227294"/>
                    </a:ext>
                  </a:extLst>
                </a:gridCol>
                <a:gridCol w="294495">
                  <a:extLst>
                    <a:ext uri="{9D8B030D-6E8A-4147-A177-3AD203B41FA5}">
                      <a16:colId xmlns:a16="http://schemas.microsoft.com/office/drawing/2014/main" val="3910306413"/>
                    </a:ext>
                  </a:extLst>
                </a:gridCol>
                <a:gridCol w="294495">
                  <a:extLst>
                    <a:ext uri="{9D8B030D-6E8A-4147-A177-3AD203B41FA5}">
                      <a16:colId xmlns:a16="http://schemas.microsoft.com/office/drawing/2014/main" val="2994654186"/>
                    </a:ext>
                  </a:extLst>
                </a:gridCol>
              </a:tblGrid>
              <a:tr h="208598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GB" sz="1400" dirty="0">
                        <a:solidFill>
                          <a:srgbClr val="FF0000"/>
                        </a:solidFill>
                      </a:endParaRPr>
                    </a:p>
                  </a:txBody>
                  <a:tcPr marL="51435" marR="51435" marT="25718" marB="25718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738451"/>
                  </a:ext>
                </a:extLst>
              </a:tr>
              <a:tr h="208598">
                <a:tc v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377872"/>
                  </a:ext>
                </a:extLst>
              </a:tr>
            </a:tbl>
          </a:graphicData>
        </a:graphic>
      </p:graphicFrame>
      <p:graphicFrame>
        <p:nvGraphicFramePr>
          <p:cNvPr id="74" name="Table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339514"/>
              </p:ext>
            </p:extLst>
          </p:nvPr>
        </p:nvGraphicFramePr>
        <p:xfrm>
          <a:off x="465921" y="6716606"/>
          <a:ext cx="4572000" cy="529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0">
                  <a:extLst>
                    <a:ext uri="{9D8B030D-6E8A-4147-A177-3AD203B41FA5}">
                      <a16:colId xmlns:a16="http://schemas.microsoft.com/office/drawing/2014/main" val="958547574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1124324847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713381061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40906723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882364173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658227294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910306413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994654186"/>
                    </a:ext>
                  </a:extLst>
                </a:gridCol>
              </a:tblGrid>
              <a:tr h="20859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128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64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32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738451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377872"/>
                  </a:ext>
                </a:extLst>
              </a:tr>
            </a:tbl>
          </a:graphicData>
        </a:graphic>
      </p:graphicFrame>
      <p:sp>
        <p:nvSpPr>
          <p:cNvPr id="75" name="TextBox 74"/>
          <p:cNvSpPr txBox="1"/>
          <p:nvPr/>
        </p:nvSpPr>
        <p:spPr>
          <a:xfrm>
            <a:off x="465921" y="6360499"/>
            <a:ext cx="2175676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Convert </a:t>
            </a:r>
            <a:r>
              <a:rPr lang="en-US" sz="1400" dirty="0" smtClean="0">
                <a:solidFill>
                  <a:srgbClr val="FF0000"/>
                </a:solidFill>
              </a:rPr>
              <a:t>255</a:t>
            </a:r>
            <a:r>
              <a:rPr lang="en-US" sz="1400" dirty="0" smtClean="0"/>
              <a:t> to Binary</a:t>
            </a:r>
            <a:endParaRPr lang="en-GB" sz="1400" dirty="0">
              <a:solidFill>
                <a:srgbClr val="FF0000"/>
              </a:solidFill>
            </a:endParaRPr>
          </a:p>
        </p:txBody>
      </p:sp>
      <p:graphicFrame>
        <p:nvGraphicFramePr>
          <p:cNvPr id="76" name="Table 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948110"/>
              </p:ext>
            </p:extLst>
          </p:nvPr>
        </p:nvGraphicFramePr>
        <p:xfrm>
          <a:off x="465920" y="7664071"/>
          <a:ext cx="4572000" cy="529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0">
                  <a:extLst>
                    <a:ext uri="{9D8B030D-6E8A-4147-A177-3AD203B41FA5}">
                      <a16:colId xmlns:a16="http://schemas.microsoft.com/office/drawing/2014/main" val="958547574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1124324847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713381061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40906723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882364173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658227294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910306413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994654186"/>
                    </a:ext>
                  </a:extLst>
                </a:gridCol>
              </a:tblGrid>
              <a:tr h="20859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128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64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32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738451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377872"/>
                  </a:ext>
                </a:extLst>
              </a:tr>
            </a:tbl>
          </a:graphicData>
        </a:graphic>
      </p:graphicFrame>
      <p:sp>
        <p:nvSpPr>
          <p:cNvPr id="77" name="TextBox 76"/>
          <p:cNvSpPr txBox="1"/>
          <p:nvPr/>
        </p:nvSpPr>
        <p:spPr>
          <a:xfrm>
            <a:off x="465920" y="7307964"/>
            <a:ext cx="2175676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Convert </a:t>
            </a:r>
            <a:r>
              <a:rPr lang="en-US" sz="1400" dirty="0" smtClean="0">
                <a:solidFill>
                  <a:srgbClr val="FF0000"/>
                </a:solidFill>
              </a:rPr>
              <a:t>202</a:t>
            </a:r>
            <a:r>
              <a:rPr lang="en-US" sz="1400" dirty="0" smtClean="0"/>
              <a:t> to Binary</a:t>
            </a:r>
            <a:endParaRPr lang="en-GB" sz="1400" dirty="0">
              <a:solidFill>
                <a:srgbClr val="FF0000"/>
              </a:solidFill>
            </a:endParaRPr>
          </a:p>
        </p:txBody>
      </p:sp>
      <p:graphicFrame>
        <p:nvGraphicFramePr>
          <p:cNvPr id="78" name="Table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876530"/>
              </p:ext>
            </p:extLst>
          </p:nvPr>
        </p:nvGraphicFramePr>
        <p:xfrm>
          <a:off x="478616" y="8672506"/>
          <a:ext cx="4572000" cy="529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0">
                  <a:extLst>
                    <a:ext uri="{9D8B030D-6E8A-4147-A177-3AD203B41FA5}">
                      <a16:colId xmlns:a16="http://schemas.microsoft.com/office/drawing/2014/main" val="958547574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1124324847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713381061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40906723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882364173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658227294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910306413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994654186"/>
                    </a:ext>
                  </a:extLst>
                </a:gridCol>
              </a:tblGrid>
              <a:tr h="20859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128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64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32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738451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377872"/>
                  </a:ext>
                </a:extLst>
              </a:tr>
            </a:tbl>
          </a:graphicData>
        </a:graphic>
      </p:graphicFrame>
      <p:sp>
        <p:nvSpPr>
          <p:cNvPr id="79" name="TextBox 78"/>
          <p:cNvSpPr txBox="1"/>
          <p:nvPr/>
        </p:nvSpPr>
        <p:spPr>
          <a:xfrm>
            <a:off x="478616" y="8316399"/>
            <a:ext cx="2175676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Convert </a:t>
            </a:r>
            <a:r>
              <a:rPr lang="en-US" sz="1400" dirty="0" smtClean="0">
                <a:solidFill>
                  <a:srgbClr val="FF0000"/>
                </a:solidFill>
              </a:rPr>
              <a:t>17</a:t>
            </a:r>
            <a:r>
              <a:rPr lang="en-US" sz="1400" dirty="0" smtClean="0"/>
              <a:t> to Binary</a:t>
            </a:r>
            <a:endParaRPr lang="en-GB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04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465923" y="1155464"/>
            <a:ext cx="4938107" cy="3347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575" dirty="0"/>
              <a:t>Converting </a:t>
            </a:r>
            <a:r>
              <a:rPr lang="en-US" sz="1575" dirty="0" smtClean="0">
                <a:solidFill>
                  <a:srgbClr val="FF0000"/>
                </a:solidFill>
              </a:rPr>
              <a:t>Denary (Decimal) Numbers </a:t>
            </a:r>
            <a:r>
              <a:rPr lang="en-US" sz="1575" dirty="0"/>
              <a:t>to </a:t>
            </a:r>
            <a:r>
              <a:rPr lang="en-US" sz="1575" dirty="0" smtClean="0">
                <a:solidFill>
                  <a:srgbClr val="FF0000"/>
                </a:solidFill>
              </a:rPr>
              <a:t>Binary </a:t>
            </a:r>
            <a:r>
              <a:rPr lang="en-US" sz="1575" dirty="0">
                <a:solidFill>
                  <a:srgbClr val="FF0000"/>
                </a:solidFill>
              </a:rPr>
              <a:t>Numbers</a:t>
            </a:r>
            <a:endParaRPr lang="en-GB" sz="1575" dirty="0">
              <a:solidFill>
                <a:srgbClr val="FF0000"/>
              </a:solidFill>
            </a:endParaRPr>
          </a:p>
        </p:txBody>
      </p:sp>
      <p:graphicFrame>
        <p:nvGraphicFramePr>
          <p:cNvPr id="48" name="Tab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533192"/>
              </p:ext>
            </p:extLst>
          </p:nvPr>
        </p:nvGraphicFramePr>
        <p:xfrm>
          <a:off x="465927" y="1951536"/>
          <a:ext cx="6273804" cy="1038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817">
                  <a:extLst>
                    <a:ext uri="{9D8B030D-6E8A-4147-A177-3AD203B41FA5}">
                      <a16:colId xmlns:a16="http://schemas.microsoft.com/office/drawing/2014/main" val="2418500733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810320659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1523142863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2018427749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958547574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1124324847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2713381061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40906723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882364173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3658227294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3910306413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2994654186"/>
                    </a:ext>
                  </a:extLst>
                </a:gridCol>
              </a:tblGrid>
              <a:tr h="20859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2048</a:t>
                      </a:r>
                    </a:p>
                  </a:txBody>
                  <a:tcPr marL="9525" marR="9525" marT="9525" marB="0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1024</a:t>
                      </a:r>
                    </a:p>
                  </a:txBody>
                  <a:tcPr marL="9525" marR="9525" marT="9525" marB="0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512</a:t>
                      </a:r>
                    </a:p>
                  </a:txBody>
                  <a:tcPr marL="9525" marR="9525" marT="9525" marB="0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256</a:t>
                      </a:r>
                    </a:p>
                  </a:txBody>
                  <a:tcPr marL="9525" marR="9525" marT="9525" marB="0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  <a:latin typeface="+mn-lt"/>
                        </a:rPr>
                        <a:t>128</a:t>
                      </a:r>
                      <a:endParaRPr lang="en-GB" sz="1600" b="1" u="non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  <a:latin typeface="+mn-lt"/>
                        </a:rPr>
                        <a:t>64</a:t>
                      </a:r>
                      <a:endParaRPr lang="en-GB" sz="1600" b="1" u="non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  <a:latin typeface="+mn-lt"/>
                        </a:rPr>
                        <a:t>32</a:t>
                      </a:r>
                      <a:endParaRPr lang="en-GB" sz="1600" b="1" u="non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  <a:latin typeface="+mn-lt"/>
                        </a:rPr>
                        <a:t>16</a:t>
                      </a:r>
                      <a:endParaRPr lang="en-GB" sz="1600" b="1" u="non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  <a:latin typeface="+mn-lt"/>
                        </a:rPr>
                        <a:t>8</a:t>
                      </a:r>
                      <a:endParaRPr lang="en-GB" sz="1600" b="1" u="non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  <a:latin typeface="+mn-lt"/>
                        </a:rPr>
                        <a:t>4</a:t>
                      </a:r>
                      <a:endParaRPr lang="en-GB" sz="1600" b="1" u="non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  <a:endParaRPr lang="en-GB" sz="1600" b="1" u="non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  <a:endParaRPr lang="en-GB" sz="1600" b="1" u="non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738451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377872"/>
                  </a:ext>
                </a:extLst>
              </a:tr>
              <a:tr h="208598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Working Out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/>
                      <a:endParaRPr lang="en-US" sz="1400" dirty="0" smtClean="0"/>
                    </a:p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82618"/>
                  </a:ext>
                </a:extLst>
              </a:tr>
            </a:tbl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465931" y="1595429"/>
            <a:ext cx="2175676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Convert </a:t>
            </a:r>
            <a:r>
              <a:rPr lang="en-US" sz="1400" dirty="0" smtClean="0">
                <a:solidFill>
                  <a:srgbClr val="FF0000"/>
                </a:solidFill>
              </a:rPr>
              <a:t>4095</a:t>
            </a:r>
            <a:r>
              <a:rPr lang="en-US" sz="1400" dirty="0" smtClean="0"/>
              <a:t> to Binary</a:t>
            </a:r>
            <a:endParaRPr lang="en-GB" sz="1400" dirty="0">
              <a:solidFill>
                <a:srgbClr val="FF0000"/>
              </a:solidFill>
            </a:endParaRPr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558383"/>
              </p:ext>
            </p:extLst>
          </p:nvPr>
        </p:nvGraphicFramePr>
        <p:xfrm>
          <a:off x="465923" y="3432301"/>
          <a:ext cx="6273804" cy="1038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817">
                  <a:extLst>
                    <a:ext uri="{9D8B030D-6E8A-4147-A177-3AD203B41FA5}">
                      <a16:colId xmlns:a16="http://schemas.microsoft.com/office/drawing/2014/main" val="2418500733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810320659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1523142863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2018427749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958547574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1124324847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2713381061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40906723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882364173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3658227294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3910306413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2994654186"/>
                    </a:ext>
                  </a:extLst>
                </a:gridCol>
              </a:tblGrid>
              <a:tr h="20859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2048</a:t>
                      </a:r>
                    </a:p>
                  </a:txBody>
                  <a:tcPr marL="9525" marR="9525" marT="9525" marB="0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1024</a:t>
                      </a:r>
                    </a:p>
                  </a:txBody>
                  <a:tcPr marL="9525" marR="9525" marT="9525" marB="0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512</a:t>
                      </a:r>
                    </a:p>
                  </a:txBody>
                  <a:tcPr marL="9525" marR="9525" marT="9525" marB="0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256</a:t>
                      </a:r>
                    </a:p>
                  </a:txBody>
                  <a:tcPr marL="9525" marR="9525" marT="9525" marB="0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  <a:latin typeface="+mn-lt"/>
                        </a:rPr>
                        <a:t>128</a:t>
                      </a:r>
                      <a:endParaRPr lang="en-GB" sz="1600" b="1" u="non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  <a:latin typeface="+mn-lt"/>
                        </a:rPr>
                        <a:t>64</a:t>
                      </a:r>
                      <a:endParaRPr lang="en-GB" sz="1600" b="1" u="non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  <a:latin typeface="+mn-lt"/>
                        </a:rPr>
                        <a:t>32</a:t>
                      </a:r>
                      <a:endParaRPr lang="en-GB" sz="1600" b="1" u="non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  <a:latin typeface="+mn-lt"/>
                        </a:rPr>
                        <a:t>16</a:t>
                      </a:r>
                      <a:endParaRPr lang="en-GB" sz="1600" b="1" u="non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  <a:latin typeface="+mn-lt"/>
                        </a:rPr>
                        <a:t>8</a:t>
                      </a:r>
                      <a:endParaRPr lang="en-GB" sz="1600" b="1" u="non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  <a:latin typeface="+mn-lt"/>
                        </a:rPr>
                        <a:t>4</a:t>
                      </a:r>
                      <a:endParaRPr lang="en-GB" sz="1600" b="1" u="non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  <a:endParaRPr lang="en-GB" sz="1600" b="1" u="non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  <a:endParaRPr lang="en-GB" sz="1600" b="1" u="non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738451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377872"/>
                  </a:ext>
                </a:extLst>
              </a:tr>
              <a:tr h="208598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Working Out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/>
                      <a:endParaRPr lang="en-US" sz="1400" dirty="0" smtClean="0"/>
                    </a:p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82618"/>
                  </a:ext>
                </a:extLst>
              </a:tr>
            </a:tbl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465927" y="3088894"/>
            <a:ext cx="2175676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Convert </a:t>
            </a:r>
            <a:r>
              <a:rPr lang="en-US" sz="1400" dirty="0" smtClean="0">
                <a:solidFill>
                  <a:srgbClr val="FF0000"/>
                </a:solidFill>
              </a:rPr>
              <a:t>2522</a:t>
            </a:r>
            <a:r>
              <a:rPr lang="en-US" sz="1400" dirty="0" smtClean="0"/>
              <a:t> to Binary</a:t>
            </a:r>
            <a:endParaRPr lang="en-GB" sz="1400" dirty="0">
              <a:solidFill>
                <a:srgbClr val="FF0000"/>
              </a:solidFill>
            </a:endParaRPr>
          </a:p>
        </p:txBody>
      </p:sp>
      <p:graphicFrame>
        <p:nvGraphicFramePr>
          <p:cNvPr id="42" name="Table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467513"/>
              </p:ext>
            </p:extLst>
          </p:nvPr>
        </p:nvGraphicFramePr>
        <p:xfrm>
          <a:off x="465923" y="4938466"/>
          <a:ext cx="6273804" cy="1038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817">
                  <a:extLst>
                    <a:ext uri="{9D8B030D-6E8A-4147-A177-3AD203B41FA5}">
                      <a16:colId xmlns:a16="http://schemas.microsoft.com/office/drawing/2014/main" val="2418500733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810320659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1523142863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2018427749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958547574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1124324847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2713381061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40906723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882364173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3658227294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3910306413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2994654186"/>
                    </a:ext>
                  </a:extLst>
                </a:gridCol>
              </a:tblGrid>
              <a:tr h="20859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2048</a:t>
                      </a:r>
                    </a:p>
                  </a:txBody>
                  <a:tcPr marL="9525" marR="9525" marT="9525" marB="0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1024</a:t>
                      </a:r>
                    </a:p>
                  </a:txBody>
                  <a:tcPr marL="9525" marR="9525" marT="9525" marB="0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512</a:t>
                      </a:r>
                    </a:p>
                  </a:txBody>
                  <a:tcPr marL="9525" marR="9525" marT="9525" marB="0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256</a:t>
                      </a:r>
                    </a:p>
                  </a:txBody>
                  <a:tcPr marL="9525" marR="9525" marT="9525" marB="0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  <a:latin typeface="+mn-lt"/>
                        </a:rPr>
                        <a:t>128</a:t>
                      </a:r>
                      <a:endParaRPr lang="en-GB" sz="1600" b="1" u="non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  <a:latin typeface="+mn-lt"/>
                        </a:rPr>
                        <a:t>64</a:t>
                      </a:r>
                      <a:endParaRPr lang="en-GB" sz="1600" b="1" u="non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  <a:latin typeface="+mn-lt"/>
                        </a:rPr>
                        <a:t>32</a:t>
                      </a:r>
                      <a:endParaRPr lang="en-GB" sz="1600" b="1" u="non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  <a:latin typeface="+mn-lt"/>
                        </a:rPr>
                        <a:t>16</a:t>
                      </a:r>
                      <a:endParaRPr lang="en-GB" sz="1600" b="1" u="non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  <a:latin typeface="+mn-lt"/>
                        </a:rPr>
                        <a:t>8</a:t>
                      </a:r>
                      <a:endParaRPr lang="en-GB" sz="1600" b="1" u="non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  <a:latin typeface="+mn-lt"/>
                        </a:rPr>
                        <a:t>4</a:t>
                      </a:r>
                      <a:endParaRPr lang="en-GB" sz="1600" b="1" u="non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  <a:endParaRPr lang="en-GB" sz="1600" b="1" u="non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  <a:endParaRPr lang="en-GB" sz="1600" b="1" u="non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738451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377872"/>
                  </a:ext>
                </a:extLst>
              </a:tr>
              <a:tr h="208598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Working Out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/>
                      <a:endParaRPr lang="en-US" sz="1400" dirty="0" smtClean="0"/>
                    </a:p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82618"/>
                  </a:ext>
                </a:extLst>
              </a:tr>
            </a:tbl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465927" y="4582359"/>
            <a:ext cx="2175676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Convert </a:t>
            </a:r>
            <a:r>
              <a:rPr lang="en-US" sz="1400" dirty="0" smtClean="0">
                <a:solidFill>
                  <a:srgbClr val="FF0000"/>
                </a:solidFill>
              </a:rPr>
              <a:t>3096 </a:t>
            </a:r>
            <a:r>
              <a:rPr lang="en-US" sz="1400" dirty="0" smtClean="0"/>
              <a:t>to Binary</a:t>
            </a:r>
            <a:endParaRPr lang="en-GB" sz="1400" dirty="0">
              <a:solidFill>
                <a:srgbClr val="FF0000"/>
              </a:solidFill>
            </a:endParaRPr>
          </a:p>
        </p:txBody>
      </p:sp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5834795"/>
              </p:ext>
            </p:extLst>
          </p:nvPr>
        </p:nvGraphicFramePr>
        <p:xfrm>
          <a:off x="465919" y="6431931"/>
          <a:ext cx="6273804" cy="1038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817">
                  <a:extLst>
                    <a:ext uri="{9D8B030D-6E8A-4147-A177-3AD203B41FA5}">
                      <a16:colId xmlns:a16="http://schemas.microsoft.com/office/drawing/2014/main" val="2418500733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810320659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1523142863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2018427749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958547574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1124324847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2713381061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40906723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882364173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3658227294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3910306413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2994654186"/>
                    </a:ext>
                  </a:extLst>
                </a:gridCol>
              </a:tblGrid>
              <a:tr h="20859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2048</a:t>
                      </a:r>
                    </a:p>
                  </a:txBody>
                  <a:tcPr marL="9525" marR="9525" marT="9525" marB="0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1024</a:t>
                      </a:r>
                    </a:p>
                  </a:txBody>
                  <a:tcPr marL="9525" marR="9525" marT="9525" marB="0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512</a:t>
                      </a:r>
                    </a:p>
                  </a:txBody>
                  <a:tcPr marL="9525" marR="9525" marT="9525" marB="0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256</a:t>
                      </a:r>
                    </a:p>
                  </a:txBody>
                  <a:tcPr marL="9525" marR="9525" marT="9525" marB="0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  <a:latin typeface="+mn-lt"/>
                        </a:rPr>
                        <a:t>128</a:t>
                      </a:r>
                      <a:endParaRPr lang="en-GB" sz="1600" b="1" u="non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  <a:latin typeface="+mn-lt"/>
                        </a:rPr>
                        <a:t>64</a:t>
                      </a:r>
                      <a:endParaRPr lang="en-GB" sz="1600" b="1" u="non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  <a:latin typeface="+mn-lt"/>
                        </a:rPr>
                        <a:t>32</a:t>
                      </a:r>
                      <a:endParaRPr lang="en-GB" sz="1600" b="1" u="non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  <a:latin typeface="+mn-lt"/>
                        </a:rPr>
                        <a:t>16</a:t>
                      </a:r>
                      <a:endParaRPr lang="en-GB" sz="1600" b="1" u="non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  <a:latin typeface="+mn-lt"/>
                        </a:rPr>
                        <a:t>8</a:t>
                      </a:r>
                      <a:endParaRPr lang="en-GB" sz="1600" b="1" u="non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  <a:latin typeface="+mn-lt"/>
                        </a:rPr>
                        <a:t>4</a:t>
                      </a:r>
                      <a:endParaRPr lang="en-GB" sz="1600" b="1" u="non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  <a:endParaRPr lang="en-GB" sz="1600" b="1" u="non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  <a:endParaRPr lang="en-GB" sz="1600" b="1" u="non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738451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377872"/>
                  </a:ext>
                </a:extLst>
              </a:tr>
              <a:tr h="208598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Working Out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/>
                      <a:endParaRPr lang="en-US" sz="1400" dirty="0" smtClean="0"/>
                    </a:p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82618"/>
                  </a:ext>
                </a:extLst>
              </a:tr>
            </a:tbl>
          </a:graphicData>
        </a:graphic>
      </p:graphicFrame>
      <p:sp>
        <p:nvSpPr>
          <p:cNvPr id="45" name="TextBox 44"/>
          <p:cNvSpPr txBox="1"/>
          <p:nvPr/>
        </p:nvSpPr>
        <p:spPr>
          <a:xfrm>
            <a:off x="465923" y="6063124"/>
            <a:ext cx="2175676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Convert </a:t>
            </a:r>
            <a:r>
              <a:rPr lang="en-US" sz="1400" dirty="0" smtClean="0">
                <a:solidFill>
                  <a:srgbClr val="FF0000"/>
                </a:solidFill>
              </a:rPr>
              <a:t>1160 </a:t>
            </a:r>
            <a:r>
              <a:rPr lang="en-US" sz="1400" dirty="0" smtClean="0"/>
              <a:t>to Binary</a:t>
            </a:r>
            <a:endParaRPr lang="en-GB" sz="1400" dirty="0">
              <a:solidFill>
                <a:srgbClr val="FF0000"/>
              </a:solidFill>
            </a:endParaRPr>
          </a:p>
        </p:txBody>
      </p:sp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153558"/>
              </p:ext>
            </p:extLst>
          </p:nvPr>
        </p:nvGraphicFramePr>
        <p:xfrm>
          <a:off x="465915" y="7999126"/>
          <a:ext cx="6273804" cy="1038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817">
                  <a:extLst>
                    <a:ext uri="{9D8B030D-6E8A-4147-A177-3AD203B41FA5}">
                      <a16:colId xmlns:a16="http://schemas.microsoft.com/office/drawing/2014/main" val="2418500733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810320659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1523142863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2018427749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958547574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1124324847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2713381061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40906723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882364173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3658227294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3910306413"/>
                    </a:ext>
                  </a:extLst>
                </a:gridCol>
                <a:gridCol w="522817">
                  <a:extLst>
                    <a:ext uri="{9D8B030D-6E8A-4147-A177-3AD203B41FA5}">
                      <a16:colId xmlns:a16="http://schemas.microsoft.com/office/drawing/2014/main" val="2994654186"/>
                    </a:ext>
                  </a:extLst>
                </a:gridCol>
              </a:tblGrid>
              <a:tr h="20859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2048</a:t>
                      </a:r>
                    </a:p>
                  </a:txBody>
                  <a:tcPr marL="9525" marR="9525" marT="9525" marB="0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1024</a:t>
                      </a:r>
                    </a:p>
                  </a:txBody>
                  <a:tcPr marL="9525" marR="9525" marT="9525" marB="0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512</a:t>
                      </a:r>
                    </a:p>
                  </a:txBody>
                  <a:tcPr marL="9525" marR="9525" marT="9525" marB="0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256</a:t>
                      </a:r>
                    </a:p>
                  </a:txBody>
                  <a:tcPr marL="9525" marR="9525" marT="9525" marB="0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  <a:latin typeface="+mn-lt"/>
                        </a:rPr>
                        <a:t>128</a:t>
                      </a:r>
                      <a:endParaRPr lang="en-GB" sz="1600" b="1" u="non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  <a:latin typeface="+mn-lt"/>
                        </a:rPr>
                        <a:t>64</a:t>
                      </a:r>
                      <a:endParaRPr lang="en-GB" sz="1600" b="1" u="non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  <a:latin typeface="+mn-lt"/>
                        </a:rPr>
                        <a:t>32</a:t>
                      </a:r>
                      <a:endParaRPr lang="en-GB" sz="1600" b="1" u="non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  <a:latin typeface="+mn-lt"/>
                        </a:rPr>
                        <a:t>16</a:t>
                      </a:r>
                      <a:endParaRPr lang="en-GB" sz="1600" b="1" u="non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  <a:latin typeface="+mn-lt"/>
                        </a:rPr>
                        <a:t>8</a:t>
                      </a:r>
                      <a:endParaRPr lang="en-GB" sz="1600" b="1" u="non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  <a:latin typeface="+mn-lt"/>
                        </a:rPr>
                        <a:t>4</a:t>
                      </a:r>
                      <a:endParaRPr lang="en-GB" sz="1600" b="1" u="non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  <a:endParaRPr lang="en-GB" sz="1600" b="1" u="non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  <a:endParaRPr lang="en-GB" sz="1600" b="1" u="non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1435" marR="51435" marT="25718" marB="25718" anchor="ctr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738451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377872"/>
                  </a:ext>
                </a:extLst>
              </a:tr>
              <a:tr h="208598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Working Out</a:t>
                      </a:r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/>
                      <a:endParaRPr lang="en-US" sz="1400" dirty="0" smtClean="0"/>
                    </a:p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82618"/>
                  </a:ext>
                </a:extLst>
              </a:tr>
            </a:tbl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465919" y="7630319"/>
            <a:ext cx="2175676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Convert </a:t>
            </a:r>
            <a:r>
              <a:rPr lang="en-US" sz="1400" dirty="0" smtClean="0">
                <a:solidFill>
                  <a:srgbClr val="FF0000"/>
                </a:solidFill>
              </a:rPr>
              <a:t>1160 </a:t>
            </a:r>
            <a:r>
              <a:rPr lang="en-US" sz="1400" dirty="0" smtClean="0"/>
              <a:t>to Binary</a:t>
            </a:r>
            <a:endParaRPr lang="en-GB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06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522A114-472C-499D-B813-2DAA6C1D9D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829837"/>
              </p:ext>
            </p:extLst>
          </p:nvPr>
        </p:nvGraphicFramePr>
        <p:xfrm>
          <a:off x="662714" y="2751372"/>
          <a:ext cx="57831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1895">
                  <a:extLst>
                    <a:ext uri="{9D8B030D-6E8A-4147-A177-3AD203B41FA5}">
                      <a16:colId xmlns:a16="http://schemas.microsoft.com/office/drawing/2014/main" val="4078707462"/>
                    </a:ext>
                  </a:extLst>
                </a:gridCol>
                <a:gridCol w="705852">
                  <a:extLst>
                    <a:ext uri="{9D8B030D-6E8A-4147-A177-3AD203B41FA5}">
                      <a16:colId xmlns:a16="http://schemas.microsoft.com/office/drawing/2014/main" val="3421259491"/>
                    </a:ext>
                  </a:extLst>
                </a:gridCol>
                <a:gridCol w="753979">
                  <a:extLst>
                    <a:ext uri="{9D8B030D-6E8A-4147-A177-3AD203B41FA5}">
                      <a16:colId xmlns:a16="http://schemas.microsoft.com/office/drawing/2014/main" val="3836563287"/>
                    </a:ext>
                  </a:extLst>
                </a:gridCol>
                <a:gridCol w="737937">
                  <a:extLst>
                    <a:ext uri="{9D8B030D-6E8A-4147-A177-3AD203B41FA5}">
                      <a16:colId xmlns:a16="http://schemas.microsoft.com/office/drawing/2014/main" val="3408353577"/>
                    </a:ext>
                  </a:extLst>
                </a:gridCol>
                <a:gridCol w="753979">
                  <a:extLst>
                    <a:ext uri="{9D8B030D-6E8A-4147-A177-3AD203B41FA5}">
                      <a16:colId xmlns:a16="http://schemas.microsoft.com/office/drawing/2014/main" val="4196214945"/>
                    </a:ext>
                  </a:extLst>
                </a:gridCol>
                <a:gridCol w="753979">
                  <a:extLst>
                    <a:ext uri="{9D8B030D-6E8A-4147-A177-3AD203B41FA5}">
                      <a16:colId xmlns:a16="http://schemas.microsoft.com/office/drawing/2014/main" val="2587214551"/>
                    </a:ext>
                  </a:extLst>
                </a:gridCol>
                <a:gridCol w="737937">
                  <a:extLst>
                    <a:ext uri="{9D8B030D-6E8A-4147-A177-3AD203B41FA5}">
                      <a16:colId xmlns:a16="http://schemas.microsoft.com/office/drawing/2014/main" val="2956276679"/>
                    </a:ext>
                  </a:extLst>
                </a:gridCol>
                <a:gridCol w="617618">
                  <a:extLst>
                    <a:ext uri="{9D8B030D-6E8A-4147-A177-3AD203B41FA5}">
                      <a16:colId xmlns:a16="http://schemas.microsoft.com/office/drawing/2014/main" val="3442629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992163"/>
                  </a:ext>
                </a:extLst>
              </a:tr>
            </a:tbl>
          </a:graphicData>
        </a:graphic>
      </p:graphicFrame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F2D00E45-451B-4165-BF7E-B2791B093402}"/>
              </a:ext>
            </a:extLst>
          </p:cNvPr>
          <p:cNvCxnSpPr>
            <a:cxnSpLocks/>
          </p:cNvCxnSpPr>
          <p:nvPr/>
        </p:nvCxnSpPr>
        <p:spPr>
          <a:xfrm>
            <a:off x="1023660" y="2936792"/>
            <a:ext cx="0" cy="6858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78A6EAF-7656-4D7B-A052-ABF2F564A5AE}"/>
              </a:ext>
            </a:extLst>
          </p:cNvPr>
          <p:cNvCxnSpPr>
            <a:cxnSpLocks/>
          </p:cNvCxnSpPr>
          <p:nvPr/>
        </p:nvCxnSpPr>
        <p:spPr>
          <a:xfrm>
            <a:off x="1737534" y="2936792"/>
            <a:ext cx="0" cy="3238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2C7E4A6-8D04-42C1-8DD0-F56481FB6717}"/>
              </a:ext>
            </a:extLst>
          </p:cNvPr>
          <p:cNvSpPr txBox="1"/>
          <p:nvPr/>
        </p:nvSpPr>
        <p:spPr>
          <a:xfrm>
            <a:off x="433596" y="3685282"/>
            <a:ext cx="1008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Motor </a:t>
            </a:r>
            <a:r>
              <a:rPr lang="en-GB" b="1" dirty="0">
                <a:solidFill>
                  <a:srgbClr val="FF0000"/>
                </a:solidFill>
              </a:rPr>
              <a:t>A</a:t>
            </a:r>
          </a:p>
          <a:p>
            <a:pPr algn="ctr"/>
            <a:r>
              <a:rPr lang="en-GB" dirty="0" smtClean="0"/>
              <a:t>OFF</a:t>
            </a:r>
            <a:endParaRPr lang="en-GB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5D0DC32-6332-4CC9-8C1D-381089C0B7CC}"/>
              </a:ext>
            </a:extLst>
          </p:cNvPr>
          <p:cNvCxnSpPr>
            <a:cxnSpLocks/>
          </p:cNvCxnSpPr>
          <p:nvPr/>
        </p:nvCxnSpPr>
        <p:spPr>
          <a:xfrm>
            <a:off x="2462436" y="2960287"/>
            <a:ext cx="0" cy="6858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5993468-4924-4FBD-B23C-B56C1CF12464}"/>
              </a:ext>
            </a:extLst>
          </p:cNvPr>
          <p:cNvCxnSpPr>
            <a:cxnSpLocks/>
          </p:cNvCxnSpPr>
          <p:nvPr/>
        </p:nvCxnSpPr>
        <p:spPr>
          <a:xfrm>
            <a:off x="3176310" y="2960287"/>
            <a:ext cx="0" cy="3238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47A4436-D5D0-4030-89D8-6A5FD2A195E4}"/>
              </a:ext>
            </a:extLst>
          </p:cNvPr>
          <p:cNvCxnSpPr>
            <a:cxnSpLocks/>
          </p:cNvCxnSpPr>
          <p:nvPr/>
        </p:nvCxnSpPr>
        <p:spPr>
          <a:xfrm>
            <a:off x="3999469" y="2979337"/>
            <a:ext cx="0" cy="6858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23E6D72-48E0-48A5-AB91-AB22ACFE0C51}"/>
              </a:ext>
            </a:extLst>
          </p:cNvPr>
          <p:cNvCxnSpPr>
            <a:cxnSpLocks/>
          </p:cNvCxnSpPr>
          <p:nvPr/>
        </p:nvCxnSpPr>
        <p:spPr>
          <a:xfrm>
            <a:off x="4713343" y="2979337"/>
            <a:ext cx="0" cy="3238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04B872C-30C7-466D-BE3F-D83F8E6D84E7}"/>
              </a:ext>
            </a:extLst>
          </p:cNvPr>
          <p:cNvCxnSpPr>
            <a:cxnSpLocks/>
          </p:cNvCxnSpPr>
          <p:nvPr/>
        </p:nvCxnSpPr>
        <p:spPr>
          <a:xfrm>
            <a:off x="5462317" y="2998387"/>
            <a:ext cx="0" cy="6858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AEE3205-323A-41C3-89D8-E00450A859BA}"/>
              </a:ext>
            </a:extLst>
          </p:cNvPr>
          <p:cNvCxnSpPr>
            <a:cxnSpLocks/>
          </p:cNvCxnSpPr>
          <p:nvPr/>
        </p:nvCxnSpPr>
        <p:spPr>
          <a:xfrm>
            <a:off x="6176191" y="2998387"/>
            <a:ext cx="0" cy="3238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467B3903-A55F-41D3-B9DE-F649C0D983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7842683"/>
              </p:ext>
            </p:extLst>
          </p:nvPr>
        </p:nvGraphicFramePr>
        <p:xfrm>
          <a:off x="608056" y="5170730"/>
          <a:ext cx="5932443" cy="269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7641">
                  <a:extLst>
                    <a:ext uri="{9D8B030D-6E8A-4147-A177-3AD203B41FA5}">
                      <a16:colId xmlns:a16="http://schemas.microsoft.com/office/drawing/2014/main" val="2751440445"/>
                    </a:ext>
                  </a:extLst>
                </a:gridCol>
                <a:gridCol w="629709">
                  <a:extLst>
                    <a:ext uri="{9D8B030D-6E8A-4147-A177-3AD203B41FA5}">
                      <a16:colId xmlns:a16="http://schemas.microsoft.com/office/drawing/2014/main" val="807913438"/>
                    </a:ext>
                  </a:extLst>
                </a:gridCol>
                <a:gridCol w="528239">
                  <a:extLst>
                    <a:ext uri="{9D8B030D-6E8A-4147-A177-3AD203B41FA5}">
                      <a16:colId xmlns:a16="http://schemas.microsoft.com/office/drawing/2014/main" val="3733829585"/>
                    </a:ext>
                  </a:extLst>
                </a:gridCol>
                <a:gridCol w="481884">
                  <a:extLst>
                    <a:ext uri="{9D8B030D-6E8A-4147-A177-3AD203B41FA5}">
                      <a16:colId xmlns:a16="http://schemas.microsoft.com/office/drawing/2014/main" val="1005700979"/>
                    </a:ext>
                  </a:extLst>
                </a:gridCol>
                <a:gridCol w="516660">
                  <a:extLst>
                    <a:ext uri="{9D8B030D-6E8A-4147-A177-3AD203B41FA5}">
                      <a16:colId xmlns:a16="http://schemas.microsoft.com/office/drawing/2014/main" val="4094257458"/>
                    </a:ext>
                  </a:extLst>
                </a:gridCol>
                <a:gridCol w="471733">
                  <a:extLst>
                    <a:ext uri="{9D8B030D-6E8A-4147-A177-3AD203B41FA5}">
                      <a16:colId xmlns:a16="http://schemas.microsoft.com/office/drawing/2014/main" val="900781485"/>
                    </a:ext>
                  </a:extLst>
                </a:gridCol>
                <a:gridCol w="494196">
                  <a:extLst>
                    <a:ext uri="{9D8B030D-6E8A-4147-A177-3AD203B41FA5}">
                      <a16:colId xmlns:a16="http://schemas.microsoft.com/office/drawing/2014/main" val="1392484957"/>
                    </a:ext>
                  </a:extLst>
                </a:gridCol>
                <a:gridCol w="494196">
                  <a:extLst>
                    <a:ext uri="{9D8B030D-6E8A-4147-A177-3AD203B41FA5}">
                      <a16:colId xmlns:a16="http://schemas.microsoft.com/office/drawing/2014/main" val="3576693787"/>
                    </a:ext>
                  </a:extLst>
                </a:gridCol>
                <a:gridCol w="498185">
                  <a:extLst>
                    <a:ext uri="{9D8B030D-6E8A-4147-A177-3AD203B41FA5}">
                      <a16:colId xmlns:a16="http://schemas.microsoft.com/office/drawing/2014/main" val="41516374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bg1"/>
                          </a:solidFill>
                        </a:rPr>
                        <a:t>Forwards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1275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solidFill>
                            <a:srgbClr val="FF0000"/>
                          </a:solidFill>
                        </a:rPr>
                        <a:t>Working out Space: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118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Denary</a:t>
                      </a:r>
                      <a:endParaRPr lang="en-GB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6299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bg1"/>
                          </a:solidFill>
                        </a:rPr>
                        <a:t>Backwards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366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solidFill>
                            <a:srgbClr val="FF0000"/>
                          </a:solidFill>
                        </a:rPr>
                        <a:t>Working out Space: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608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Denary</a:t>
                      </a:r>
                      <a:endParaRPr lang="en-GB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827560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D04E2AA2-B0AD-413A-A821-B1A6B03990DE}"/>
              </a:ext>
            </a:extLst>
          </p:cNvPr>
          <p:cNvSpPr txBox="1"/>
          <p:nvPr/>
        </p:nvSpPr>
        <p:spPr>
          <a:xfrm>
            <a:off x="433596" y="1847477"/>
            <a:ext cx="6251397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An 8 Bit Register is used to control the movement of the Robot Vacuum cleaner: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ED9B258-8B33-4F70-BBC7-F00BF2374F3B}"/>
              </a:ext>
            </a:extLst>
          </p:cNvPr>
          <p:cNvSpPr/>
          <p:nvPr/>
        </p:nvSpPr>
        <p:spPr>
          <a:xfrm>
            <a:off x="433596" y="1077638"/>
            <a:ext cx="6251396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</a:rPr>
              <a:t>A register may hold an instruction, a storage address, or any kind of data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A72E50E-DEA0-423B-B217-C7E561CABDCE}"/>
              </a:ext>
            </a:extLst>
          </p:cNvPr>
          <p:cNvSpPr txBox="1"/>
          <p:nvPr/>
        </p:nvSpPr>
        <p:spPr>
          <a:xfrm>
            <a:off x="1233195" y="3266327"/>
            <a:ext cx="1008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Motor </a:t>
            </a:r>
            <a:r>
              <a:rPr lang="en-GB" b="1" dirty="0">
                <a:solidFill>
                  <a:srgbClr val="FF0000"/>
                </a:solidFill>
              </a:rPr>
              <a:t>A</a:t>
            </a:r>
          </a:p>
          <a:p>
            <a:pPr algn="ctr"/>
            <a:r>
              <a:rPr lang="en-GB" dirty="0" smtClean="0"/>
              <a:t>ON</a:t>
            </a:r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BACA6CB-9B8F-4AA1-AC5D-905A892AA759}"/>
              </a:ext>
            </a:extLst>
          </p:cNvPr>
          <p:cNvSpPr txBox="1"/>
          <p:nvPr/>
        </p:nvSpPr>
        <p:spPr>
          <a:xfrm>
            <a:off x="2041051" y="3685966"/>
            <a:ext cx="1008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Motor </a:t>
            </a:r>
            <a:r>
              <a:rPr lang="en-GB" b="1" dirty="0">
                <a:solidFill>
                  <a:srgbClr val="FF0000"/>
                </a:solidFill>
              </a:rPr>
              <a:t>B</a:t>
            </a:r>
          </a:p>
          <a:p>
            <a:pPr algn="ctr"/>
            <a:r>
              <a:rPr lang="en-GB" dirty="0"/>
              <a:t>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6DDFF03-FC07-4950-B707-661306897E6A}"/>
              </a:ext>
            </a:extLst>
          </p:cNvPr>
          <p:cNvSpPr txBox="1"/>
          <p:nvPr/>
        </p:nvSpPr>
        <p:spPr>
          <a:xfrm>
            <a:off x="2707071" y="3266327"/>
            <a:ext cx="1008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Motor </a:t>
            </a:r>
            <a:r>
              <a:rPr lang="en-GB" b="1" dirty="0">
                <a:solidFill>
                  <a:srgbClr val="FF0000"/>
                </a:solidFill>
              </a:rPr>
              <a:t>B</a:t>
            </a:r>
          </a:p>
          <a:p>
            <a:pPr algn="ctr"/>
            <a:r>
              <a:rPr lang="en-GB" dirty="0"/>
              <a:t>OFF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B56F7DF-1253-4A40-A2E3-0E0087D289D2}"/>
              </a:ext>
            </a:extLst>
          </p:cNvPr>
          <p:cNvSpPr txBox="1"/>
          <p:nvPr/>
        </p:nvSpPr>
        <p:spPr>
          <a:xfrm>
            <a:off x="3492359" y="3687734"/>
            <a:ext cx="1008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Motor </a:t>
            </a:r>
            <a:r>
              <a:rPr lang="en-GB" b="1" dirty="0">
                <a:solidFill>
                  <a:srgbClr val="FF0000"/>
                </a:solidFill>
              </a:rPr>
              <a:t>A</a:t>
            </a:r>
          </a:p>
          <a:p>
            <a:pPr algn="ctr"/>
            <a:r>
              <a:rPr lang="en-GB" dirty="0" smtClean="0">
                <a:solidFill>
                  <a:srgbClr val="FF0000"/>
                </a:solidFill>
              </a:rPr>
              <a:t>BW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06567DA-2E38-425B-B147-1742233D61EF}"/>
              </a:ext>
            </a:extLst>
          </p:cNvPr>
          <p:cNvSpPr txBox="1"/>
          <p:nvPr/>
        </p:nvSpPr>
        <p:spPr>
          <a:xfrm>
            <a:off x="4291958" y="3268779"/>
            <a:ext cx="1008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Motor </a:t>
            </a:r>
            <a:r>
              <a:rPr lang="en-GB" b="1" dirty="0">
                <a:solidFill>
                  <a:srgbClr val="FF0000"/>
                </a:solidFill>
              </a:rPr>
              <a:t>A</a:t>
            </a:r>
          </a:p>
          <a:p>
            <a:pPr algn="ctr"/>
            <a:r>
              <a:rPr lang="en-GB" dirty="0" smtClean="0">
                <a:solidFill>
                  <a:srgbClr val="FF0000"/>
                </a:solidFill>
              </a:rPr>
              <a:t>FW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BDE6CAB-7D79-483C-8EFB-7805FD891B90}"/>
              </a:ext>
            </a:extLst>
          </p:cNvPr>
          <p:cNvSpPr txBox="1"/>
          <p:nvPr/>
        </p:nvSpPr>
        <p:spPr>
          <a:xfrm>
            <a:off x="5075810" y="3727924"/>
            <a:ext cx="1008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Motor </a:t>
            </a:r>
            <a:r>
              <a:rPr lang="en-GB" b="1" dirty="0">
                <a:solidFill>
                  <a:srgbClr val="FF0000"/>
                </a:solidFill>
              </a:rPr>
              <a:t>B</a:t>
            </a:r>
          </a:p>
          <a:p>
            <a:pPr algn="ctr"/>
            <a:r>
              <a:rPr lang="en-GB" dirty="0" smtClean="0">
                <a:solidFill>
                  <a:srgbClr val="FF0000"/>
                </a:solidFill>
              </a:rPr>
              <a:t>BW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C5AE24E-55E3-4EF0-930C-A90B6720A896}"/>
              </a:ext>
            </a:extLst>
          </p:cNvPr>
          <p:cNvSpPr txBox="1"/>
          <p:nvPr/>
        </p:nvSpPr>
        <p:spPr>
          <a:xfrm>
            <a:off x="5722021" y="3308880"/>
            <a:ext cx="1008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Motor </a:t>
            </a:r>
            <a:r>
              <a:rPr lang="en-GB" b="1" dirty="0">
                <a:solidFill>
                  <a:srgbClr val="FF0000"/>
                </a:solidFill>
              </a:rPr>
              <a:t>B</a:t>
            </a:r>
          </a:p>
          <a:p>
            <a:pPr algn="ctr"/>
            <a:r>
              <a:rPr lang="en-GB" dirty="0" smtClean="0">
                <a:solidFill>
                  <a:srgbClr val="FF0000"/>
                </a:solidFill>
              </a:rPr>
              <a:t>FW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93E449A-7B57-40DC-8CFC-3BA8BB3ACA0C}"/>
              </a:ext>
            </a:extLst>
          </p:cNvPr>
          <p:cNvSpPr txBox="1"/>
          <p:nvPr/>
        </p:nvSpPr>
        <p:spPr>
          <a:xfrm>
            <a:off x="471937" y="4427402"/>
            <a:ext cx="5155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Enter the values into the register to move the robot forwards and backwards</a:t>
            </a:r>
          </a:p>
        </p:txBody>
      </p:sp>
    </p:spTree>
    <p:extLst>
      <p:ext uri="{BB962C8B-B14F-4D97-AF65-F5344CB8AC3E}">
        <p14:creationId xmlns:p14="http://schemas.microsoft.com/office/powerpoint/2010/main" val="3903578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522A114-472C-499D-B813-2DAA6C1D9D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350237"/>
              </p:ext>
            </p:extLst>
          </p:nvPr>
        </p:nvGraphicFramePr>
        <p:xfrm>
          <a:off x="638860" y="4169973"/>
          <a:ext cx="57831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1895">
                  <a:extLst>
                    <a:ext uri="{9D8B030D-6E8A-4147-A177-3AD203B41FA5}">
                      <a16:colId xmlns:a16="http://schemas.microsoft.com/office/drawing/2014/main" val="4078707462"/>
                    </a:ext>
                  </a:extLst>
                </a:gridCol>
                <a:gridCol w="705852">
                  <a:extLst>
                    <a:ext uri="{9D8B030D-6E8A-4147-A177-3AD203B41FA5}">
                      <a16:colId xmlns:a16="http://schemas.microsoft.com/office/drawing/2014/main" val="3421259491"/>
                    </a:ext>
                  </a:extLst>
                </a:gridCol>
                <a:gridCol w="753979">
                  <a:extLst>
                    <a:ext uri="{9D8B030D-6E8A-4147-A177-3AD203B41FA5}">
                      <a16:colId xmlns:a16="http://schemas.microsoft.com/office/drawing/2014/main" val="3836563287"/>
                    </a:ext>
                  </a:extLst>
                </a:gridCol>
                <a:gridCol w="737937">
                  <a:extLst>
                    <a:ext uri="{9D8B030D-6E8A-4147-A177-3AD203B41FA5}">
                      <a16:colId xmlns:a16="http://schemas.microsoft.com/office/drawing/2014/main" val="3408353577"/>
                    </a:ext>
                  </a:extLst>
                </a:gridCol>
                <a:gridCol w="753979">
                  <a:extLst>
                    <a:ext uri="{9D8B030D-6E8A-4147-A177-3AD203B41FA5}">
                      <a16:colId xmlns:a16="http://schemas.microsoft.com/office/drawing/2014/main" val="4196214945"/>
                    </a:ext>
                  </a:extLst>
                </a:gridCol>
                <a:gridCol w="753979">
                  <a:extLst>
                    <a:ext uri="{9D8B030D-6E8A-4147-A177-3AD203B41FA5}">
                      <a16:colId xmlns:a16="http://schemas.microsoft.com/office/drawing/2014/main" val="2587214551"/>
                    </a:ext>
                  </a:extLst>
                </a:gridCol>
                <a:gridCol w="737937">
                  <a:extLst>
                    <a:ext uri="{9D8B030D-6E8A-4147-A177-3AD203B41FA5}">
                      <a16:colId xmlns:a16="http://schemas.microsoft.com/office/drawing/2014/main" val="2956276679"/>
                    </a:ext>
                  </a:extLst>
                </a:gridCol>
                <a:gridCol w="617618">
                  <a:extLst>
                    <a:ext uri="{9D8B030D-6E8A-4147-A177-3AD203B41FA5}">
                      <a16:colId xmlns:a16="http://schemas.microsoft.com/office/drawing/2014/main" val="3442629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992163"/>
                  </a:ext>
                </a:extLst>
              </a:tr>
            </a:tbl>
          </a:graphicData>
        </a:graphic>
      </p:graphicFrame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F2D00E45-451B-4165-BF7E-B2791B093402}"/>
              </a:ext>
            </a:extLst>
          </p:cNvPr>
          <p:cNvCxnSpPr>
            <a:cxnSpLocks/>
          </p:cNvCxnSpPr>
          <p:nvPr/>
        </p:nvCxnSpPr>
        <p:spPr>
          <a:xfrm>
            <a:off x="999806" y="4355393"/>
            <a:ext cx="0" cy="6858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78A6EAF-7656-4D7B-A052-ABF2F564A5AE}"/>
              </a:ext>
            </a:extLst>
          </p:cNvPr>
          <p:cNvCxnSpPr>
            <a:cxnSpLocks/>
          </p:cNvCxnSpPr>
          <p:nvPr/>
        </p:nvCxnSpPr>
        <p:spPr>
          <a:xfrm>
            <a:off x="1713680" y="4355393"/>
            <a:ext cx="0" cy="3238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2C7E4A6-8D04-42C1-8DD0-F56481FB6717}"/>
              </a:ext>
            </a:extLst>
          </p:cNvPr>
          <p:cNvSpPr txBox="1"/>
          <p:nvPr/>
        </p:nvSpPr>
        <p:spPr>
          <a:xfrm>
            <a:off x="409742" y="5103883"/>
            <a:ext cx="1008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Valve </a:t>
            </a:r>
            <a:r>
              <a:rPr lang="en-GB" b="1" dirty="0">
                <a:solidFill>
                  <a:srgbClr val="FF0000"/>
                </a:solidFill>
              </a:rPr>
              <a:t>A</a:t>
            </a:r>
          </a:p>
          <a:p>
            <a:pPr algn="ctr"/>
            <a:r>
              <a:rPr lang="en-GB" dirty="0">
                <a:solidFill>
                  <a:srgbClr val="FF0000"/>
                </a:solidFill>
              </a:rPr>
              <a:t>Open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5D0DC32-6332-4CC9-8C1D-381089C0B7CC}"/>
              </a:ext>
            </a:extLst>
          </p:cNvPr>
          <p:cNvCxnSpPr>
            <a:cxnSpLocks/>
          </p:cNvCxnSpPr>
          <p:nvPr/>
        </p:nvCxnSpPr>
        <p:spPr>
          <a:xfrm>
            <a:off x="2438582" y="4378888"/>
            <a:ext cx="0" cy="6858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5993468-4924-4FBD-B23C-B56C1CF12464}"/>
              </a:ext>
            </a:extLst>
          </p:cNvPr>
          <p:cNvCxnSpPr>
            <a:cxnSpLocks/>
          </p:cNvCxnSpPr>
          <p:nvPr/>
        </p:nvCxnSpPr>
        <p:spPr>
          <a:xfrm>
            <a:off x="3152456" y="4378888"/>
            <a:ext cx="0" cy="3238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47A4436-D5D0-4030-89D8-6A5FD2A195E4}"/>
              </a:ext>
            </a:extLst>
          </p:cNvPr>
          <p:cNvCxnSpPr>
            <a:cxnSpLocks/>
          </p:cNvCxnSpPr>
          <p:nvPr/>
        </p:nvCxnSpPr>
        <p:spPr>
          <a:xfrm>
            <a:off x="3975615" y="4397938"/>
            <a:ext cx="0" cy="6858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23E6D72-48E0-48A5-AB91-AB22ACFE0C51}"/>
              </a:ext>
            </a:extLst>
          </p:cNvPr>
          <p:cNvCxnSpPr>
            <a:cxnSpLocks/>
          </p:cNvCxnSpPr>
          <p:nvPr/>
        </p:nvCxnSpPr>
        <p:spPr>
          <a:xfrm>
            <a:off x="4689489" y="4397938"/>
            <a:ext cx="0" cy="3238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04B872C-30C7-466D-BE3F-D83F8E6D84E7}"/>
              </a:ext>
            </a:extLst>
          </p:cNvPr>
          <p:cNvCxnSpPr>
            <a:cxnSpLocks/>
          </p:cNvCxnSpPr>
          <p:nvPr/>
        </p:nvCxnSpPr>
        <p:spPr>
          <a:xfrm>
            <a:off x="5438463" y="4416988"/>
            <a:ext cx="0" cy="6858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AEE3205-323A-41C3-89D8-E00450A859BA}"/>
              </a:ext>
            </a:extLst>
          </p:cNvPr>
          <p:cNvCxnSpPr>
            <a:cxnSpLocks/>
          </p:cNvCxnSpPr>
          <p:nvPr/>
        </p:nvCxnSpPr>
        <p:spPr>
          <a:xfrm>
            <a:off x="6152337" y="4416988"/>
            <a:ext cx="0" cy="3238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04E2AA2-B0AD-413A-A821-B1A6B03990DE}"/>
              </a:ext>
            </a:extLst>
          </p:cNvPr>
          <p:cNvSpPr txBox="1"/>
          <p:nvPr/>
        </p:nvSpPr>
        <p:spPr>
          <a:xfrm>
            <a:off x="450851" y="1168181"/>
            <a:ext cx="6225337" cy="2862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A chemical process is controlled by a microprocessor. The process utilises two valves, A and B, to control the chemical addition. There is also a mixer and a heater which can be turned on or off as required.</a:t>
            </a:r>
          </a:p>
          <a:p>
            <a:endParaRPr lang="en-GB" b="1" dirty="0"/>
          </a:p>
          <a:p>
            <a:r>
              <a:rPr lang="en-GB" b="1" dirty="0"/>
              <a:t>An 8-bit register is used to show the condition of the two valves, heater and mixer. </a:t>
            </a:r>
          </a:p>
          <a:p>
            <a:endParaRPr lang="en-GB" b="1" dirty="0"/>
          </a:p>
          <a:p>
            <a:r>
              <a:rPr lang="en-GB" b="1" dirty="0"/>
              <a:t>1 – means the condition is True</a:t>
            </a:r>
          </a:p>
          <a:p>
            <a:r>
              <a:rPr lang="en-GB" b="1" dirty="0"/>
              <a:t>0 – means the condition is False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ED71C5B-FE85-481F-A8D3-7666619A55A2}"/>
              </a:ext>
            </a:extLst>
          </p:cNvPr>
          <p:cNvSpPr txBox="1"/>
          <p:nvPr/>
        </p:nvSpPr>
        <p:spPr>
          <a:xfrm>
            <a:off x="1248672" y="4637286"/>
            <a:ext cx="1008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Valve </a:t>
            </a:r>
            <a:r>
              <a:rPr lang="en-GB" b="1" dirty="0">
                <a:solidFill>
                  <a:srgbClr val="FF0000"/>
                </a:solidFill>
              </a:rPr>
              <a:t>A</a:t>
            </a:r>
          </a:p>
          <a:p>
            <a:pPr algn="ctr"/>
            <a:r>
              <a:rPr lang="en-GB" dirty="0"/>
              <a:t>Closed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D325A91-4584-43F2-8A1A-E0F16043252B}"/>
              </a:ext>
            </a:extLst>
          </p:cNvPr>
          <p:cNvSpPr txBox="1"/>
          <p:nvPr/>
        </p:nvSpPr>
        <p:spPr>
          <a:xfrm>
            <a:off x="2047930" y="5145840"/>
            <a:ext cx="1008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Valve </a:t>
            </a:r>
            <a:r>
              <a:rPr lang="en-GB" b="1" dirty="0">
                <a:solidFill>
                  <a:srgbClr val="FF0000"/>
                </a:solidFill>
              </a:rPr>
              <a:t>B</a:t>
            </a:r>
          </a:p>
          <a:p>
            <a:pPr algn="ctr"/>
            <a:r>
              <a:rPr lang="en-GB" dirty="0">
                <a:solidFill>
                  <a:srgbClr val="FF0000"/>
                </a:solidFill>
              </a:rPr>
              <a:t>Open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2477563-D832-43E0-8A52-00C2FE6CCE75}"/>
              </a:ext>
            </a:extLst>
          </p:cNvPr>
          <p:cNvSpPr txBox="1"/>
          <p:nvPr/>
        </p:nvSpPr>
        <p:spPr>
          <a:xfrm>
            <a:off x="2757402" y="4679243"/>
            <a:ext cx="1008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Valve </a:t>
            </a:r>
            <a:r>
              <a:rPr lang="en-GB" b="1" dirty="0">
                <a:solidFill>
                  <a:srgbClr val="FF0000"/>
                </a:solidFill>
              </a:rPr>
              <a:t>B</a:t>
            </a:r>
          </a:p>
          <a:p>
            <a:pPr algn="ctr"/>
            <a:r>
              <a:rPr lang="en-GB" dirty="0"/>
              <a:t>Closed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CE474B9-EC94-42FD-A77D-284FDF594EEE}"/>
              </a:ext>
            </a:extLst>
          </p:cNvPr>
          <p:cNvSpPr txBox="1"/>
          <p:nvPr/>
        </p:nvSpPr>
        <p:spPr>
          <a:xfrm>
            <a:off x="3556660" y="5184624"/>
            <a:ext cx="1008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Heater </a:t>
            </a:r>
            <a:r>
              <a:rPr lang="en-GB" dirty="0">
                <a:solidFill>
                  <a:srgbClr val="FF0000"/>
                </a:solidFill>
              </a:rPr>
              <a:t>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B88D8E0-4813-4B73-A2DC-580697C9372D}"/>
              </a:ext>
            </a:extLst>
          </p:cNvPr>
          <p:cNvSpPr txBox="1"/>
          <p:nvPr/>
        </p:nvSpPr>
        <p:spPr>
          <a:xfrm>
            <a:off x="4202700" y="4637285"/>
            <a:ext cx="1008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Heater </a:t>
            </a:r>
            <a:r>
              <a:rPr lang="en-GB" dirty="0">
                <a:solidFill>
                  <a:srgbClr val="FF0000"/>
                </a:solidFill>
              </a:rPr>
              <a:t>Off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8EF668D-2377-4F29-9FA9-1B896A8E567E}"/>
              </a:ext>
            </a:extLst>
          </p:cNvPr>
          <p:cNvSpPr txBox="1"/>
          <p:nvPr/>
        </p:nvSpPr>
        <p:spPr>
          <a:xfrm>
            <a:off x="4959553" y="5184624"/>
            <a:ext cx="1008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Mixer </a:t>
            </a:r>
            <a:r>
              <a:rPr lang="en-GB" dirty="0">
                <a:solidFill>
                  <a:srgbClr val="FF0000"/>
                </a:solidFill>
              </a:rPr>
              <a:t>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0CA430D-9CCF-419A-935E-27A5891C6548}"/>
              </a:ext>
            </a:extLst>
          </p:cNvPr>
          <p:cNvSpPr txBox="1"/>
          <p:nvPr/>
        </p:nvSpPr>
        <p:spPr>
          <a:xfrm>
            <a:off x="5605593" y="4692830"/>
            <a:ext cx="1008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Mixer </a:t>
            </a:r>
            <a:r>
              <a:rPr lang="en-GB" dirty="0">
                <a:solidFill>
                  <a:srgbClr val="FF0000"/>
                </a:solidFill>
              </a:rPr>
              <a:t>Off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44A5638-AFB8-44F6-8AFC-FD5D392AC432}"/>
              </a:ext>
            </a:extLst>
          </p:cNvPr>
          <p:cNvSpPr txBox="1"/>
          <p:nvPr/>
        </p:nvSpPr>
        <p:spPr>
          <a:xfrm>
            <a:off x="409742" y="5970425"/>
            <a:ext cx="6266446" cy="34163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GB" b="1" dirty="0"/>
              <a:t>What is indicated by: </a:t>
            </a:r>
            <a:r>
              <a:rPr lang="en-GB" b="1" dirty="0">
                <a:solidFill>
                  <a:srgbClr val="FF0000"/>
                </a:solidFill>
              </a:rPr>
              <a:t>10100110</a:t>
            </a:r>
          </a:p>
          <a:p>
            <a:pPr marL="342900" indent="-342900">
              <a:buAutoNum type="arabicParenR"/>
            </a:pPr>
            <a:endParaRPr lang="en-GB" b="1" dirty="0"/>
          </a:p>
          <a:p>
            <a:pPr marL="342900" indent="-342900">
              <a:buAutoNum type="arabicParenR"/>
            </a:pPr>
            <a:endParaRPr lang="en-GB" b="1" dirty="0"/>
          </a:p>
          <a:p>
            <a:pPr marL="342900" indent="-342900">
              <a:buAutoNum type="arabicParenR"/>
            </a:pPr>
            <a:r>
              <a:rPr lang="en-GB" b="1" dirty="0"/>
              <a:t>Give the Register contents if Valve A is open, Valve B is closed, and the heater and mixer are both on</a:t>
            </a:r>
            <a:r>
              <a:rPr lang="en-GB" b="1" dirty="0" smtClean="0"/>
              <a:t>.</a:t>
            </a:r>
          </a:p>
          <a:p>
            <a:pPr marL="342900" indent="-342900">
              <a:buAutoNum type="arabicParenR"/>
            </a:pPr>
            <a:endParaRPr lang="en-GB" b="1" dirty="0"/>
          </a:p>
          <a:p>
            <a:pPr marL="342900" indent="-342900">
              <a:buAutoNum type="arabicParenR"/>
            </a:pPr>
            <a:endParaRPr lang="en-GB" b="1" dirty="0"/>
          </a:p>
          <a:p>
            <a:pPr marL="342900" indent="-342900">
              <a:buAutoNum type="arabicParenR"/>
            </a:pPr>
            <a:endParaRPr lang="en-GB" b="1" dirty="0"/>
          </a:p>
          <a:p>
            <a:pPr marL="342900" indent="-342900">
              <a:buAutoNum type="arabicParenR"/>
            </a:pPr>
            <a:r>
              <a:rPr lang="en-GB" b="1" dirty="0"/>
              <a:t>What would the following register contents indicate: </a:t>
            </a:r>
            <a:r>
              <a:rPr lang="en-GB" b="1" dirty="0">
                <a:solidFill>
                  <a:srgbClr val="FF0000"/>
                </a:solidFill>
              </a:rPr>
              <a:t>01010101</a:t>
            </a:r>
          </a:p>
          <a:p>
            <a:pPr marL="342900" indent="-342900">
              <a:buAutoNum type="arabicParenR"/>
            </a:pPr>
            <a:endParaRPr lang="en-GB" b="1" dirty="0"/>
          </a:p>
          <a:p>
            <a:pPr marL="342900" indent="-342900">
              <a:buAutoNum type="arabicParenR"/>
            </a:pPr>
            <a:endParaRPr lang="en-GB" b="1" dirty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6368506"/>
              </p:ext>
            </p:extLst>
          </p:nvPr>
        </p:nvGraphicFramePr>
        <p:xfrm>
          <a:off x="1323661" y="7504716"/>
          <a:ext cx="411480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9709">
                  <a:extLst>
                    <a:ext uri="{9D8B030D-6E8A-4147-A177-3AD203B41FA5}">
                      <a16:colId xmlns:a16="http://schemas.microsoft.com/office/drawing/2014/main" val="4189568037"/>
                    </a:ext>
                  </a:extLst>
                </a:gridCol>
                <a:gridCol w="528239">
                  <a:extLst>
                    <a:ext uri="{9D8B030D-6E8A-4147-A177-3AD203B41FA5}">
                      <a16:colId xmlns:a16="http://schemas.microsoft.com/office/drawing/2014/main" val="3339197142"/>
                    </a:ext>
                  </a:extLst>
                </a:gridCol>
                <a:gridCol w="481884">
                  <a:extLst>
                    <a:ext uri="{9D8B030D-6E8A-4147-A177-3AD203B41FA5}">
                      <a16:colId xmlns:a16="http://schemas.microsoft.com/office/drawing/2014/main" val="1112411669"/>
                    </a:ext>
                  </a:extLst>
                </a:gridCol>
                <a:gridCol w="516660">
                  <a:extLst>
                    <a:ext uri="{9D8B030D-6E8A-4147-A177-3AD203B41FA5}">
                      <a16:colId xmlns:a16="http://schemas.microsoft.com/office/drawing/2014/main" val="1043383212"/>
                    </a:ext>
                  </a:extLst>
                </a:gridCol>
                <a:gridCol w="471733">
                  <a:extLst>
                    <a:ext uri="{9D8B030D-6E8A-4147-A177-3AD203B41FA5}">
                      <a16:colId xmlns:a16="http://schemas.microsoft.com/office/drawing/2014/main" val="647722080"/>
                    </a:ext>
                  </a:extLst>
                </a:gridCol>
                <a:gridCol w="494196">
                  <a:extLst>
                    <a:ext uri="{9D8B030D-6E8A-4147-A177-3AD203B41FA5}">
                      <a16:colId xmlns:a16="http://schemas.microsoft.com/office/drawing/2014/main" val="1026133766"/>
                    </a:ext>
                  </a:extLst>
                </a:gridCol>
                <a:gridCol w="494196">
                  <a:extLst>
                    <a:ext uri="{9D8B030D-6E8A-4147-A177-3AD203B41FA5}">
                      <a16:colId xmlns:a16="http://schemas.microsoft.com/office/drawing/2014/main" val="3145141775"/>
                    </a:ext>
                  </a:extLst>
                </a:gridCol>
                <a:gridCol w="498185">
                  <a:extLst>
                    <a:ext uri="{9D8B030D-6E8A-4147-A177-3AD203B41FA5}">
                      <a16:colId xmlns:a16="http://schemas.microsoft.com/office/drawing/2014/main" val="1201612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7568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5999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628</Words>
  <Application>Microsoft Office PowerPoint</Application>
  <PresentationFormat>A4 Paper (210x297 mm)</PresentationFormat>
  <Paragraphs>399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Yasar Ahmad</dc:creator>
  <cp:lastModifiedBy>Yasar Ahmad</cp:lastModifiedBy>
  <cp:revision>22</cp:revision>
  <dcterms:created xsi:type="dcterms:W3CDTF">2020-08-27T05:25:19Z</dcterms:created>
  <dcterms:modified xsi:type="dcterms:W3CDTF">2020-08-30T08:11:15Z</dcterms:modified>
</cp:coreProperties>
</file>