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7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3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6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6" y="1259063"/>
            <a:ext cx="5915025" cy="4920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1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71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5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49815449-BEE0-49AE-AACE-79C18DB43729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11E3AFA-22A9-42B3-A654-80F88D91D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919" y="3054423"/>
            <a:ext cx="5915025" cy="56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843" y="0"/>
            <a:ext cx="328983" cy="990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Theory </a:t>
            </a:r>
            <a:r>
              <a:rPr lang="en-US" sz="2000" b="1" baseline="0" dirty="0" smtClean="0">
                <a:solidFill>
                  <a:srgbClr val="7030A0"/>
                </a:solidFill>
              </a:rPr>
              <a:t> of Computer Science</a:t>
            </a:r>
            <a:endParaRPr lang="en-GB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28830919"/>
              </p:ext>
            </p:extLst>
          </p:nvPr>
        </p:nvGraphicFramePr>
        <p:xfrm>
          <a:off x="443560" y="70618"/>
          <a:ext cx="641443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439">
                  <a:extLst>
                    <a:ext uri="{9D8B030D-6E8A-4147-A177-3AD203B41FA5}">
                      <a16:colId xmlns:a16="http://schemas.microsoft.com/office/drawing/2014/main" val="42425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Computer Science</a:t>
                      </a:r>
                      <a:endParaRPr lang="en-GB" sz="32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0988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3346405"/>
              </p:ext>
            </p:extLst>
          </p:nvPr>
        </p:nvGraphicFramePr>
        <p:xfrm>
          <a:off x="0" y="9440883"/>
          <a:ext cx="2030681" cy="37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681">
                  <a:extLst>
                    <a:ext uri="{9D8B030D-6E8A-4147-A177-3AD203B41FA5}">
                      <a16:colId xmlns:a16="http://schemas.microsoft.com/office/drawing/2014/main" val="4242512720"/>
                    </a:ext>
                  </a:extLst>
                </a:gridCol>
              </a:tblGrid>
              <a:tr h="378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www.yahmad.co.uk</a:t>
                      </a:r>
                      <a:endParaRPr lang="en-GB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0988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 userDrawn="1"/>
        </p:nvSpPr>
        <p:spPr>
          <a:xfrm>
            <a:off x="454419" y="679219"/>
            <a:ext cx="6403580" cy="307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1.1 Data Representation - </a:t>
            </a:r>
            <a:r>
              <a:rPr lang="en-GB" sz="2400" b="1" dirty="0" smtClean="0">
                <a:solidFill>
                  <a:srgbClr val="FF0000"/>
                </a:solidFill>
              </a:rPr>
              <a:t>1.1.1 Binary systems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6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82545"/>
              </p:ext>
            </p:extLst>
          </p:nvPr>
        </p:nvGraphicFramePr>
        <p:xfrm>
          <a:off x="455211" y="3076030"/>
          <a:ext cx="6250390" cy="236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88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54116816"/>
                    </a:ext>
                  </a:extLst>
                </a:gridCol>
                <a:gridCol w="965202">
                  <a:extLst>
                    <a:ext uri="{9D8B030D-6E8A-4147-A177-3AD203B41FA5}">
                      <a16:colId xmlns:a16="http://schemas.microsoft.com/office/drawing/2014/main" val="1614808657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Working</a:t>
                      </a:r>
                      <a:r>
                        <a:rPr lang="en-US" sz="1600" baseline="0" dirty="0" smtClean="0"/>
                        <a:t> Out Space 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Denary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7156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48095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543654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48410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892689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8427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06394"/>
              </p:ext>
            </p:extLst>
          </p:nvPr>
        </p:nvGraphicFramePr>
        <p:xfrm>
          <a:off x="455212" y="1177345"/>
          <a:ext cx="6250388" cy="177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33">
                  <a:extLst>
                    <a:ext uri="{9D8B030D-6E8A-4147-A177-3AD203B41FA5}">
                      <a16:colId xmlns:a16="http://schemas.microsoft.com/office/drawing/2014/main" val="1268430126"/>
                    </a:ext>
                  </a:extLst>
                </a:gridCol>
                <a:gridCol w="316756">
                  <a:extLst>
                    <a:ext uri="{9D8B030D-6E8A-4147-A177-3AD203B41FA5}">
                      <a16:colId xmlns:a16="http://schemas.microsoft.com/office/drawing/2014/main" val="2163869103"/>
                    </a:ext>
                  </a:extLst>
                </a:gridCol>
                <a:gridCol w="291415">
                  <a:extLst>
                    <a:ext uri="{9D8B030D-6E8A-4147-A177-3AD203B41FA5}">
                      <a16:colId xmlns:a16="http://schemas.microsoft.com/office/drawing/2014/main" val="757012774"/>
                    </a:ext>
                  </a:extLst>
                </a:gridCol>
                <a:gridCol w="266074">
                  <a:extLst>
                    <a:ext uri="{9D8B030D-6E8A-4147-A177-3AD203B41FA5}">
                      <a16:colId xmlns:a16="http://schemas.microsoft.com/office/drawing/2014/main" val="3935392500"/>
                    </a:ext>
                  </a:extLst>
                </a:gridCol>
                <a:gridCol w="4090310">
                  <a:extLst>
                    <a:ext uri="{9D8B030D-6E8A-4147-A177-3AD203B41FA5}">
                      <a16:colId xmlns:a16="http://schemas.microsoft.com/office/drawing/2014/main" val="3709262567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187948432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Working</a:t>
                      </a:r>
                      <a:r>
                        <a:rPr lang="en-US" sz="1600" baseline="0" dirty="0" smtClean="0"/>
                        <a:t> Out Space 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Denary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04505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63517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60619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9199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28037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30235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094"/>
              </p:ext>
            </p:extLst>
          </p:nvPr>
        </p:nvGraphicFramePr>
        <p:xfrm>
          <a:off x="455208" y="5565267"/>
          <a:ext cx="6250392" cy="117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66">
                  <a:extLst>
                    <a:ext uri="{9D8B030D-6E8A-4147-A177-3AD203B41FA5}">
                      <a16:colId xmlns:a16="http://schemas.microsoft.com/office/drawing/2014/main" val="2144424918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7602795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6355744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362052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1751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2048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1024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18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Working</a:t>
                      </a:r>
                      <a:r>
                        <a:rPr lang="en-US" sz="1400" b="1" baseline="0" dirty="0" smtClean="0"/>
                        <a:t> out Space:</a:t>
                      </a:r>
                      <a:endParaRPr lang="en-GB" sz="1400" b="1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175023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Denary: 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51538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41334"/>
              </p:ext>
            </p:extLst>
          </p:nvPr>
        </p:nvGraphicFramePr>
        <p:xfrm>
          <a:off x="455208" y="6872088"/>
          <a:ext cx="6250392" cy="117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66">
                  <a:extLst>
                    <a:ext uri="{9D8B030D-6E8A-4147-A177-3AD203B41FA5}">
                      <a16:colId xmlns:a16="http://schemas.microsoft.com/office/drawing/2014/main" val="2144424918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7602795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6355744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362052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1751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2048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1024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18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Working</a:t>
                      </a:r>
                      <a:r>
                        <a:rPr lang="en-US" sz="1400" b="1" baseline="0" dirty="0" smtClean="0"/>
                        <a:t> out Space:</a:t>
                      </a:r>
                      <a:endParaRPr lang="en-GB" sz="1400" b="1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175023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Denary: 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5153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44825"/>
              </p:ext>
            </p:extLst>
          </p:nvPr>
        </p:nvGraphicFramePr>
        <p:xfrm>
          <a:off x="455208" y="8181533"/>
          <a:ext cx="6250392" cy="117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66">
                  <a:extLst>
                    <a:ext uri="{9D8B030D-6E8A-4147-A177-3AD203B41FA5}">
                      <a16:colId xmlns:a16="http://schemas.microsoft.com/office/drawing/2014/main" val="2144424918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7602795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6355744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3620526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0866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1751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2048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1024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18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Working</a:t>
                      </a:r>
                      <a:r>
                        <a:rPr lang="en-US" sz="1400" b="1" baseline="0" dirty="0" smtClean="0"/>
                        <a:t> out Space:</a:t>
                      </a:r>
                      <a:endParaRPr lang="en-GB" sz="1400" b="1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175023"/>
                  </a:ext>
                </a:extLst>
              </a:tr>
              <a:tr h="325100">
                <a:tc gridSpan="12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Denary: 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51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65923" y="1155464"/>
            <a:ext cx="4938107" cy="3347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575" dirty="0"/>
              <a:t>Converting </a:t>
            </a:r>
            <a:r>
              <a:rPr lang="en-US" sz="1575" dirty="0" smtClean="0">
                <a:solidFill>
                  <a:srgbClr val="FF0000"/>
                </a:solidFill>
              </a:rPr>
              <a:t>Denary (Decimal) Numbers </a:t>
            </a:r>
            <a:r>
              <a:rPr lang="en-US" sz="1575" dirty="0"/>
              <a:t>to </a:t>
            </a:r>
            <a:r>
              <a:rPr lang="en-US" sz="1575" dirty="0" smtClean="0">
                <a:solidFill>
                  <a:srgbClr val="FF0000"/>
                </a:solidFill>
              </a:rPr>
              <a:t>Binary </a:t>
            </a:r>
            <a:r>
              <a:rPr lang="en-US" sz="1575" dirty="0">
                <a:solidFill>
                  <a:srgbClr val="FF0000"/>
                </a:solidFill>
              </a:rPr>
              <a:t>Numbers</a:t>
            </a:r>
            <a:endParaRPr lang="en-GB" sz="1575" dirty="0">
              <a:solidFill>
                <a:srgbClr val="FF0000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78190"/>
              </p:ext>
            </p:extLst>
          </p:nvPr>
        </p:nvGraphicFramePr>
        <p:xfrm>
          <a:off x="465924" y="1885064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65924" y="1528957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147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5923" y="2470814"/>
            <a:ext cx="1027959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Remainder </a:t>
            </a:r>
            <a:r>
              <a:rPr lang="en-US" sz="1100" dirty="0" smtClean="0">
                <a:solidFill>
                  <a:srgbClr val="FF0000"/>
                </a:solidFill>
              </a:rPr>
              <a:t>19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77348" y="2483551"/>
            <a:ext cx="1027959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Remainder </a:t>
            </a:r>
            <a:r>
              <a:rPr lang="en-US" sz="1100" dirty="0" smtClean="0">
                <a:solidFill>
                  <a:srgbClr val="FF0000"/>
                </a:solidFill>
              </a:rPr>
              <a:t>3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8773" y="2473385"/>
            <a:ext cx="989905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Remainder </a:t>
            </a:r>
            <a:r>
              <a:rPr lang="en-US" sz="1100" dirty="0" smtClean="0">
                <a:solidFill>
                  <a:srgbClr val="FF0000"/>
                </a:solidFill>
              </a:rPr>
              <a:t>1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35940" y="2249555"/>
            <a:ext cx="34834" cy="2114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244824" y="2249777"/>
            <a:ext cx="34834" cy="2114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953708" y="2247359"/>
            <a:ext cx="34834" cy="2114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78859"/>
              </p:ext>
            </p:extLst>
          </p:nvPr>
        </p:nvGraphicFramePr>
        <p:xfrm>
          <a:off x="465921" y="4809036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65921" y="445292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152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8278"/>
              </p:ext>
            </p:extLst>
          </p:nvPr>
        </p:nvGraphicFramePr>
        <p:xfrm>
          <a:off x="465920" y="5756501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465920" y="5400394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178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63186"/>
              </p:ext>
            </p:extLst>
          </p:nvPr>
        </p:nvGraphicFramePr>
        <p:xfrm>
          <a:off x="465921" y="3233759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65921" y="2864216"/>
            <a:ext cx="587490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Convert the following denary numbers to binary.</a:t>
            </a:r>
            <a:endParaRPr lang="en-GB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17418"/>
              </p:ext>
            </p:extLst>
          </p:nvPr>
        </p:nvGraphicFramePr>
        <p:xfrm>
          <a:off x="1984811" y="3233759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27690"/>
              </p:ext>
            </p:extLst>
          </p:nvPr>
        </p:nvGraphicFramePr>
        <p:xfrm>
          <a:off x="3519034" y="3233759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83476"/>
              </p:ext>
            </p:extLst>
          </p:nvPr>
        </p:nvGraphicFramePr>
        <p:xfrm>
          <a:off x="5037924" y="3233759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14551"/>
              </p:ext>
            </p:extLst>
          </p:nvPr>
        </p:nvGraphicFramePr>
        <p:xfrm>
          <a:off x="465921" y="3843344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56174"/>
              </p:ext>
            </p:extLst>
          </p:nvPr>
        </p:nvGraphicFramePr>
        <p:xfrm>
          <a:off x="1984811" y="3843344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91588"/>
              </p:ext>
            </p:extLst>
          </p:nvPr>
        </p:nvGraphicFramePr>
        <p:xfrm>
          <a:off x="3519034" y="3843344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381033"/>
              </p:ext>
            </p:extLst>
          </p:nvPr>
        </p:nvGraphicFramePr>
        <p:xfrm>
          <a:off x="5037924" y="3843344"/>
          <a:ext cx="1472475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5">
                  <a:extLst>
                    <a:ext uri="{9D8B030D-6E8A-4147-A177-3AD203B41FA5}">
                      <a16:colId xmlns:a16="http://schemas.microsoft.com/office/drawing/2014/main" val="2925970527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294495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39514"/>
              </p:ext>
            </p:extLst>
          </p:nvPr>
        </p:nvGraphicFramePr>
        <p:xfrm>
          <a:off x="465921" y="6716606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465921" y="636049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255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48110"/>
              </p:ext>
            </p:extLst>
          </p:nvPr>
        </p:nvGraphicFramePr>
        <p:xfrm>
          <a:off x="465920" y="7664071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465920" y="7307964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202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76530"/>
              </p:ext>
            </p:extLst>
          </p:nvPr>
        </p:nvGraphicFramePr>
        <p:xfrm>
          <a:off x="478616" y="8672506"/>
          <a:ext cx="4572000" cy="5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478616" y="831639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17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65923" y="1155464"/>
            <a:ext cx="4938107" cy="3347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575" dirty="0"/>
              <a:t>Converting </a:t>
            </a:r>
            <a:r>
              <a:rPr lang="en-US" sz="1575" dirty="0" smtClean="0">
                <a:solidFill>
                  <a:srgbClr val="FF0000"/>
                </a:solidFill>
              </a:rPr>
              <a:t>Denary (Decimal) Numbers </a:t>
            </a:r>
            <a:r>
              <a:rPr lang="en-US" sz="1575" dirty="0"/>
              <a:t>to </a:t>
            </a:r>
            <a:r>
              <a:rPr lang="en-US" sz="1575" dirty="0" smtClean="0">
                <a:solidFill>
                  <a:srgbClr val="FF0000"/>
                </a:solidFill>
              </a:rPr>
              <a:t>Binary </a:t>
            </a:r>
            <a:r>
              <a:rPr lang="en-US" sz="1575" dirty="0">
                <a:solidFill>
                  <a:srgbClr val="FF0000"/>
                </a:solidFill>
              </a:rPr>
              <a:t>Numbers</a:t>
            </a:r>
            <a:endParaRPr lang="en-GB" sz="1575" dirty="0">
              <a:solidFill>
                <a:srgbClr val="FF0000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33192"/>
              </p:ext>
            </p:extLst>
          </p:nvPr>
        </p:nvGraphicFramePr>
        <p:xfrm>
          <a:off x="465927" y="1951536"/>
          <a:ext cx="6273804" cy="10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7">
                  <a:extLst>
                    <a:ext uri="{9D8B030D-6E8A-4147-A177-3AD203B41FA5}">
                      <a16:colId xmlns:a16="http://schemas.microsoft.com/office/drawing/2014/main" val="241850073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1032065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52314286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1842774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2048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64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32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Working Out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2618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65931" y="159542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4095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58383"/>
              </p:ext>
            </p:extLst>
          </p:nvPr>
        </p:nvGraphicFramePr>
        <p:xfrm>
          <a:off x="465923" y="3432301"/>
          <a:ext cx="6273804" cy="10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7">
                  <a:extLst>
                    <a:ext uri="{9D8B030D-6E8A-4147-A177-3AD203B41FA5}">
                      <a16:colId xmlns:a16="http://schemas.microsoft.com/office/drawing/2014/main" val="241850073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1032065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52314286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1842774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2048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64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32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Working Out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2618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65927" y="3088894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2522</a:t>
            </a:r>
            <a:r>
              <a:rPr lang="en-US" sz="1400" dirty="0" smtClean="0"/>
              <a:t> 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67513"/>
              </p:ext>
            </p:extLst>
          </p:nvPr>
        </p:nvGraphicFramePr>
        <p:xfrm>
          <a:off x="465923" y="4938466"/>
          <a:ext cx="6273804" cy="10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7">
                  <a:extLst>
                    <a:ext uri="{9D8B030D-6E8A-4147-A177-3AD203B41FA5}">
                      <a16:colId xmlns:a16="http://schemas.microsoft.com/office/drawing/2014/main" val="241850073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1032065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52314286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1842774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2048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64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32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Working Out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2618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5927" y="458235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3096 </a:t>
            </a:r>
            <a:r>
              <a:rPr lang="en-US" sz="1400" dirty="0" smtClean="0"/>
              <a:t>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34795"/>
              </p:ext>
            </p:extLst>
          </p:nvPr>
        </p:nvGraphicFramePr>
        <p:xfrm>
          <a:off x="465919" y="6431931"/>
          <a:ext cx="6273804" cy="10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7">
                  <a:extLst>
                    <a:ext uri="{9D8B030D-6E8A-4147-A177-3AD203B41FA5}">
                      <a16:colId xmlns:a16="http://schemas.microsoft.com/office/drawing/2014/main" val="241850073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1032065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52314286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1842774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2048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64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32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Working Out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2618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65923" y="6063124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1160 </a:t>
            </a:r>
            <a:r>
              <a:rPr lang="en-US" sz="1400" dirty="0" smtClean="0"/>
              <a:t>to Binary</a:t>
            </a:r>
            <a:endParaRPr lang="en-GB" sz="1400" dirty="0">
              <a:solidFill>
                <a:srgbClr val="FF0000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53558"/>
              </p:ext>
            </p:extLst>
          </p:nvPr>
        </p:nvGraphicFramePr>
        <p:xfrm>
          <a:off x="465915" y="7999126"/>
          <a:ext cx="6273804" cy="10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7">
                  <a:extLst>
                    <a:ext uri="{9D8B030D-6E8A-4147-A177-3AD203B41FA5}">
                      <a16:colId xmlns:a16="http://schemas.microsoft.com/office/drawing/2014/main" val="241850073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1032065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52314286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18427749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95854757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1124324847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71338106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4090672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88236417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658227294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3910306413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994654186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2048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64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32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6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1435" marR="51435" marT="25718" marB="25718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3845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77872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Working Out</a:t>
                      </a:r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2618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65919" y="7630319"/>
            <a:ext cx="217567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Convert </a:t>
            </a:r>
            <a:r>
              <a:rPr lang="en-US" sz="1400" dirty="0" smtClean="0">
                <a:solidFill>
                  <a:srgbClr val="FF0000"/>
                </a:solidFill>
              </a:rPr>
              <a:t>1160 </a:t>
            </a:r>
            <a:r>
              <a:rPr lang="en-US" sz="1400" dirty="0" smtClean="0"/>
              <a:t>to Binary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22A114-472C-499D-B813-2DAA6C1D9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29837"/>
              </p:ext>
            </p:extLst>
          </p:nvPr>
        </p:nvGraphicFramePr>
        <p:xfrm>
          <a:off x="662714" y="2751372"/>
          <a:ext cx="5783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5">
                  <a:extLst>
                    <a:ext uri="{9D8B030D-6E8A-4147-A177-3AD203B41FA5}">
                      <a16:colId xmlns:a16="http://schemas.microsoft.com/office/drawing/2014/main" val="4078707462"/>
                    </a:ext>
                  </a:extLst>
                </a:gridCol>
                <a:gridCol w="705852">
                  <a:extLst>
                    <a:ext uri="{9D8B030D-6E8A-4147-A177-3AD203B41FA5}">
                      <a16:colId xmlns:a16="http://schemas.microsoft.com/office/drawing/2014/main" val="3421259491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3836563287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3408353577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4196214945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2587214551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2956276679"/>
                    </a:ext>
                  </a:extLst>
                </a:gridCol>
                <a:gridCol w="617618">
                  <a:extLst>
                    <a:ext uri="{9D8B030D-6E8A-4147-A177-3AD203B41FA5}">
                      <a16:colId xmlns:a16="http://schemas.microsoft.com/office/drawing/2014/main" val="34426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2163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2D00E45-451B-4165-BF7E-B2791B093402}"/>
              </a:ext>
            </a:extLst>
          </p:cNvPr>
          <p:cNvCxnSpPr>
            <a:cxnSpLocks/>
          </p:cNvCxnSpPr>
          <p:nvPr/>
        </p:nvCxnSpPr>
        <p:spPr>
          <a:xfrm>
            <a:off x="1023660" y="2936792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8A6EAF-7656-4D7B-A052-ABF2F564A5AE}"/>
              </a:ext>
            </a:extLst>
          </p:cNvPr>
          <p:cNvCxnSpPr>
            <a:cxnSpLocks/>
          </p:cNvCxnSpPr>
          <p:nvPr/>
        </p:nvCxnSpPr>
        <p:spPr>
          <a:xfrm>
            <a:off x="1737534" y="2936792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C7E4A6-8D04-42C1-8DD0-F56481FB6717}"/>
              </a:ext>
            </a:extLst>
          </p:cNvPr>
          <p:cNvSpPr txBox="1"/>
          <p:nvPr/>
        </p:nvSpPr>
        <p:spPr>
          <a:xfrm>
            <a:off x="433596" y="3685282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 smtClean="0"/>
              <a:t>OFF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D0DC32-6332-4CC9-8C1D-381089C0B7CC}"/>
              </a:ext>
            </a:extLst>
          </p:cNvPr>
          <p:cNvCxnSpPr>
            <a:cxnSpLocks/>
          </p:cNvCxnSpPr>
          <p:nvPr/>
        </p:nvCxnSpPr>
        <p:spPr>
          <a:xfrm>
            <a:off x="2462436" y="2960287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993468-4924-4FBD-B23C-B56C1CF12464}"/>
              </a:ext>
            </a:extLst>
          </p:cNvPr>
          <p:cNvCxnSpPr>
            <a:cxnSpLocks/>
          </p:cNvCxnSpPr>
          <p:nvPr/>
        </p:nvCxnSpPr>
        <p:spPr>
          <a:xfrm>
            <a:off x="3176310" y="2960287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A4436-D5D0-4030-89D8-6A5FD2A195E4}"/>
              </a:ext>
            </a:extLst>
          </p:cNvPr>
          <p:cNvCxnSpPr>
            <a:cxnSpLocks/>
          </p:cNvCxnSpPr>
          <p:nvPr/>
        </p:nvCxnSpPr>
        <p:spPr>
          <a:xfrm>
            <a:off x="3999469" y="2979337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3E6D72-48E0-48A5-AB91-AB22ACFE0C51}"/>
              </a:ext>
            </a:extLst>
          </p:cNvPr>
          <p:cNvCxnSpPr>
            <a:cxnSpLocks/>
          </p:cNvCxnSpPr>
          <p:nvPr/>
        </p:nvCxnSpPr>
        <p:spPr>
          <a:xfrm>
            <a:off x="4713343" y="2979337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4B872C-30C7-466D-BE3F-D83F8E6D84E7}"/>
              </a:ext>
            </a:extLst>
          </p:cNvPr>
          <p:cNvCxnSpPr>
            <a:cxnSpLocks/>
          </p:cNvCxnSpPr>
          <p:nvPr/>
        </p:nvCxnSpPr>
        <p:spPr>
          <a:xfrm>
            <a:off x="5462317" y="2998387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EE3205-323A-41C3-89D8-E00450A859BA}"/>
              </a:ext>
            </a:extLst>
          </p:cNvPr>
          <p:cNvCxnSpPr>
            <a:cxnSpLocks/>
          </p:cNvCxnSpPr>
          <p:nvPr/>
        </p:nvCxnSpPr>
        <p:spPr>
          <a:xfrm>
            <a:off x="6176191" y="2998387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67B3903-A55F-41D3-B9DE-F649C0D98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42683"/>
              </p:ext>
            </p:extLst>
          </p:nvPr>
        </p:nvGraphicFramePr>
        <p:xfrm>
          <a:off x="608056" y="5170730"/>
          <a:ext cx="5932443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641">
                  <a:extLst>
                    <a:ext uri="{9D8B030D-6E8A-4147-A177-3AD203B41FA5}">
                      <a16:colId xmlns:a16="http://schemas.microsoft.com/office/drawing/2014/main" val="2751440445"/>
                    </a:ext>
                  </a:extLst>
                </a:gridCol>
                <a:gridCol w="629709">
                  <a:extLst>
                    <a:ext uri="{9D8B030D-6E8A-4147-A177-3AD203B41FA5}">
                      <a16:colId xmlns:a16="http://schemas.microsoft.com/office/drawing/2014/main" val="807913438"/>
                    </a:ext>
                  </a:extLst>
                </a:gridCol>
                <a:gridCol w="528239">
                  <a:extLst>
                    <a:ext uri="{9D8B030D-6E8A-4147-A177-3AD203B41FA5}">
                      <a16:colId xmlns:a16="http://schemas.microsoft.com/office/drawing/2014/main" val="3733829585"/>
                    </a:ext>
                  </a:extLst>
                </a:gridCol>
                <a:gridCol w="481884">
                  <a:extLst>
                    <a:ext uri="{9D8B030D-6E8A-4147-A177-3AD203B41FA5}">
                      <a16:colId xmlns:a16="http://schemas.microsoft.com/office/drawing/2014/main" val="1005700979"/>
                    </a:ext>
                  </a:extLst>
                </a:gridCol>
                <a:gridCol w="516660">
                  <a:extLst>
                    <a:ext uri="{9D8B030D-6E8A-4147-A177-3AD203B41FA5}">
                      <a16:colId xmlns:a16="http://schemas.microsoft.com/office/drawing/2014/main" val="4094257458"/>
                    </a:ext>
                  </a:extLst>
                </a:gridCol>
                <a:gridCol w="471733">
                  <a:extLst>
                    <a:ext uri="{9D8B030D-6E8A-4147-A177-3AD203B41FA5}">
                      <a16:colId xmlns:a16="http://schemas.microsoft.com/office/drawing/2014/main" val="900781485"/>
                    </a:ext>
                  </a:extLst>
                </a:gridCol>
                <a:gridCol w="494196">
                  <a:extLst>
                    <a:ext uri="{9D8B030D-6E8A-4147-A177-3AD203B41FA5}">
                      <a16:colId xmlns:a16="http://schemas.microsoft.com/office/drawing/2014/main" val="1392484957"/>
                    </a:ext>
                  </a:extLst>
                </a:gridCol>
                <a:gridCol w="494196">
                  <a:extLst>
                    <a:ext uri="{9D8B030D-6E8A-4147-A177-3AD203B41FA5}">
                      <a16:colId xmlns:a16="http://schemas.microsoft.com/office/drawing/2014/main" val="3576693787"/>
                    </a:ext>
                  </a:extLst>
                </a:gridCol>
                <a:gridCol w="498185">
                  <a:extLst>
                    <a:ext uri="{9D8B030D-6E8A-4147-A177-3AD203B41FA5}">
                      <a16:colId xmlns:a16="http://schemas.microsoft.com/office/drawing/2014/main" val="415163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Forwards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2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Working out Space: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11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Denary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29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66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Working out Space: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60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Denary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2756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04E2AA2-B0AD-413A-A821-B1A6B03990DE}"/>
              </a:ext>
            </a:extLst>
          </p:cNvPr>
          <p:cNvSpPr txBox="1"/>
          <p:nvPr/>
        </p:nvSpPr>
        <p:spPr>
          <a:xfrm>
            <a:off x="433596" y="1847477"/>
            <a:ext cx="625139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An 8 Bit Register is used to control the movement of the Robot Vacuum cleaner: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D9B258-8B33-4F70-BBC7-F00BF2374F3B}"/>
              </a:ext>
            </a:extLst>
          </p:cNvPr>
          <p:cNvSpPr/>
          <p:nvPr/>
        </p:nvSpPr>
        <p:spPr>
          <a:xfrm>
            <a:off x="433596" y="1077638"/>
            <a:ext cx="625139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</a:rPr>
              <a:t>A register may hold an instruction, a storage address, or any kind of data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72E50E-DEA0-423B-B217-C7E561CABDCE}"/>
              </a:ext>
            </a:extLst>
          </p:cNvPr>
          <p:cNvSpPr txBox="1"/>
          <p:nvPr/>
        </p:nvSpPr>
        <p:spPr>
          <a:xfrm>
            <a:off x="1233195" y="3266327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 smtClean="0"/>
              <a:t>ON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ACA6CB-9B8F-4AA1-AC5D-905A892AA759}"/>
              </a:ext>
            </a:extLst>
          </p:cNvPr>
          <p:cNvSpPr txBox="1"/>
          <p:nvPr/>
        </p:nvSpPr>
        <p:spPr>
          <a:xfrm>
            <a:off x="2041051" y="3685966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/>
              <a:t>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DDFF03-FC07-4950-B707-661306897E6A}"/>
              </a:ext>
            </a:extLst>
          </p:cNvPr>
          <p:cNvSpPr txBox="1"/>
          <p:nvPr/>
        </p:nvSpPr>
        <p:spPr>
          <a:xfrm>
            <a:off x="2707071" y="3266327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/>
              <a:t>OFF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56F7DF-1253-4A40-A2E3-0E0087D289D2}"/>
              </a:ext>
            </a:extLst>
          </p:cNvPr>
          <p:cNvSpPr txBox="1"/>
          <p:nvPr/>
        </p:nvSpPr>
        <p:spPr>
          <a:xfrm>
            <a:off x="3492359" y="3687734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BW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6567DA-2E38-425B-B147-1742233D61EF}"/>
              </a:ext>
            </a:extLst>
          </p:cNvPr>
          <p:cNvSpPr txBox="1"/>
          <p:nvPr/>
        </p:nvSpPr>
        <p:spPr>
          <a:xfrm>
            <a:off x="4291958" y="3268779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FW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DE6CAB-7D79-483C-8EFB-7805FD891B90}"/>
              </a:ext>
            </a:extLst>
          </p:cNvPr>
          <p:cNvSpPr txBox="1"/>
          <p:nvPr/>
        </p:nvSpPr>
        <p:spPr>
          <a:xfrm>
            <a:off x="5075810" y="3727924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BW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5AE24E-55E3-4EF0-930C-A90B6720A896}"/>
              </a:ext>
            </a:extLst>
          </p:cNvPr>
          <p:cNvSpPr txBox="1"/>
          <p:nvPr/>
        </p:nvSpPr>
        <p:spPr>
          <a:xfrm>
            <a:off x="5722021" y="3308880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Motor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FW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3E449A-7B57-40DC-8CFC-3BA8BB3ACA0C}"/>
              </a:ext>
            </a:extLst>
          </p:cNvPr>
          <p:cNvSpPr txBox="1"/>
          <p:nvPr/>
        </p:nvSpPr>
        <p:spPr>
          <a:xfrm>
            <a:off x="471937" y="4427402"/>
            <a:ext cx="515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Enter the values into the register to move the robot forwards and backwards</a:t>
            </a:r>
          </a:p>
        </p:txBody>
      </p:sp>
    </p:spTree>
    <p:extLst>
      <p:ext uri="{BB962C8B-B14F-4D97-AF65-F5344CB8AC3E}">
        <p14:creationId xmlns:p14="http://schemas.microsoft.com/office/powerpoint/2010/main" val="390357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22A114-472C-499D-B813-2DAA6C1D9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0237"/>
              </p:ext>
            </p:extLst>
          </p:nvPr>
        </p:nvGraphicFramePr>
        <p:xfrm>
          <a:off x="638860" y="4169973"/>
          <a:ext cx="5783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5">
                  <a:extLst>
                    <a:ext uri="{9D8B030D-6E8A-4147-A177-3AD203B41FA5}">
                      <a16:colId xmlns:a16="http://schemas.microsoft.com/office/drawing/2014/main" val="4078707462"/>
                    </a:ext>
                  </a:extLst>
                </a:gridCol>
                <a:gridCol w="705852">
                  <a:extLst>
                    <a:ext uri="{9D8B030D-6E8A-4147-A177-3AD203B41FA5}">
                      <a16:colId xmlns:a16="http://schemas.microsoft.com/office/drawing/2014/main" val="3421259491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3836563287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3408353577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4196214945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2587214551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2956276679"/>
                    </a:ext>
                  </a:extLst>
                </a:gridCol>
                <a:gridCol w="617618">
                  <a:extLst>
                    <a:ext uri="{9D8B030D-6E8A-4147-A177-3AD203B41FA5}">
                      <a16:colId xmlns:a16="http://schemas.microsoft.com/office/drawing/2014/main" val="344262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92163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2D00E45-451B-4165-BF7E-B2791B093402}"/>
              </a:ext>
            </a:extLst>
          </p:cNvPr>
          <p:cNvCxnSpPr>
            <a:cxnSpLocks/>
          </p:cNvCxnSpPr>
          <p:nvPr/>
        </p:nvCxnSpPr>
        <p:spPr>
          <a:xfrm>
            <a:off x="999806" y="4355393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8A6EAF-7656-4D7B-A052-ABF2F564A5AE}"/>
              </a:ext>
            </a:extLst>
          </p:cNvPr>
          <p:cNvCxnSpPr>
            <a:cxnSpLocks/>
          </p:cNvCxnSpPr>
          <p:nvPr/>
        </p:nvCxnSpPr>
        <p:spPr>
          <a:xfrm>
            <a:off x="1713680" y="4355393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C7E4A6-8D04-42C1-8DD0-F56481FB6717}"/>
              </a:ext>
            </a:extLst>
          </p:cNvPr>
          <p:cNvSpPr txBox="1"/>
          <p:nvPr/>
        </p:nvSpPr>
        <p:spPr>
          <a:xfrm>
            <a:off x="409742" y="5103883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Valve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Open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D0DC32-6332-4CC9-8C1D-381089C0B7CC}"/>
              </a:ext>
            </a:extLst>
          </p:cNvPr>
          <p:cNvCxnSpPr>
            <a:cxnSpLocks/>
          </p:cNvCxnSpPr>
          <p:nvPr/>
        </p:nvCxnSpPr>
        <p:spPr>
          <a:xfrm>
            <a:off x="2438582" y="4378888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993468-4924-4FBD-B23C-B56C1CF12464}"/>
              </a:ext>
            </a:extLst>
          </p:cNvPr>
          <p:cNvCxnSpPr>
            <a:cxnSpLocks/>
          </p:cNvCxnSpPr>
          <p:nvPr/>
        </p:nvCxnSpPr>
        <p:spPr>
          <a:xfrm>
            <a:off x="3152456" y="4378888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7A4436-D5D0-4030-89D8-6A5FD2A195E4}"/>
              </a:ext>
            </a:extLst>
          </p:cNvPr>
          <p:cNvCxnSpPr>
            <a:cxnSpLocks/>
          </p:cNvCxnSpPr>
          <p:nvPr/>
        </p:nvCxnSpPr>
        <p:spPr>
          <a:xfrm>
            <a:off x="3975615" y="4397938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3E6D72-48E0-48A5-AB91-AB22ACFE0C51}"/>
              </a:ext>
            </a:extLst>
          </p:cNvPr>
          <p:cNvCxnSpPr>
            <a:cxnSpLocks/>
          </p:cNvCxnSpPr>
          <p:nvPr/>
        </p:nvCxnSpPr>
        <p:spPr>
          <a:xfrm>
            <a:off x="4689489" y="4397938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4B872C-30C7-466D-BE3F-D83F8E6D84E7}"/>
              </a:ext>
            </a:extLst>
          </p:cNvPr>
          <p:cNvCxnSpPr>
            <a:cxnSpLocks/>
          </p:cNvCxnSpPr>
          <p:nvPr/>
        </p:nvCxnSpPr>
        <p:spPr>
          <a:xfrm>
            <a:off x="5438463" y="4416988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EE3205-323A-41C3-89D8-E00450A859BA}"/>
              </a:ext>
            </a:extLst>
          </p:cNvPr>
          <p:cNvCxnSpPr>
            <a:cxnSpLocks/>
          </p:cNvCxnSpPr>
          <p:nvPr/>
        </p:nvCxnSpPr>
        <p:spPr>
          <a:xfrm>
            <a:off x="6152337" y="4416988"/>
            <a:ext cx="0" cy="323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04E2AA2-B0AD-413A-A821-B1A6B03990DE}"/>
              </a:ext>
            </a:extLst>
          </p:cNvPr>
          <p:cNvSpPr txBox="1"/>
          <p:nvPr/>
        </p:nvSpPr>
        <p:spPr>
          <a:xfrm>
            <a:off x="450851" y="1168181"/>
            <a:ext cx="6225337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A chemical process is controlled by a microprocessor. The process utilises two valves, A and B, to control the chemical addition. There is also a mixer and a heater which can be turned on or off as required.</a:t>
            </a:r>
          </a:p>
          <a:p>
            <a:endParaRPr lang="en-GB" b="1" dirty="0"/>
          </a:p>
          <a:p>
            <a:r>
              <a:rPr lang="en-GB" b="1" dirty="0"/>
              <a:t>An 8-bit register is used to show the condition of the two valves, heater and mixer. </a:t>
            </a:r>
          </a:p>
          <a:p>
            <a:endParaRPr lang="en-GB" b="1" dirty="0"/>
          </a:p>
          <a:p>
            <a:r>
              <a:rPr lang="en-GB" b="1" dirty="0"/>
              <a:t>1 – means the condition is True</a:t>
            </a:r>
          </a:p>
          <a:p>
            <a:r>
              <a:rPr lang="en-GB" b="1" dirty="0"/>
              <a:t>0 – means the condition is False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D71C5B-FE85-481F-A8D3-7666619A55A2}"/>
              </a:ext>
            </a:extLst>
          </p:cNvPr>
          <p:cNvSpPr txBox="1"/>
          <p:nvPr/>
        </p:nvSpPr>
        <p:spPr>
          <a:xfrm>
            <a:off x="1248672" y="4637286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Valve 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GB" dirty="0"/>
              <a:t>Closed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325A91-4584-43F2-8A1A-E0F16043252B}"/>
              </a:ext>
            </a:extLst>
          </p:cNvPr>
          <p:cNvSpPr txBox="1"/>
          <p:nvPr/>
        </p:nvSpPr>
        <p:spPr>
          <a:xfrm>
            <a:off x="2047930" y="5145840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Valve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477563-D832-43E0-8A52-00C2FE6CCE75}"/>
              </a:ext>
            </a:extLst>
          </p:cNvPr>
          <p:cNvSpPr txBox="1"/>
          <p:nvPr/>
        </p:nvSpPr>
        <p:spPr>
          <a:xfrm>
            <a:off x="2757402" y="4679243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Valve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dirty="0"/>
              <a:t>Closed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E474B9-EC94-42FD-A77D-284FDF594EEE}"/>
              </a:ext>
            </a:extLst>
          </p:cNvPr>
          <p:cNvSpPr txBox="1"/>
          <p:nvPr/>
        </p:nvSpPr>
        <p:spPr>
          <a:xfrm>
            <a:off x="3556660" y="5184624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Heater </a:t>
            </a:r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88D8E0-4813-4B73-A2DC-580697C9372D}"/>
              </a:ext>
            </a:extLst>
          </p:cNvPr>
          <p:cNvSpPr txBox="1"/>
          <p:nvPr/>
        </p:nvSpPr>
        <p:spPr>
          <a:xfrm>
            <a:off x="4202700" y="4637285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Heater </a:t>
            </a:r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EF668D-2377-4F29-9FA9-1B896A8E567E}"/>
              </a:ext>
            </a:extLst>
          </p:cNvPr>
          <p:cNvSpPr txBox="1"/>
          <p:nvPr/>
        </p:nvSpPr>
        <p:spPr>
          <a:xfrm>
            <a:off x="4959553" y="5184624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Mixer </a:t>
            </a:r>
            <a:r>
              <a:rPr lang="en-GB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CA430D-9CCF-419A-935E-27A5891C6548}"/>
              </a:ext>
            </a:extLst>
          </p:cNvPr>
          <p:cNvSpPr txBox="1"/>
          <p:nvPr/>
        </p:nvSpPr>
        <p:spPr>
          <a:xfrm>
            <a:off x="5605593" y="4692830"/>
            <a:ext cx="100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Mixer </a:t>
            </a:r>
            <a:r>
              <a:rPr lang="en-GB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4A5638-AFB8-44F6-8AFC-FD5D392AC432}"/>
              </a:ext>
            </a:extLst>
          </p:cNvPr>
          <p:cNvSpPr txBox="1"/>
          <p:nvPr/>
        </p:nvSpPr>
        <p:spPr>
          <a:xfrm>
            <a:off x="409742" y="5970425"/>
            <a:ext cx="6266446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b="1" dirty="0"/>
              <a:t>What is indicated by: </a:t>
            </a:r>
            <a:r>
              <a:rPr lang="en-GB" b="1" dirty="0">
                <a:solidFill>
                  <a:srgbClr val="FF0000"/>
                </a:solidFill>
              </a:rPr>
              <a:t>10100110</a:t>
            </a:r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r>
              <a:rPr lang="en-GB" b="1" dirty="0"/>
              <a:t>Give the Register contents if Valve A is open, Valve B is closed, and the heater and mixer are both on</a:t>
            </a:r>
            <a:r>
              <a:rPr lang="en-GB" b="1" dirty="0" smtClean="0"/>
              <a:t>.</a:t>
            </a:r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r>
              <a:rPr lang="en-GB" b="1" dirty="0"/>
              <a:t>What would the following register contents indicate: </a:t>
            </a:r>
            <a:r>
              <a:rPr lang="en-GB" b="1" dirty="0">
                <a:solidFill>
                  <a:srgbClr val="FF0000"/>
                </a:solidFill>
              </a:rPr>
              <a:t>01010101</a:t>
            </a:r>
          </a:p>
          <a:p>
            <a:pPr marL="342900" indent="-342900">
              <a:buAutoNum type="arabicParenR"/>
            </a:pPr>
            <a:endParaRPr lang="en-GB" b="1" dirty="0"/>
          </a:p>
          <a:p>
            <a:pPr marL="342900" indent="-342900">
              <a:buAutoNum type="arabicParenR"/>
            </a:pPr>
            <a:endParaRPr lang="en-GB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68506"/>
              </p:ext>
            </p:extLst>
          </p:nvPr>
        </p:nvGraphicFramePr>
        <p:xfrm>
          <a:off x="1323661" y="7504716"/>
          <a:ext cx="41148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09">
                  <a:extLst>
                    <a:ext uri="{9D8B030D-6E8A-4147-A177-3AD203B41FA5}">
                      <a16:colId xmlns:a16="http://schemas.microsoft.com/office/drawing/2014/main" val="4189568037"/>
                    </a:ext>
                  </a:extLst>
                </a:gridCol>
                <a:gridCol w="528239">
                  <a:extLst>
                    <a:ext uri="{9D8B030D-6E8A-4147-A177-3AD203B41FA5}">
                      <a16:colId xmlns:a16="http://schemas.microsoft.com/office/drawing/2014/main" val="3339197142"/>
                    </a:ext>
                  </a:extLst>
                </a:gridCol>
                <a:gridCol w="481884">
                  <a:extLst>
                    <a:ext uri="{9D8B030D-6E8A-4147-A177-3AD203B41FA5}">
                      <a16:colId xmlns:a16="http://schemas.microsoft.com/office/drawing/2014/main" val="1112411669"/>
                    </a:ext>
                  </a:extLst>
                </a:gridCol>
                <a:gridCol w="516660">
                  <a:extLst>
                    <a:ext uri="{9D8B030D-6E8A-4147-A177-3AD203B41FA5}">
                      <a16:colId xmlns:a16="http://schemas.microsoft.com/office/drawing/2014/main" val="1043383212"/>
                    </a:ext>
                  </a:extLst>
                </a:gridCol>
                <a:gridCol w="471733">
                  <a:extLst>
                    <a:ext uri="{9D8B030D-6E8A-4147-A177-3AD203B41FA5}">
                      <a16:colId xmlns:a16="http://schemas.microsoft.com/office/drawing/2014/main" val="647722080"/>
                    </a:ext>
                  </a:extLst>
                </a:gridCol>
                <a:gridCol w="494196">
                  <a:extLst>
                    <a:ext uri="{9D8B030D-6E8A-4147-A177-3AD203B41FA5}">
                      <a16:colId xmlns:a16="http://schemas.microsoft.com/office/drawing/2014/main" val="1026133766"/>
                    </a:ext>
                  </a:extLst>
                </a:gridCol>
                <a:gridCol w="494196">
                  <a:extLst>
                    <a:ext uri="{9D8B030D-6E8A-4147-A177-3AD203B41FA5}">
                      <a16:colId xmlns:a16="http://schemas.microsoft.com/office/drawing/2014/main" val="3145141775"/>
                    </a:ext>
                  </a:extLst>
                </a:gridCol>
                <a:gridCol w="498185">
                  <a:extLst>
                    <a:ext uri="{9D8B030D-6E8A-4147-A177-3AD203B41FA5}">
                      <a16:colId xmlns:a16="http://schemas.microsoft.com/office/drawing/2014/main" val="120161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5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9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628</Words>
  <Application>Microsoft Office PowerPoint</Application>
  <PresentationFormat>A4 Paper (210x297 mm)</PresentationFormat>
  <Paragraphs>399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Yasar Ahmad</dc:creator>
  <cp:lastModifiedBy>Yasar Ahmad</cp:lastModifiedBy>
  <cp:revision>22</cp:revision>
  <dcterms:created xsi:type="dcterms:W3CDTF">2020-08-27T05:25:19Z</dcterms:created>
  <dcterms:modified xsi:type="dcterms:W3CDTF">2020-08-30T08:11:15Z</dcterms:modified>
</cp:coreProperties>
</file>